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4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4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2.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5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5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56.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8.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9.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6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6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6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4.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6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6.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67.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8.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9.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0.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2.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7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74.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75.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76.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7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79.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8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8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83.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84.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85.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8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87.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88.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9.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90.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2.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93.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94.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9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96.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97.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98.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99.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100.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101.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102.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103.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104.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05.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106.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107.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08.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109.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10.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111.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12.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113.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14.xml" ContentType="application/vnd.openxmlformats-officedocument.presentationml.notesSlide+xml"/>
  <Override PartName="/ppt/charts/chart1.xml" ContentType="application/vnd.openxmlformats-officedocument.drawingml.chart+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115.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1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117.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118.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119.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120.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22.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123.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124.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5"/>
  </p:sldMasterIdLst>
  <p:notesMasterIdLst>
    <p:notesMasterId r:id="rId130"/>
  </p:notesMasterIdLst>
  <p:sldIdLst>
    <p:sldId id="256" r:id="rId6"/>
    <p:sldId id="258" r:id="rId7"/>
    <p:sldId id="592" r:id="rId8"/>
    <p:sldId id="260" r:id="rId9"/>
    <p:sldId id="802" r:id="rId10"/>
    <p:sldId id="669" r:id="rId11"/>
    <p:sldId id="773" r:id="rId12"/>
    <p:sldId id="774" r:id="rId13"/>
    <p:sldId id="796" r:id="rId14"/>
    <p:sldId id="672" r:id="rId15"/>
    <p:sldId id="673" r:id="rId16"/>
    <p:sldId id="674" r:id="rId17"/>
    <p:sldId id="675" r:id="rId18"/>
    <p:sldId id="676" r:id="rId19"/>
    <p:sldId id="677" r:id="rId20"/>
    <p:sldId id="797" r:id="rId21"/>
    <p:sldId id="704" r:id="rId22"/>
    <p:sldId id="703" r:id="rId23"/>
    <p:sldId id="661" r:id="rId24"/>
    <p:sldId id="662" r:id="rId25"/>
    <p:sldId id="705" r:id="rId26"/>
    <p:sldId id="656" r:id="rId27"/>
    <p:sldId id="657" r:id="rId28"/>
    <p:sldId id="706" r:id="rId29"/>
    <p:sldId id="652" r:id="rId30"/>
    <p:sldId id="653" r:id="rId31"/>
    <p:sldId id="707" r:id="rId32"/>
    <p:sldId id="640" r:id="rId33"/>
    <p:sldId id="641" r:id="rId34"/>
    <p:sldId id="708" r:id="rId35"/>
    <p:sldId id="644" r:id="rId36"/>
    <p:sldId id="645" r:id="rId37"/>
    <p:sldId id="709" r:id="rId38"/>
    <p:sldId id="648" r:id="rId39"/>
    <p:sldId id="649" r:id="rId40"/>
    <p:sldId id="710" r:id="rId41"/>
    <p:sldId id="634" r:id="rId42"/>
    <p:sldId id="635" r:id="rId43"/>
    <p:sldId id="711" r:id="rId44"/>
    <p:sldId id="670" r:id="rId45"/>
    <p:sldId id="671" r:id="rId46"/>
    <p:sldId id="803" r:id="rId47"/>
    <p:sldId id="714" r:id="rId48"/>
    <p:sldId id="715" r:id="rId49"/>
    <p:sldId id="695" r:id="rId50"/>
    <p:sldId id="724" r:id="rId51"/>
    <p:sldId id="725" r:id="rId52"/>
    <p:sldId id="696" r:id="rId53"/>
    <p:sldId id="726" r:id="rId54"/>
    <p:sldId id="727" r:id="rId55"/>
    <p:sldId id="697" r:id="rId56"/>
    <p:sldId id="728" r:id="rId57"/>
    <p:sldId id="729" r:id="rId58"/>
    <p:sldId id="744" r:id="rId59"/>
    <p:sldId id="745" r:id="rId60"/>
    <p:sldId id="746" r:id="rId61"/>
    <p:sldId id="747" r:id="rId62"/>
    <p:sldId id="748" r:id="rId63"/>
    <p:sldId id="749" r:id="rId64"/>
    <p:sldId id="750" r:id="rId65"/>
    <p:sldId id="751" r:id="rId66"/>
    <p:sldId id="752" r:id="rId67"/>
    <p:sldId id="753" r:id="rId68"/>
    <p:sldId id="730" r:id="rId69"/>
    <p:sldId id="754" r:id="rId70"/>
    <p:sldId id="755" r:id="rId71"/>
    <p:sldId id="731" r:id="rId72"/>
    <p:sldId id="756" r:id="rId73"/>
    <p:sldId id="757" r:id="rId74"/>
    <p:sldId id="732" r:id="rId75"/>
    <p:sldId id="758" r:id="rId76"/>
    <p:sldId id="759" r:id="rId77"/>
    <p:sldId id="733" r:id="rId78"/>
    <p:sldId id="760" r:id="rId79"/>
    <p:sldId id="761" r:id="rId80"/>
    <p:sldId id="734" r:id="rId81"/>
    <p:sldId id="762" r:id="rId82"/>
    <p:sldId id="763" r:id="rId83"/>
    <p:sldId id="735" r:id="rId84"/>
    <p:sldId id="716" r:id="rId85"/>
    <p:sldId id="764" r:id="rId86"/>
    <p:sldId id="736" r:id="rId87"/>
    <p:sldId id="717" r:id="rId88"/>
    <p:sldId id="765" r:id="rId89"/>
    <p:sldId id="737" r:id="rId90"/>
    <p:sldId id="718" r:id="rId91"/>
    <p:sldId id="766" r:id="rId92"/>
    <p:sldId id="738" r:id="rId93"/>
    <p:sldId id="719" r:id="rId94"/>
    <p:sldId id="767" r:id="rId95"/>
    <p:sldId id="739" r:id="rId96"/>
    <p:sldId id="720" r:id="rId97"/>
    <p:sldId id="768" r:id="rId98"/>
    <p:sldId id="740" r:id="rId99"/>
    <p:sldId id="721" r:id="rId100"/>
    <p:sldId id="769" r:id="rId101"/>
    <p:sldId id="741" r:id="rId102"/>
    <p:sldId id="722" r:id="rId103"/>
    <p:sldId id="770" r:id="rId104"/>
    <p:sldId id="742" r:id="rId105"/>
    <p:sldId id="723" r:id="rId106"/>
    <p:sldId id="771" r:id="rId107"/>
    <p:sldId id="743" r:id="rId108"/>
    <p:sldId id="804" r:id="rId109"/>
    <p:sldId id="801" r:id="rId110"/>
    <p:sldId id="777" r:id="rId111"/>
    <p:sldId id="778" r:id="rId112"/>
    <p:sldId id="779" r:id="rId113"/>
    <p:sldId id="780" r:id="rId114"/>
    <p:sldId id="781" r:id="rId115"/>
    <p:sldId id="782" r:id="rId116"/>
    <p:sldId id="783" r:id="rId117"/>
    <p:sldId id="784" r:id="rId118"/>
    <p:sldId id="785" r:id="rId119"/>
    <p:sldId id="786" r:id="rId120"/>
    <p:sldId id="787" r:id="rId121"/>
    <p:sldId id="788" r:id="rId122"/>
    <p:sldId id="789" r:id="rId123"/>
    <p:sldId id="790" r:id="rId124"/>
    <p:sldId id="791" r:id="rId125"/>
    <p:sldId id="792" r:id="rId126"/>
    <p:sldId id="793" r:id="rId127"/>
    <p:sldId id="794" r:id="rId128"/>
    <p:sldId id="514" r:id="rId129"/>
  </p:sldIdLst>
  <p:sldSz cx="12801600" cy="9601200" type="A3"/>
  <p:notesSz cx="9929813" cy="1435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230C0F-EFBD-439F-8B50-9B23513D8F0B}">
          <p14:sldIdLst>
            <p14:sldId id="256"/>
            <p14:sldId id="258"/>
            <p14:sldId id="592"/>
            <p14:sldId id="260"/>
            <p14:sldId id="802"/>
            <p14:sldId id="669"/>
            <p14:sldId id="773"/>
            <p14:sldId id="774"/>
            <p14:sldId id="796"/>
            <p14:sldId id="672"/>
            <p14:sldId id="673"/>
            <p14:sldId id="674"/>
            <p14:sldId id="675"/>
            <p14:sldId id="676"/>
            <p14:sldId id="677"/>
            <p14:sldId id="797"/>
            <p14:sldId id="704"/>
            <p14:sldId id="703"/>
            <p14:sldId id="661"/>
            <p14:sldId id="662"/>
            <p14:sldId id="705"/>
            <p14:sldId id="656"/>
            <p14:sldId id="657"/>
            <p14:sldId id="706"/>
            <p14:sldId id="652"/>
            <p14:sldId id="653"/>
            <p14:sldId id="707"/>
            <p14:sldId id="640"/>
            <p14:sldId id="641"/>
            <p14:sldId id="708"/>
            <p14:sldId id="644"/>
            <p14:sldId id="645"/>
            <p14:sldId id="709"/>
            <p14:sldId id="648"/>
            <p14:sldId id="649"/>
            <p14:sldId id="710"/>
            <p14:sldId id="634"/>
            <p14:sldId id="635"/>
            <p14:sldId id="711"/>
            <p14:sldId id="670"/>
            <p14:sldId id="671"/>
            <p14:sldId id="803"/>
            <p14:sldId id="714"/>
            <p14:sldId id="715"/>
            <p14:sldId id="695"/>
            <p14:sldId id="724"/>
            <p14:sldId id="725"/>
            <p14:sldId id="696"/>
            <p14:sldId id="726"/>
            <p14:sldId id="727"/>
            <p14:sldId id="697"/>
            <p14:sldId id="728"/>
            <p14:sldId id="729"/>
            <p14:sldId id="744"/>
            <p14:sldId id="745"/>
            <p14:sldId id="746"/>
            <p14:sldId id="747"/>
            <p14:sldId id="748"/>
            <p14:sldId id="749"/>
            <p14:sldId id="750"/>
            <p14:sldId id="751"/>
            <p14:sldId id="752"/>
            <p14:sldId id="753"/>
            <p14:sldId id="730"/>
            <p14:sldId id="754"/>
            <p14:sldId id="755"/>
            <p14:sldId id="731"/>
            <p14:sldId id="756"/>
            <p14:sldId id="757"/>
            <p14:sldId id="732"/>
            <p14:sldId id="758"/>
            <p14:sldId id="759"/>
            <p14:sldId id="733"/>
            <p14:sldId id="760"/>
            <p14:sldId id="761"/>
            <p14:sldId id="734"/>
            <p14:sldId id="762"/>
            <p14:sldId id="763"/>
            <p14:sldId id="735"/>
            <p14:sldId id="716"/>
            <p14:sldId id="764"/>
            <p14:sldId id="736"/>
            <p14:sldId id="717"/>
            <p14:sldId id="765"/>
            <p14:sldId id="737"/>
            <p14:sldId id="718"/>
            <p14:sldId id="766"/>
            <p14:sldId id="738"/>
            <p14:sldId id="719"/>
            <p14:sldId id="767"/>
            <p14:sldId id="739"/>
            <p14:sldId id="720"/>
            <p14:sldId id="768"/>
            <p14:sldId id="740"/>
            <p14:sldId id="721"/>
            <p14:sldId id="769"/>
            <p14:sldId id="741"/>
            <p14:sldId id="722"/>
            <p14:sldId id="770"/>
            <p14:sldId id="742"/>
            <p14:sldId id="723"/>
            <p14:sldId id="771"/>
            <p14:sldId id="743"/>
            <p14:sldId id="804"/>
            <p14:sldId id="801"/>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514"/>
          </p14:sldIdLst>
        </p14:section>
      </p14:sectionLst>
    </p:ext>
    <p:ext uri="{EFAFB233-063F-42B5-8137-9DF3F51BA10A}">
      <p15:sldGuideLst xmlns:p15="http://schemas.microsoft.com/office/powerpoint/2012/main">
        <p15:guide id="2" pos="4032" userDrawn="1">
          <p15:clr>
            <a:srgbClr val="A4A3A4"/>
          </p15:clr>
        </p15:guide>
        <p15:guide id="3" orient="horz" pos="456" userDrawn="1">
          <p15:clr>
            <a:srgbClr val="A4A3A4"/>
          </p15:clr>
        </p15:guide>
        <p15:guide id="4" orient="horz" pos="1848" userDrawn="1">
          <p15:clr>
            <a:srgbClr val="A4A3A4"/>
          </p15:clr>
        </p15:guide>
        <p15:guide id="5" orient="horz" pos="3216" userDrawn="1">
          <p15:clr>
            <a:srgbClr val="A4A3A4"/>
          </p15:clr>
        </p15:guide>
        <p15:guide id="7" pos="288" userDrawn="1">
          <p15:clr>
            <a:srgbClr val="A4A3A4"/>
          </p15:clr>
        </p15:guide>
        <p15:guide id="9" pos="6672" userDrawn="1">
          <p15:clr>
            <a:srgbClr val="A4A3A4"/>
          </p15:clr>
        </p15:guide>
        <p15:guide id="11" orient="horz" pos="888" userDrawn="1">
          <p15:clr>
            <a:srgbClr val="A4A3A4"/>
          </p15:clr>
        </p15:guide>
        <p15:guide id="12" orient="horz" pos="1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Y" initials="EY" lastIdx="56" clrIdx="0">
    <p:extLst>
      <p:ext uri="{19B8F6BF-5375-455C-9EA6-DF929625EA0E}">
        <p15:presenceInfo xmlns:p15="http://schemas.microsoft.com/office/powerpoint/2012/main" userId="EY" providerId="None"/>
      </p:ext>
    </p:extLst>
  </p:cmAuthor>
  <p:cmAuthor id="2" name="Nawaal H Khan" initials="NHK" lastIdx="43" clrIdx="1">
    <p:extLst>
      <p:ext uri="{19B8F6BF-5375-455C-9EA6-DF929625EA0E}">
        <p15:presenceInfo xmlns:p15="http://schemas.microsoft.com/office/powerpoint/2012/main" userId="S::Nawaal.Khan@qa.ey.com::dee8be7d-e96a-4924-aa6a-adcd54fa5b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838"/>
    <a:srgbClr val="8C734B"/>
    <a:srgbClr val="ECEAE0"/>
    <a:srgbClr val="E4E1D4"/>
    <a:srgbClr val="F2F2F2"/>
    <a:srgbClr val="CDC7AF"/>
    <a:srgbClr val="A00035"/>
    <a:srgbClr val="EEEBE7"/>
    <a:srgbClr val="C0C0C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3883" autoAdjust="0"/>
  </p:normalViewPr>
  <p:slideViewPr>
    <p:cSldViewPr snapToGrid="0" snapToObjects="1">
      <p:cViewPr varScale="1">
        <p:scale>
          <a:sx n="77" d="100"/>
          <a:sy n="77" d="100"/>
        </p:scale>
        <p:origin x="2100" y="108"/>
      </p:cViewPr>
      <p:guideLst>
        <p:guide pos="4032"/>
        <p:guide orient="horz" pos="456"/>
        <p:guide orient="horz" pos="1848"/>
        <p:guide orient="horz" pos="3216"/>
        <p:guide pos="288"/>
        <p:guide pos="6672"/>
        <p:guide orient="horz" pos="888"/>
        <p:guide orient="horz" pos="124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uhad.ayoub\Desktop\C&amp;IA\Nazem\qsab\qsab%20-%20PRCA%20closeout\PRCA\closed%20-%2020170727_WS1_PRCA%20&amp;%20CI%20_%20ENG_WS1-1.1-2-1_Issued%20as%20a%20Revised%20Draft%20for%20Last%20Review_Step4%20.xlsm"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nouhad.ayoub\Desktop\C&amp;IA\Nazem\qsab\qsab%20-%20PRCA%20closeout\PRCA\closed%20-%2020170727_WS1_PRCA%20&amp;%20CI%20_%20ENG_WS1-1.1-2-1_Issued%20as%20a%20Revised%20Draft%20for%20Last%20Review_Step4%20.xlsm"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nouhad.ayoub\Desktop\QSAB%20Translation\CPR\3.%20CPR\Additional%20Modules\Modified%20-%20PPA%20(07-25-2018).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ouhad.ayoub\Desktop\QSAB%20Translation\CPR\3.%20CPR\Additional%20Modules\Modified%20-%20PPA%20(07-25-2018).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6937732083299"/>
          <c:y val="0.11697438872772482"/>
          <c:w val="0.46319530218000493"/>
          <c:h val="0.78463556661991318"/>
        </c:manualLayout>
      </c:layout>
      <c:radarChart>
        <c:radarStyle val="filled"/>
        <c:varyColors val="0"/>
        <c:ser>
          <c:idx val="0"/>
          <c:order val="0"/>
          <c:tx>
            <c:strRef>
              <c:f>'F3. Complexity Rating (PX)'!$B$57:$B$59</c:f>
              <c:strCache>
                <c:ptCount val="3"/>
                <c:pt idx="0">
                  <c:v>Factor </c:v>
                </c:pt>
              </c:strCache>
            </c:strRef>
          </c:tx>
          <c:spPr>
            <a:solidFill>
              <a:schemeClr val="accent1">
                <a:alpha val="50196"/>
              </a:schemeClr>
            </a:solidFill>
            <a:ln w="25400">
              <a:solidFill>
                <a:schemeClr val="accent1"/>
              </a:solidFill>
              <a:prstDash val="sysDot"/>
            </a:ln>
            <a:effectLst/>
          </c:spPr>
          <c:dLbls>
            <c:dLbl>
              <c:idx val="0"/>
              <c:layout>
                <c:manualLayout>
                  <c:x val="-0.11636130301054791"/>
                  <c:y val="-0.134736842105263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30-493D-9A36-28EC105C6BB2}"/>
                </c:ext>
              </c:extLst>
            </c:dLbl>
            <c:dLbl>
              <c:idx val="1"/>
              <c:layout>
                <c:manualLayout>
                  <c:x val="0.12895121707506763"/>
                  <c:y val="-0.1319298245614035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30-493D-9A36-28EC105C6BB2}"/>
                </c:ext>
              </c:extLst>
            </c:dLbl>
            <c:dLbl>
              <c:idx val="2"/>
              <c:layout>
                <c:manualLayout>
                  <c:x val="0.1883475716624432"/>
                  <c:y val="2.8070175438597005E-3"/>
                </c:manualLayout>
              </c:layout>
              <c:showLegendKey val="0"/>
              <c:showVal val="1"/>
              <c:showCatName val="1"/>
              <c:showSerName val="0"/>
              <c:showPercent val="0"/>
              <c:showBubbleSize val="0"/>
              <c:extLst>
                <c:ext xmlns:c15="http://schemas.microsoft.com/office/drawing/2012/chart" uri="{CE6537A1-D6FC-4f65-9D91-7224C49458BB}">
                  <c15:layout>
                    <c:manualLayout>
                      <c:w val="0.11204911742133537"/>
                      <c:h val="9.1211935350186485E-2"/>
                    </c:manualLayout>
                  </c15:layout>
                </c:ext>
                <c:ext xmlns:c16="http://schemas.microsoft.com/office/drawing/2014/chart" uri="{C3380CC4-5D6E-409C-BE32-E72D297353CC}">
                  <c16:uniqueId val="{00000002-2C30-493D-9A36-28EC105C6BB2}"/>
                </c:ext>
              </c:extLst>
            </c:dLbl>
            <c:dLbl>
              <c:idx val="3"/>
              <c:layout>
                <c:manualLayout>
                  <c:x val="0.10354183742464003"/>
                  <c:y val="-3.08771929824561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30-493D-9A36-28EC105C6BB2}"/>
                </c:ext>
              </c:extLst>
            </c:dLbl>
            <c:dLbl>
              <c:idx val="4"/>
              <c:layout>
                <c:manualLayout>
                  <c:x val="0.23988681175197565"/>
                  <c:y val="0.162807017543859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30-493D-9A36-28EC105C6BB2}"/>
                </c:ext>
              </c:extLst>
            </c:dLbl>
            <c:dLbl>
              <c:idx val="5"/>
              <c:layout>
                <c:manualLayout>
                  <c:x val="-0.2168382113527007"/>
                  <c:y val="7.57894736842104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30-493D-9A36-28EC105C6BB2}"/>
                </c:ext>
              </c:extLst>
            </c:dLbl>
            <c:dLbl>
              <c:idx val="6"/>
              <c:layout>
                <c:manualLayout>
                  <c:x val="-0.16961139082893414"/>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30-493D-9A36-28EC105C6BB2}"/>
                </c:ext>
              </c:extLst>
            </c:dLbl>
            <c:dLbl>
              <c:idx val="7"/>
              <c:layout>
                <c:manualLayout>
                  <c:x val="-0.20905590032403512"/>
                  <c:y val="-3.64912280701754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30-493D-9A36-28EC105C6BB2}"/>
                </c:ext>
              </c:extLst>
            </c:dLbl>
            <c:dLbl>
              <c:idx val="8"/>
              <c:layout>
                <c:manualLayout>
                  <c:x val="-0.17158361630368921"/>
                  <c:y val="-0.176842105263157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30-493D-9A36-28EC105C6BB2}"/>
                </c:ext>
              </c:extLst>
            </c:dLbl>
            <c:dLbl>
              <c:idx val="9"/>
              <c:layout>
                <c:manualLayout>
                  <c:x val="-0.20833223432126874"/>
                  <c:y val="-0.2908705140371290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30-493D-9A36-28EC105C6BB2}"/>
                </c:ext>
              </c:extLst>
            </c:dLbl>
            <c:spPr>
              <a:solidFill>
                <a:sysClr val="window" lastClr="FFFFFF"/>
              </a:solidFill>
              <a:ln>
                <a:solidFill>
                  <a:sysClr val="windowText" lastClr="000000">
                    <a:lumMod val="25000"/>
                    <a:lumOff val="75000"/>
                  </a:sysClr>
                </a:solidFill>
              </a:ln>
              <a:effectLst/>
            </c:spPr>
            <c:txPr>
              <a:bodyPr rot="0" vert="horz"/>
              <a:lstStyle/>
              <a:p>
                <a:pPr>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1"/>
                <c15:leaderLines>
                  <c:spPr>
                    <a:ln w="9525">
                      <a:solidFill>
                        <a:schemeClr val="tx1">
                          <a:lumMod val="35000"/>
                          <a:lumOff val="65000"/>
                        </a:schemeClr>
                      </a:solidFill>
                    </a:ln>
                    <a:effectLst/>
                  </c:spPr>
                </c15:leaderLines>
              </c:ext>
            </c:extLst>
          </c:dLbls>
          <c:cat>
            <c:strRef>
              <c:f>'F3. Complexity Rating (PX)'!$B$60:$B$69</c:f>
              <c:strCache>
                <c:ptCount val="10"/>
                <c:pt idx="0">
                  <c:v>Strategic Importance</c:v>
                </c:pt>
                <c:pt idx="1">
                  <c:v>Requirements and Stability of Overall Context</c:v>
                </c:pt>
                <c:pt idx="2">
                  <c:v>Stakeholders/
Influencers</c:v>
                </c:pt>
                <c:pt idx="3">
                  <c:v>Organisational Capabilities </c:v>
                </c:pt>
                <c:pt idx="4">
                  <c:v>Contract &amp; Procurement Strategy</c:v>
                </c:pt>
                <c:pt idx="5">
                  <c:v>Financial Impact and Value for Money </c:v>
                </c:pt>
                <c:pt idx="6">
                  <c:v>Execution Complexity </c:v>
                </c:pt>
                <c:pt idx="7">
                  <c:v>Dependencies/Interfaces</c:v>
                </c:pt>
                <c:pt idx="8">
                  <c:v>Range of
disciplines and skills</c:v>
                </c:pt>
                <c:pt idx="9">
                  <c:v>Interconnectedness</c:v>
                </c:pt>
              </c:strCache>
            </c:strRef>
          </c:cat>
          <c:val>
            <c:numRef>
              <c:f>'F3. Complexity Rating (PX)'!$D$60:$D$69</c:f>
              <c:numCache>
                <c:formatCode>0.00</c:formatCode>
                <c:ptCount val="10"/>
                <c:pt idx="0">
                  <c:v>4.25</c:v>
                </c:pt>
                <c:pt idx="1">
                  <c:v>3.625</c:v>
                </c:pt>
                <c:pt idx="2">
                  <c:v>3.3333333333333335</c:v>
                </c:pt>
                <c:pt idx="3">
                  <c:v>3</c:v>
                </c:pt>
                <c:pt idx="4">
                  <c:v>3.5</c:v>
                </c:pt>
                <c:pt idx="5">
                  <c:v>3.6</c:v>
                </c:pt>
                <c:pt idx="6">
                  <c:v>2.5454545454545454</c:v>
                </c:pt>
                <c:pt idx="7">
                  <c:v>3.25</c:v>
                </c:pt>
                <c:pt idx="8">
                  <c:v>2.5</c:v>
                </c:pt>
                <c:pt idx="9">
                  <c:v>1</c:v>
                </c:pt>
              </c:numCache>
            </c:numRef>
          </c:val>
          <c:extLst>
            <c:ext xmlns:c16="http://schemas.microsoft.com/office/drawing/2014/chart" uri="{C3380CC4-5D6E-409C-BE32-E72D297353CC}">
              <c16:uniqueId val="{0000000A-2C30-493D-9A36-28EC105C6BB2}"/>
            </c:ext>
          </c:extLst>
        </c:ser>
        <c:ser>
          <c:idx val="1"/>
          <c:order val="1"/>
          <c:tx>
            <c:strRef>
              <c:f>'F3. Complexity Rating (PX)'!$E$57:$E$59</c:f>
              <c:strCache>
                <c:ptCount val="3"/>
                <c:pt idx="0">
                  <c:v>Red Ring </c:v>
                </c:pt>
              </c:strCache>
            </c:strRef>
          </c:tx>
          <c:spPr>
            <a:noFill/>
            <a:ln w="25400">
              <a:solidFill>
                <a:srgbClr val="C00000"/>
              </a:solidFill>
              <a:prstDash val="solid"/>
            </a:ln>
            <a:effectLst/>
          </c:spPr>
          <c:cat>
            <c:strRef>
              <c:f>'F3. Complexity Rating (PX)'!$B$60:$B$69</c:f>
              <c:strCache>
                <c:ptCount val="10"/>
                <c:pt idx="0">
                  <c:v>Strategic Importance</c:v>
                </c:pt>
                <c:pt idx="1">
                  <c:v>Requirements and Stability of Overall Context</c:v>
                </c:pt>
                <c:pt idx="2">
                  <c:v>Stakeholders/
Influencers</c:v>
                </c:pt>
                <c:pt idx="3">
                  <c:v>Organisational Capabilities </c:v>
                </c:pt>
                <c:pt idx="4">
                  <c:v>Contract &amp; Procurement Strategy</c:v>
                </c:pt>
                <c:pt idx="5">
                  <c:v>Financial Impact and Value for Money </c:v>
                </c:pt>
                <c:pt idx="6">
                  <c:v>Execution Complexity </c:v>
                </c:pt>
                <c:pt idx="7">
                  <c:v>Dependencies/Interfaces</c:v>
                </c:pt>
                <c:pt idx="8">
                  <c:v>Range of
disciplines and skills</c:v>
                </c:pt>
                <c:pt idx="9">
                  <c:v>Interconnectedness</c:v>
                </c:pt>
              </c:strCache>
            </c:strRef>
          </c:cat>
          <c:val>
            <c:numRef>
              <c:f>'F3. Complexity Rating (PX)'!$E$60:$E$69</c:f>
              <c:numCache>
                <c:formatCode>0.00</c:formatCode>
                <c:ptCount val="10"/>
                <c:pt idx="0">
                  <c:v>3</c:v>
                </c:pt>
                <c:pt idx="1">
                  <c:v>3</c:v>
                </c:pt>
                <c:pt idx="2">
                  <c:v>3</c:v>
                </c:pt>
                <c:pt idx="3">
                  <c:v>3</c:v>
                </c:pt>
                <c:pt idx="4">
                  <c:v>3</c:v>
                </c:pt>
                <c:pt idx="5">
                  <c:v>3</c:v>
                </c:pt>
                <c:pt idx="6">
                  <c:v>3</c:v>
                </c:pt>
                <c:pt idx="7">
                  <c:v>3</c:v>
                </c:pt>
                <c:pt idx="8">
                  <c:v>3</c:v>
                </c:pt>
                <c:pt idx="9">
                  <c:v>3</c:v>
                </c:pt>
              </c:numCache>
            </c:numRef>
          </c:val>
          <c:extLst>
            <c:ext xmlns:c16="http://schemas.microsoft.com/office/drawing/2014/chart" uri="{C3380CC4-5D6E-409C-BE32-E72D297353CC}">
              <c16:uniqueId val="{0000000B-2C30-493D-9A36-28EC105C6BB2}"/>
            </c:ext>
          </c:extLst>
        </c:ser>
        <c:dLbls>
          <c:showLegendKey val="0"/>
          <c:showVal val="0"/>
          <c:showCatName val="0"/>
          <c:showSerName val="0"/>
          <c:showPercent val="0"/>
          <c:showBubbleSize val="0"/>
        </c:dLbls>
        <c:axId val="293385248"/>
        <c:axId val="293385640"/>
      </c:radarChart>
      <c:catAx>
        <c:axId val="293385248"/>
        <c:scaling>
          <c:orientation val="minMax"/>
        </c:scaling>
        <c:delete val="1"/>
        <c:axPos val="b"/>
        <c:numFmt formatCode="General" sourceLinked="1"/>
        <c:majorTickMark val="none"/>
        <c:minorTickMark val="none"/>
        <c:tickLblPos val="nextTo"/>
        <c:crossAx val="293385640"/>
        <c:crosses val="autoZero"/>
        <c:auto val="1"/>
        <c:lblAlgn val="ctr"/>
        <c:lblOffset val="100"/>
        <c:noMultiLvlLbl val="0"/>
      </c:catAx>
      <c:valAx>
        <c:axId val="29338564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rgbClr val="C00000"/>
            </a:solidFill>
          </a:ln>
          <a:effectLst/>
        </c:spPr>
        <c:txPr>
          <a:bodyPr rot="-60000000" vert="horz"/>
          <a:lstStyle/>
          <a:p>
            <a:pPr>
              <a:defRPr/>
            </a:pPr>
            <a:endParaRPr lang="en-US"/>
          </a:p>
        </c:txPr>
        <c:crossAx val="293385248"/>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latin typeface="Mu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Complexity Hierarchy</a:t>
            </a:r>
          </a:p>
        </c:rich>
      </c:tx>
      <c:overlay val="0"/>
      <c:spPr>
        <a:noFill/>
        <a:ln>
          <a:noFill/>
        </a:ln>
        <a:effectLst/>
      </c:spPr>
    </c:title>
    <c:autoTitleDeleted val="0"/>
    <c:plotArea>
      <c:layout>
        <c:manualLayout>
          <c:layoutTarget val="inner"/>
          <c:xMode val="edge"/>
          <c:yMode val="edge"/>
          <c:x val="6.3136558289898545E-2"/>
          <c:y val="9.98817338290095E-2"/>
          <c:w val="0.86395901138028564"/>
          <c:h val="0.76696404839503307"/>
        </c:manualLayout>
      </c:layout>
      <c:bubbleChart>
        <c:varyColors val="0"/>
        <c:ser>
          <c:idx val="8"/>
          <c:order val="0"/>
          <c:tx>
            <c:strRef>
              <c:f>'6. Compexity Portfolio Model'!$B$8</c:f>
              <c:strCache>
                <c:ptCount val="1"/>
                <c:pt idx="0">
                  <c:v>Overall Complexity Rating</c:v>
                </c:pt>
              </c:strCache>
            </c:strRef>
          </c:tx>
          <c:spPr>
            <a:gradFill>
              <a:gsLst>
                <a:gs pos="0">
                  <a:schemeClr val="accent4">
                    <a:tint val="96000"/>
                    <a:alpha val="75000"/>
                  </a:schemeClr>
                </a:gs>
                <a:gs pos="100000">
                  <a:schemeClr val="accent4">
                    <a:tint val="96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0-945E-4762-AE5B-1A557F60EB24}"/>
            </c:ext>
          </c:extLst>
        </c:ser>
        <c:ser>
          <c:idx val="9"/>
          <c:order val="1"/>
          <c:tx>
            <c:strRef>
              <c:f>'6. Compexity Portfolio Model'!$B$8</c:f>
              <c:strCache>
                <c:ptCount val="1"/>
                <c:pt idx="0">
                  <c:v>Overall Complexity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1-945E-4762-AE5B-1A557F60EB24}"/>
            </c:ext>
          </c:extLst>
        </c:ser>
        <c:ser>
          <c:idx val="10"/>
          <c:order val="2"/>
          <c:tx>
            <c:strRef>
              <c:f>'6. Compexity Portfolio Model'!$B$8</c:f>
              <c:strCache>
                <c:ptCount val="1"/>
                <c:pt idx="0">
                  <c:v>Overall Complexity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2-945E-4762-AE5B-1A557F60EB24}"/>
            </c:ext>
          </c:extLst>
        </c:ser>
        <c:ser>
          <c:idx val="11"/>
          <c:order val="3"/>
          <c:tx>
            <c:strRef>
              <c:f>'6. Compexity Portfolio Model'!$B$8</c:f>
              <c:strCache>
                <c:ptCount val="1"/>
                <c:pt idx="0">
                  <c:v>Overall Complexity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3-945E-4762-AE5B-1A557F60EB24}"/>
            </c:ext>
          </c:extLst>
        </c:ser>
        <c:ser>
          <c:idx val="12"/>
          <c:order val="4"/>
          <c:tx>
            <c:strRef>
              <c:f>'6. Compexity Portfolio Model'!$B$8</c:f>
              <c:strCache>
                <c:ptCount val="1"/>
                <c:pt idx="0">
                  <c:v>Overall Complexity Rating</c:v>
                </c:pt>
              </c:strCache>
            </c:strRef>
          </c:tx>
          <c:spPr>
            <a:gradFill>
              <a:gsLst>
                <a:gs pos="0">
                  <a:schemeClr val="accent4">
                    <a:tint val="86000"/>
                    <a:alpha val="75000"/>
                  </a:schemeClr>
                </a:gs>
                <a:gs pos="100000">
                  <a:schemeClr val="accent4">
                    <a:tint val="86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4-945E-4762-AE5B-1A557F60EB24}"/>
            </c:ext>
          </c:extLst>
        </c:ser>
        <c:ser>
          <c:idx val="13"/>
          <c:order val="5"/>
          <c:tx>
            <c:strRef>
              <c:f>'6. Compexity Portfolio Model'!$B$8</c:f>
              <c:strCache>
                <c:ptCount val="1"/>
                <c:pt idx="0">
                  <c:v>Overall Complexity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5-945E-4762-AE5B-1A557F60EB24}"/>
            </c:ext>
          </c:extLst>
        </c:ser>
        <c:ser>
          <c:idx val="14"/>
          <c:order val="6"/>
          <c:tx>
            <c:strRef>
              <c:f>'6. Compexity Portfolio Model'!$B$8</c:f>
              <c:strCache>
                <c:ptCount val="1"/>
                <c:pt idx="0">
                  <c:v>Overall Complexity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6-945E-4762-AE5B-1A557F60EB24}"/>
            </c:ext>
          </c:extLst>
        </c:ser>
        <c:ser>
          <c:idx val="15"/>
          <c:order val="7"/>
          <c:tx>
            <c:strRef>
              <c:f>'6. Compexity Portfolio Model'!$B$8</c:f>
              <c:strCache>
                <c:ptCount val="1"/>
                <c:pt idx="0">
                  <c:v>Overall Complexity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7-945E-4762-AE5B-1A557F60EB24}"/>
            </c:ext>
          </c:extLst>
        </c:ser>
        <c:ser>
          <c:idx val="4"/>
          <c:order val="8"/>
          <c:tx>
            <c:strRef>
              <c:f>'6. Compexity Portfolio Model'!$B$8</c:f>
              <c:strCache>
                <c:ptCount val="1"/>
                <c:pt idx="0">
                  <c:v>Overall Complexity Rating</c:v>
                </c:pt>
              </c:strCache>
            </c:strRef>
          </c:tx>
          <c:spPr>
            <a:gradFill>
              <a:gsLst>
                <a:gs pos="0">
                  <a:schemeClr val="accent4">
                    <a:tint val="93000"/>
                    <a:alpha val="75000"/>
                  </a:schemeClr>
                </a:gs>
                <a:gs pos="100000">
                  <a:schemeClr val="accent4">
                    <a:tint val="93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8-945E-4762-AE5B-1A557F60EB24}"/>
            </c:ext>
          </c:extLst>
        </c:ser>
        <c:ser>
          <c:idx val="5"/>
          <c:order val="9"/>
          <c:tx>
            <c:strRef>
              <c:f>'6. Compexity Portfolio Model'!$B$8</c:f>
              <c:strCache>
                <c:ptCount val="1"/>
                <c:pt idx="0">
                  <c:v>Overall Complexity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9-945E-4762-AE5B-1A557F60EB24}"/>
            </c:ext>
          </c:extLst>
        </c:ser>
        <c:ser>
          <c:idx val="6"/>
          <c:order val="10"/>
          <c:tx>
            <c:strRef>
              <c:f>'6. Compexity Portfolio Model'!$B$8</c:f>
              <c:strCache>
                <c:ptCount val="1"/>
                <c:pt idx="0">
                  <c:v>Overall Complexity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'6. Compexity Portfolio Model'!$B$9:$B$26</c:f>
              <c:numCache>
                <c:formatCode>0.0</c:formatCode>
                <c:ptCount val="18"/>
                <c:pt idx="0">
                  <c:v>3</c:v>
                </c:pt>
                <c:pt idx="1">
                  <c:v>4</c:v>
                </c:pt>
              </c:numCache>
            </c:numRef>
          </c:xVal>
          <c:yVal>
            <c:numRef>
              <c:f>'6. Compexity Portfolio Model'!$C$9:$C$26</c:f>
              <c:numCache>
                <c:formatCode>General</c:formatCode>
                <c:ptCount val="18"/>
                <c:pt idx="0">
                  <c:v>2.8</c:v>
                </c:pt>
                <c:pt idx="1">
                  <c:v>4</c:v>
                </c:pt>
              </c:numCache>
            </c:numRef>
          </c:yVal>
          <c:bubbleSize>
            <c:numRef>
              <c:f>'6. Compexity Portfolio Model'!$D$9:$D$26</c:f>
              <c:numCache>
                <c:formatCode>0.00%</c:formatCode>
                <c:ptCount val="18"/>
                <c:pt idx="0">
                  <c:v>2.5000000000000001E-3</c:v>
                </c:pt>
                <c:pt idx="1">
                  <c:v>1.5E-3</c:v>
                </c:pt>
                <c:pt idx="12" formatCode="0%">
                  <c:v>1</c:v>
                </c:pt>
              </c:numCache>
            </c:numRef>
          </c:bubbleSize>
          <c:bubble3D val="1"/>
          <c:extLst>
            <c:ext xmlns:c16="http://schemas.microsoft.com/office/drawing/2014/chart" uri="{C3380CC4-5D6E-409C-BE32-E72D297353CC}">
              <c16:uniqueId val="{0000000A-945E-4762-AE5B-1A557F60EB24}"/>
            </c:ext>
          </c:extLst>
        </c:ser>
        <c:ser>
          <c:idx val="0"/>
          <c:order val="11"/>
          <c:tx>
            <c:strRef>
              <c:f>'6. Compexity Portfolio Model'!$B$8</c:f>
              <c:strCache>
                <c:ptCount val="1"/>
                <c:pt idx="0">
                  <c:v>Overall Complexity Rating</c:v>
                </c:pt>
              </c:strCache>
            </c:strRef>
          </c:tx>
          <c:spPr>
            <a:solidFill>
              <a:schemeClr val="accent2">
                <a:lumMod val="20000"/>
                <a:lumOff val="80000"/>
                <a:alpha val="79000"/>
              </a:schemeClr>
            </a:solidFill>
            <a:ln w="25400">
              <a:solidFill>
                <a:srgbClr val="0070C0"/>
              </a:solidFill>
            </a:ln>
            <a:effectLst>
              <a:softEdge rad="0"/>
            </a:effectLst>
          </c:spPr>
          <c:invertIfNegative val="0"/>
          <c:dPt>
            <c:idx val="0"/>
            <c:invertIfNegative val="0"/>
            <c:bubble3D val="1"/>
            <c:extLst>
              <c:ext xmlns:c16="http://schemas.microsoft.com/office/drawing/2014/chart" uri="{C3380CC4-5D6E-409C-BE32-E72D297353CC}">
                <c16:uniqueId val="{0000000B-945E-4762-AE5B-1A557F60EB24}"/>
              </c:ext>
            </c:extLst>
          </c:dPt>
          <c:dPt>
            <c:idx val="1"/>
            <c:invertIfNegative val="0"/>
            <c:bubble3D val="1"/>
            <c:extLst>
              <c:ext xmlns:c16="http://schemas.microsoft.com/office/drawing/2014/chart" uri="{C3380CC4-5D6E-409C-BE32-E72D297353CC}">
                <c16:uniqueId val="{0000000C-945E-4762-AE5B-1A557F60EB24}"/>
              </c:ext>
            </c:extLst>
          </c:dPt>
          <c:dPt>
            <c:idx val="2"/>
            <c:invertIfNegative val="0"/>
            <c:bubble3D val="1"/>
            <c:extLst>
              <c:ext xmlns:c16="http://schemas.microsoft.com/office/drawing/2014/chart" uri="{C3380CC4-5D6E-409C-BE32-E72D297353CC}">
                <c16:uniqueId val="{0000000D-945E-4762-AE5B-1A557F60EB24}"/>
              </c:ext>
            </c:extLst>
          </c:dPt>
          <c:dPt>
            <c:idx val="3"/>
            <c:invertIfNegative val="0"/>
            <c:bubble3D val="1"/>
            <c:extLst>
              <c:ext xmlns:c16="http://schemas.microsoft.com/office/drawing/2014/chart" uri="{C3380CC4-5D6E-409C-BE32-E72D297353CC}">
                <c16:uniqueId val="{0000000E-945E-4762-AE5B-1A557F60EB24}"/>
              </c:ext>
            </c:extLst>
          </c:dPt>
          <c:dPt>
            <c:idx val="4"/>
            <c:invertIfNegative val="0"/>
            <c:bubble3D val="1"/>
            <c:extLst>
              <c:ext xmlns:c16="http://schemas.microsoft.com/office/drawing/2014/chart" uri="{C3380CC4-5D6E-409C-BE32-E72D297353CC}">
                <c16:uniqueId val="{0000000F-945E-4762-AE5B-1A557F60EB24}"/>
              </c:ext>
            </c:extLst>
          </c:dPt>
          <c:dPt>
            <c:idx val="6"/>
            <c:invertIfNegative val="0"/>
            <c:bubble3D val="1"/>
            <c:extLst>
              <c:ext xmlns:c16="http://schemas.microsoft.com/office/drawing/2014/chart" uri="{C3380CC4-5D6E-409C-BE32-E72D297353CC}">
                <c16:uniqueId val="{00000010-945E-4762-AE5B-1A557F60EB24}"/>
              </c:ext>
            </c:extLst>
          </c:dPt>
          <c:dPt>
            <c:idx val="8"/>
            <c:invertIfNegative val="0"/>
            <c:bubble3D val="1"/>
            <c:extLst>
              <c:ext xmlns:c16="http://schemas.microsoft.com/office/drawing/2014/chart" uri="{C3380CC4-5D6E-409C-BE32-E72D297353CC}">
                <c16:uniqueId val="{00000011-945E-4762-AE5B-1A557F60EB24}"/>
              </c:ext>
            </c:extLst>
          </c:dPt>
          <c:dPt>
            <c:idx val="9"/>
            <c:invertIfNegative val="0"/>
            <c:bubble3D val="1"/>
            <c:extLst>
              <c:ext xmlns:c16="http://schemas.microsoft.com/office/drawing/2014/chart" uri="{C3380CC4-5D6E-409C-BE32-E72D297353CC}">
                <c16:uniqueId val="{00000012-945E-4762-AE5B-1A557F60EB24}"/>
              </c:ext>
            </c:extLst>
          </c:dPt>
          <c:dPt>
            <c:idx val="10"/>
            <c:invertIfNegative val="0"/>
            <c:bubble3D val="1"/>
            <c:extLst>
              <c:ext xmlns:c16="http://schemas.microsoft.com/office/drawing/2014/chart" uri="{C3380CC4-5D6E-409C-BE32-E72D297353CC}">
                <c16:uniqueId val="{00000013-945E-4762-AE5B-1A557F60EB24}"/>
              </c:ext>
            </c:extLst>
          </c:dPt>
          <c:dPt>
            <c:idx val="11"/>
            <c:invertIfNegative val="0"/>
            <c:bubble3D val="1"/>
            <c:extLst>
              <c:ext xmlns:c16="http://schemas.microsoft.com/office/drawing/2014/chart" uri="{C3380CC4-5D6E-409C-BE32-E72D297353CC}">
                <c16:uniqueId val="{00000014-945E-4762-AE5B-1A557F60EB24}"/>
              </c:ext>
            </c:extLst>
          </c:dPt>
          <c:dLbls>
            <c:dLbl>
              <c:idx val="0"/>
              <c:tx>
                <c:rich>
                  <a:bodyPr/>
                  <a:lstStyle/>
                  <a:p>
                    <a:fld id="{EDB825CC-B594-44EB-AF4B-3E2C48AD1E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45E-4762-AE5B-1A557F60EB24}"/>
                </c:ext>
              </c:extLst>
            </c:dLbl>
            <c:dLbl>
              <c:idx val="1"/>
              <c:tx>
                <c:rich>
                  <a:bodyPr/>
                  <a:lstStyle/>
                  <a:p>
                    <a:fld id="{727226B6-CD98-4EE6-BB78-685C049ABC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45E-4762-AE5B-1A557F60EB24}"/>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dk1">
                            <a:lumMod val="75000"/>
                            <a:lumOff val="25000"/>
                          </a:schemeClr>
                        </a:solidFill>
                        <a:latin typeface="+mn-lt"/>
                        <a:ea typeface="+mn-ea"/>
                        <a:cs typeface="+mn-cs"/>
                      </a:defRPr>
                    </a:pPr>
                    <a:endParaRPr lang="en-US" dirty="0">
                      <a:solidFill>
                        <a:sysClr val="windowText" lastClr="000000"/>
                      </a:solidFill>
                    </a:endParaRP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5E-4762-AE5B-1A557F60EB24}"/>
                </c:ext>
              </c:extLst>
            </c:dLbl>
            <c:dLbl>
              <c:idx val="3"/>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5E-4762-AE5B-1A557F60EB24}"/>
                </c:ext>
              </c:extLst>
            </c:dLbl>
            <c:dLbl>
              <c:idx val="4"/>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5E-4762-AE5B-1A557F60EB24}"/>
                </c:ext>
              </c:extLst>
            </c:dLbl>
            <c:dLbl>
              <c:idx val="5"/>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5E-4762-AE5B-1A557F60EB24}"/>
                </c:ext>
              </c:extLst>
            </c:dLbl>
            <c:dLbl>
              <c:idx val="6"/>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5E-4762-AE5B-1A557F60EB24}"/>
                </c:ext>
              </c:extLst>
            </c:dLbl>
            <c:dLbl>
              <c:idx val="7"/>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5E-4762-AE5B-1A557F60EB24}"/>
                </c:ext>
              </c:extLst>
            </c:dLbl>
            <c:dLbl>
              <c:idx val="8"/>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5E-4762-AE5B-1A557F60EB24}"/>
                </c:ext>
              </c:extLst>
            </c:dLbl>
            <c:dLbl>
              <c:idx val="9"/>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5E-4762-AE5B-1A557F60EB24}"/>
                </c:ext>
              </c:extLst>
            </c:dLbl>
            <c:dLbl>
              <c:idx val="10"/>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5E-4762-AE5B-1A557F60EB24}"/>
                </c:ext>
              </c:extLst>
            </c:dLbl>
            <c:dLbl>
              <c:idx val="11"/>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5E-4762-AE5B-1A557F60EB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'6. Compexity Portfolio Model'!$B$9:$B$20</c:f>
              <c:numCache>
                <c:formatCode>0.0</c:formatCode>
                <c:ptCount val="12"/>
                <c:pt idx="0">
                  <c:v>3</c:v>
                </c:pt>
                <c:pt idx="1">
                  <c:v>4</c:v>
                </c:pt>
              </c:numCache>
            </c:numRef>
          </c:xVal>
          <c:yVal>
            <c:numRef>
              <c:f>'6. Compexity Portfolio Model'!$C$9:$C$20</c:f>
              <c:numCache>
                <c:formatCode>General</c:formatCode>
                <c:ptCount val="12"/>
                <c:pt idx="0">
                  <c:v>2.8</c:v>
                </c:pt>
                <c:pt idx="1">
                  <c:v>4</c:v>
                </c:pt>
              </c:numCache>
            </c:numRef>
          </c:yVal>
          <c:bubbleSize>
            <c:numRef>
              <c:f>'6. Compexity Portfolio Model'!$D$9:$D$20</c:f>
              <c:numCache>
                <c:formatCode>0.00%</c:formatCode>
                <c:ptCount val="12"/>
                <c:pt idx="0">
                  <c:v>2.5000000000000001E-3</c:v>
                </c:pt>
                <c:pt idx="1">
                  <c:v>1.5E-3</c:v>
                </c:pt>
              </c:numCache>
            </c:numRef>
          </c:bubbleSize>
          <c:bubble3D val="1"/>
          <c:extLst>
            <c:ext xmlns:c15="http://schemas.microsoft.com/office/drawing/2012/chart" uri="{02D57815-91ED-43cb-92C2-25804820EDAC}">
              <c15:datalabelsRange>
                <c15:f>'6. Compexity Portfolio Model'!$A$9:$A$20</c15:f>
                <c15:dlblRangeCache>
                  <c:ptCount val="12"/>
                  <c:pt idx="0">
                    <c:v>PX</c:v>
                  </c:pt>
                  <c:pt idx="1">
                    <c:v>PY</c:v>
                  </c:pt>
                </c15:dlblRangeCache>
              </c15:datalabelsRange>
            </c:ext>
            <c:ext xmlns:c16="http://schemas.microsoft.com/office/drawing/2014/chart" uri="{C3380CC4-5D6E-409C-BE32-E72D297353CC}">
              <c16:uniqueId val="{00000017-945E-4762-AE5B-1A557F60EB24}"/>
            </c:ext>
          </c:extLst>
        </c:ser>
        <c:dLbls>
          <c:showLegendKey val="0"/>
          <c:showVal val="0"/>
          <c:showCatName val="0"/>
          <c:showSerName val="0"/>
          <c:showPercent val="0"/>
          <c:showBubbleSize val="0"/>
        </c:dLbls>
        <c:bubbleScale val="100"/>
        <c:showNegBubbles val="0"/>
        <c:axId val="292512552"/>
        <c:axId val="292512160"/>
      </c:bubbleChart>
      <c:valAx>
        <c:axId val="292512552"/>
        <c:scaling>
          <c:orientation val="minMax"/>
          <c:max val="5"/>
          <c:min val="0"/>
        </c:scaling>
        <c:delete val="0"/>
        <c:axPos val="b"/>
        <c:majorGridlines>
          <c:spPr>
            <a:ln w="76200" cap="flat" cmpd="sng" algn="ctr">
              <a:solidFill>
                <a:schemeClr val="bg1"/>
              </a:solidFill>
              <a:round/>
            </a:ln>
            <a:effectLst/>
          </c:spPr>
        </c:majorGridlines>
        <c:numFmt formatCode="0.0"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292512160"/>
        <c:crosses val="autoZero"/>
        <c:crossBetween val="midCat"/>
        <c:majorUnit val="2.5"/>
        <c:minorUnit val="0.5"/>
      </c:valAx>
      <c:valAx>
        <c:axId val="292512160"/>
        <c:scaling>
          <c:orientation val="minMax"/>
          <c:max val="5"/>
          <c:min val="0"/>
        </c:scaling>
        <c:delete val="0"/>
        <c:axPos val="l"/>
        <c:majorGridlines>
          <c:spPr>
            <a:ln w="76200" cap="flat" cmpd="sng" algn="ctr">
              <a:solidFill>
                <a:schemeClr val="bg1"/>
              </a:solidFill>
              <a:round/>
            </a:ln>
            <a:effectLst/>
          </c:spPr>
        </c:majorGridlines>
        <c:numFmt formatCode="General"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292512552"/>
        <c:crosses val="autoZero"/>
        <c:crossBetween val="midCat"/>
        <c:majorUnit val="2.5"/>
        <c:minorUnit val="0.5"/>
      </c:valAx>
      <c:spPr>
        <a:solidFill>
          <a:schemeClr val="bg1">
            <a:lumMod val="95000"/>
          </a:schemeClr>
        </a:solidFill>
        <a:ln>
          <a:solidFill>
            <a:schemeClr val="bg1">
              <a:lumMod val="50000"/>
            </a:schemeClr>
          </a:solid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Performance</a:t>
            </a:r>
            <a:r>
              <a:rPr lang="en-US" baseline="0" dirty="0"/>
              <a:t> </a:t>
            </a:r>
            <a:r>
              <a:rPr lang="en-US" dirty="0"/>
              <a:t>Hierarchy</a:t>
            </a:r>
          </a:p>
        </c:rich>
      </c:tx>
      <c:overlay val="0"/>
      <c:spPr>
        <a:noFill/>
        <a:ln>
          <a:noFill/>
        </a:ln>
        <a:effectLst/>
      </c:spPr>
    </c:title>
    <c:autoTitleDeleted val="0"/>
    <c:plotArea>
      <c:layout>
        <c:manualLayout>
          <c:layoutTarget val="inner"/>
          <c:xMode val="edge"/>
          <c:yMode val="edge"/>
          <c:x val="6.3136558289898545E-2"/>
          <c:y val="9.98817338290095E-2"/>
          <c:w val="0.86395901138028564"/>
          <c:h val="0.76696404839503307"/>
        </c:manualLayout>
      </c:layout>
      <c:bubbleChart>
        <c:varyColors val="0"/>
        <c:ser>
          <c:idx val="8"/>
          <c:order val="0"/>
          <c:tx>
            <c:strRef>
              <c:f>'5. Performance Portfolio Model'!$B$6</c:f>
              <c:strCache>
                <c:ptCount val="1"/>
                <c:pt idx="0">
                  <c:v>Overall Performance Rating</c:v>
                </c:pt>
              </c:strCache>
            </c:strRef>
          </c:tx>
          <c:spPr>
            <a:gradFill>
              <a:gsLst>
                <a:gs pos="0">
                  <a:schemeClr val="accent4">
                    <a:tint val="96000"/>
                    <a:alpha val="75000"/>
                  </a:schemeClr>
                </a:gs>
                <a:gs pos="100000">
                  <a:schemeClr val="accent4">
                    <a:tint val="96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0-69D2-4080-8BA6-54F5D4399E8C}"/>
            </c:ext>
          </c:extLst>
        </c:ser>
        <c:ser>
          <c:idx val="9"/>
          <c:order val="1"/>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1-69D2-4080-8BA6-54F5D4399E8C}"/>
            </c:ext>
          </c:extLst>
        </c:ser>
        <c:ser>
          <c:idx val="10"/>
          <c:order val="2"/>
          <c:tx>
            <c:strRef>
              <c:f>'5. Performance Portfolio Model'!$B$6</c:f>
              <c:strCache>
                <c:ptCount val="1"/>
                <c:pt idx="0">
                  <c:v>Overall Performance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2-69D2-4080-8BA6-54F5D4399E8C}"/>
            </c:ext>
          </c:extLst>
        </c:ser>
        <c:ser>
          <c:idx val="11"/>
          <c:order val="3"/>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3-69D2-4080-8BA6-54F5D4399E8C}"/>
            </c:ext>
          </c:extLst>
        </c:ser>
        <c:ser>
          <c:idx val="12"/>
          <c:order val="4"/>
          <c:tx>
            <c:strRef>
              <c:f>'5. Performance Portfolio Model'!$B$6</c:f>
              <c:strCache>
                <c:ptCount val="1"/>
                <c:pt idx="0">
                  <c:v>Overall Performance Rating</c:v>
                </c:pt>
              </c:strCache>
            </c:strRef>
          </c:tx>
          <c:spPr>
            <a:gradFill>
              <a:gsLst>
                <a:gs pos="0">
                  <a:schemeClr val="accent4">
                    <a:tint val="86000"/>
                    <a:alpha val="75000"/>
                  </a:schemeClr>
                </a:gs>
                <a:gs pos="100000">
                  <a:schemeClr val="accent4">
                    <a:tint val="86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4-69D2-4080-8BA6-54F5D4399E8C}"/>
            </c:ext>
          </c:extLst>
        </c:ser>
        <c:ser>
          <c:idx val="13"/>
          <c:order val="5"/>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5-69D2-4080-8BA6-54F5D4399E8C}"/>
            </c:ext>
          </c:extLst>
        </c:ser>
        <c:ser>
          <c:idx val="14"/>
          <c:order val="6"/>
          <c:tx>
            <c:strRef>
              <c:f>'5. Performance Portfolio Model'!$B$6</c:f>
              <c:strCache>
                <c:ptCount val="1"/>
                <c:pt idx="0">
                  <c:v>Overall Performance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6-69D2-4080-8BA6-54F5D4399E8C}"/>
            </c:ext>
          </c:extLst>
        </c:ser>
        <c:ser>
          <c:idx val="15"/>
          <c:order val="7"/>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7-69D2-4080-8BA6-54F5D4399E8C}"/>
            </c:ext>
          </c:extLst>
        </c:ser>
        <c:ser>
          <c:idx val="4"/>
          <c:order val="8"/>
          <c:tx>
            <c:strRef>
              <c:f>'5. Performance Portfolio Model'!$B$6</c:f>
              <c:strCache>
                <c:ptCount val="1"/>
                <c:pt idx="0">
                  <c:v>Overall Performance Rating</c:v>
                </c:pt>
              </c:strCache>
            </c:strRef>
          </c:tx>
          <c:spPr>
            <a:gradFill>
              <a:gsLst>
                <a:gs pos="0">
                  <a:schemeClr val="accent4">
                    <a:tint val="93000"/>
                    <a:alpha val="75000"/>
                  </a:schemeClr>
                </a:gs>
                <a:gs pos="100000">
                  <a:schemeClr val="accent4">
                    <a:tint val="93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8-69D2-4080-8BA6-54F5D4399E8C}"/>
            </c:ext>
          </c:extLst>
        </c:ser>
        <c:ser>
          <c:idx val="5"/>
          <c:order val="9"/>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9-69D2-4080-8BA6-54F5D4399E8C}"/>
            </c:ext>
          </c:extLst>
        </c:ser>
        <c:ser>
          <c:idx val="6"/>
          <c:order val="10"/>
          <c:tx>
            <c:strRef>
              <c:f>'5. Performance Portfolio Model'!$B$6</c:f>
              <c:strCache>
                <c:ptCount val="1"/>
                <c:pt idx="0">
                  <c:v>Overall Performance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A-69D2-4080-8BA6-54F5D4399E8C}"/>
            </c:ext>
          </c:extLst>
        </c:ser>
        <c:ser>
          <c:idx val="7"/>
          <c:order val="11"/>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B-69D2-4080-8BA6-54F5D4399E8C}"/>
            </c:ext>
          </c:extLst>
        </c:ser>
        <c:ser>
          <c:idx val="2"/>
          <c:order val="12"/>
          <c:tx>
            <c:strRef>
              <c:f>'5. Performance Portfolio Model'!$B$6</c:f>
              <c:strCache>
                <c:ptCount val="1"/>
                <c:pt idx="0">
                  <c:v>Overall Performance Rating</c:v>
                </c:pt>
              </c:strCache>
            </c:strRef>
          </c:tx>
          <c:spPr>
            <a:gradFill>
              <a:gsLst>
                <a:gs pos="0">
                  <a:schemeClr val="accent4">
                    <a:tint val="86000"/>
                    <a:alpha val="75000"/>
                  </a:schemeClr>
                </a:gs>
                <a:gs pos="100000">
                  <a:schemeClr val="accent4">
                    <a:tint val="86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C-69D2-4080-8BA6-54F5D4399E8C}"/>
            </c:ext>
          </c:extLst>
        </c:ser>
        <c:ser>
          <c:idx val="3"/>
          <c:order val="13"/>
          <c:tx>
            <c:strRef>
              <c:f>'5. Performance Portfolio Model'!$B$6</c:f>
              <c:strCache>
                <c:ptCount val="1"/>
                <c:pt idx="0">
                  <c:v>Overall Performance Rating</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D-69D2-4080-8BA6-54F5D4399E8C}"/>
            </c:ext>
          </c:extLst>
        </c:ser>
        <c:ser>
          <c:idx val="1"/>
          <c:order val="14"/>
          <c:tx>
            <c:strRef>
              <c:f>'5. Performance Portfolio Model'!$B$6</c:f>
              <c:strCache>
                <c:ptCount val="1"/>
                <c:pt idx="0">
                  <c:v>Overall Performance Rating</c:v>
                </c:pt>
              </c:strCache>
            </c:strRef>
          </c:tx>
          <c:spPr>
            <a:gradFill>
              <a:gsLst>
                <a:gs pos="0">
                  <a:schemeClr val="accent4">
                    <a:tint val="77000"/>
                    <a:alpha val="75000"/>
                  </a:schemeClr>
                </a:gs>
                <a:gs pos="100000">
                  <a:schemeClr val="accent4">
                    <a:tint val="77000"/>
                    <a:lumMod val="75000"/>
                    <a:alpha val="75000"/>
                  </a:schemeClr>
                </a:gs>
              </a:gsLst>
              <a:lin ang="2700000" scaled="1"/>
            </a:gradFill>
            <a:ln>
              <a:noFill/>
            </a:ln>
            <a:effectLst/>
          </c:spPr>
          <c:invertIfNegative val="0"/>
          <c:xVal>
            <c:numRef>
              <c:f>'5. Performance Portfolio Model'!$B$7:$B$24</c:f>
              <c:numCache>
                <c:formatCode>0.0</c:formatCode>
                <c:ptCount val="18"/>
                <c:pt idx="0">
                  <c:v>2.2222222222222223</c:v>
                </c:pt>
                <c:pt idx="1">
                  <c:v>3.5555555555555554</c:v>
                </c:pt>
              </c:numCache>
            </c:numRef>
          </c:xVal>
          <c:yVal>
            <c:numRef>
              <c:f>'5. Performance Portfolio Model'!$C$7:$C$24</c:f>
              <c:numCache>
                <c:formatCode>0.0</c:formatCode>
                <c:ptCount val="18"/>
                <c:pt idx="0" formatCode="0.00">
                  <c:v>0.76923076923076927</c:v>
                </c:pt>
                <c:pt idx="1">
                  <c:v>1.3</c:v>
                </c:pt>
              </c:numCache>
            </c:numRef>
          </c:yVal>
          <c:bubbleSize>
            <c:numRef>
              <c:f>'5. Performance Portfolio Model'!$D$7:$D$24</c:f>
              <c:numCache>
                <c:formatCode>0%</c:formatCode>
                <c:ptCount val="18"/>
                <c:pt idx="0">
                  <c:v>0.33333333333333331</c:v>
                </c:pt>
                <c:pt idx="1">
                  <c:v>0.66666666666666663</c:v>
                </c:pt>
                <c:pt idx="12">
                  <c:v>1</c:v>
                </c:pt>
              </c:numCache>
            </c:numRef>
          </c:bubbleSize>
          <c:bubble3D val="1"/>
          <c:extLst>
            <c:ext xmlns:c16="http://schemas.microsoft.com/office/drawing/2014/chart" uri="{C3380CC4-5D6E-409C-BE32-E72D297353CC}">
              <c16:uniqueId val="{0000000E-69D2-4080-8BA6-54F5D4399E8C}"/>
            </c:ext>
          </c:extLst>
        </c:ser>
        <c:ser>
          <c:idx val="0"/>
          <c:order val="15"/>
          <c:tx>
            <c:strRef>
              <c:f>'5. Performance Portfolio Model'!$B$6</c:f>
              <c:strCache>
                <c:ptCount val="1"/>
                <c:pt idx="0">
                  <c:v>Overall Performance Rating</c:v>
                </c:pt>
              </c:strCache>
            </c:strRef>
          </c:tx>
          <c:spPr>
            <a:solidFill>
              <a:schemeClr val="accent2">
                <a:lumMod val="20000"/>
                <a:lumOff val="80000"/>
                <a:alpha val="79000"/>
              </a:schemeClr>
            </a:solidFill>
            <a:ln w="25400">
              <a:solidFill>
                <a:srgbClr val="0070C0"/>
              </a:solidFill>
            </a:ln>
            <a:effectLst>
              <a:softEdge rad="0"/>
            </a:effectLst>
          </c:spPr>
          <c:invertIfNegative val="0"/>
          <c:dPt>
            <c:idx val="0"/>
            <c:invertIfNegative val="0"/>
            <c:bubble3D val="1"/>
            <c:extLst>
              <c:ext xmlns:c16="http://schemas.microsoft.com/office/drawing/2014/chart" uri="{C3380CC4-5D6E-409C-BE32-E72D297353CC}">
                <c16:uniqueId val="{0000000F-69D2-4080-8BA6-54F5D4399E8C}"/>
              </c:ext>
            </c:extLst>
          </c:dPt>
          <c:dPt>
            <c:idx val="1"/>
            <c:invertIfNegative val="0"/>
            <c:bubble3D val="1"/>
            <c:extLst>
              <c:ext xmlns:c16="http://schemas.microsoft.com/office/drawing/2014/chart" uri="{C3380CC4-5D6E-409C-BE32-E72D297353CC}">
                <c16:uniqueId val="{00000010-69D2-4080-8BA6-54F5D4399E8C}"/>
              </c:ext>
            </c:extLst>
          </c:dPt>
          <c:dPt>
            <c:idx val="2"/>
            <c:invertIfNegative val="0"/>
            <c:bubble3D val="1"/>
            <c:extLst>
              <c:ext xmlns:c16="http://schemas.microsoft.com/office/drawing/2014/chart" uri="{C3380CC4-5D6E-409C-BE32-E72D297353CC}">
                <c16:uniqueId val="{00000011-69D2-4080-8BA6-54F5D4399E8C}"/>
              </c:ext>
            </c:extLst>
          </c:dPt>
          <c:dPt>
            <c:idx val="3"/>
            <c:invertIfNegative val="0"/>
            <c:bubble3D val="1"/>
            <c:extLst>
              <c:ext xmlns:c16="http://schemas.microsoft.com/office/drawing/2014/chart" uri="{C3380CC4-5D6E-409C-BE32-E72D297353CC}">
                <c16:uniqueId val="{00000012-69D2-4080-8BA6-54F5D4399E8C}"/>
              </c:ext>
            </c:extLst>
          </c:dPt>
          <c:dPt>
            <c:idx val="4"/>
            <c:invertIfNegative val="0"/>
            <c:bubble3D val="1"/>
            <c:extLst>
              <c:ext xmlns:c16="http://schemas.microsoft.com/office/drawing/2014/chart" uri="{C3380CC4-5D6E-409C-BE32-E72D297353CC}">
                <c16:uniqueId val="{00000013-69D2-4080-8BA6-54F5D4399E8C}"/>
              </c:ext>
            </c:extLst>
          </c:dPt>
          <c:dPt>
            <c:idx val="6"/>
            <c:invertIfNegative val="0"/>
            <c:bubble3D val="1"/>
            <c:extLst>
              <c:ext xmlns:c16="http://schemas.microsoft.com/office/drawing/2014/chart" uri="{C3380CC4-5D6E-409C-BE32-E72D297353CC}">
                <c16:uniqueId val="{00000014-69D2-4080-8BA6-54F5D4399E8C}"/>
              </c:ext>
            </c:extLst>
          </c:dPt>
          <c:dPt>
            <c:idx val="8"/>
            <c:invertIfNegative val="0"/>
            <c:bubble3D val="1"/>
            <c:extLst>
              <c:ext xmlns:c16="http://schemas.microsoft.com/office/drawing/2014/chart" uri="{C3380CC4-5D6E-409C-BE32-E72D297353CC}">
                <c16:uniqueId val="{00000015-69D2-4080-8BA6-54F5D4399E8C}"/>
              </c:ext>
            </c:extLst>
          </c:dPt>
          <c:dPt>
            <c:idx val="9"/>
            <c:invertIfNegative val="0"/>
            <c:bubble3D val="1"/>
            <c:extLst>
              <c:ext xmlns:c16="http://schemas.microsoft.com/office/drawing/2014/chart" uri="{C3380CC4-5D6E-409C-BE32-E72D297353CC}">
                <c16:uniqueId val="{00000016-69D2-4080-8BA6-54F5D4399E8C}"/>
              </c:ext>
            </c:extLst>
          </c:dPt>
          <c:dPt>
            <c:idx val="10"/>
            <c:invertIfNegative val="0"/>
            <c:bubble3D val="1"/>
            <c:extLst>
              <c:ext xmlns:c16="http://schemas.microsoft.com/office/drawing/2014/chart" uri="{C3380CC4-5D6E-409C-BE32-E72D297353CC}">
                <c16:uniqueId val="{00000017-69D2-4080-8BA6-54F5D4399E8C}"/>
              </c:ext>
            </c:extLst>
          </c:dPt>
          <c:dPt>
            <c:idx val="11"/>
            <c:invertIfNegative val="0"/>
            <c:bubble3D val="1"/>
            <c:extLst>
              <c:ext xmlns:c16="http://schemas.microsoft.com/office/drawing/2014/chart" uri="{C3380CC4-5D6E-409C-BE32-E72D297353CC}">
                <c16:uniqueId val="{00000018-69D2-4080-8BA6-54F5D4399E8C}"/>
              </c:ext>
            </c:extLst>
          </c:dPt>
          <c:dLbls>
            <c:dLbl>
              <c:idx val="0"/>
              <c:tx>
                <c:rich>
                  <a:bodyPr/>
                  <a:lstStyle/>
                  <a:p>
                    <a:fld id="{807DE64B-07B3-4C98-A7AE-E041DAB8D0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9D2-4080-8BA6-54F5D4399E8C}"/>
                </c:ext>
              </c:extLst>
            </c:dLbl>
            <c:dLbl>
              <c:idx val="1"/>
              <c:tx>
                <c:rich>
                  <a:bodyPr/>
                  <a:lstStyle/>
                  <a:p>
                    <a:fld id="{A4F855AB-C6D4-4783-8CD0-BCFC85FB36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9D2-4080-8BA6-54F5D4399E8C}"/>
                </c:ext>
              </c:extLst>
            </c:dLbl>
            <c:dLbl>
              <c:idx val="2"/>
              <c:layout>
                <c:manualLayout>
                  <c:x val="-5.7898539896464266E-3"/>
                  <c:y val="2.1919071680714719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D2-4080-8BA6-54F5D4399E8C}"/>
                </c:ext>
              </c:extLst>
            </c:dLbl>
            <c:dLbl>
              <c:idx val="3"/>
              <c:layout>
                <c:manualLayout>
                  <c:x val="-7.8775408619481971E-2"/>
                  <c:y val="0"/>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D2-4080-8BA6-54F5D4399E8C}"/>
                </c:ext>
              </c:extLst>
            </c:dLbl>
            <c:dLbl>
              <c:idx val="4"/>
              <c:layout>
                <c:manualLayout>
                  <c:x val="-6.0941557562288369E-2"/>
                  <c:y val="0"/>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D2-4080-8BA6-54F5D4399E8C}"/>
                </c:ext>
              </c:extLst>
            </c:dLbl>
            <c:dLbl>
              <c:idx val="5"/>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9D2-4080-8BA6-54F5D4399E8C}"/>
                </c:ext>
              </c:extLst>
            </c:dLbl>
            <c:dLbl>
              <c:idx val="6"/>
              <c:layout>
                <c:manualLayout>
                  <c:x val="-3.1776747140038489E-2"/>
                  <c:y val="2.1820612231398142E-3"/>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9D2-4080-8BA6-54F5D4399E8C}"/>
                </c:ext>
              </c:extLst>
            </c:dLbl>
            <c:dLbl>
              <c:idx val="7"/>
              <c:layout>
                <c:manualLayout>
                  <c:x val="-2.6021693785604479E-2"/>
                  <c:y val="-2.8494793184929135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9D2-4080-8BA6-54F5D4399E8C}"/>
                </c:ext>
              </c:extLst>
            </c:dLbl>
            <c:dLbl>
              <c:idx val="8"/>
              <c:layout>
                <c:manualLayout>
                  <c:x val="-4.8358635139038507E-2"/>
                  <c:y val="6.5719965673822897E-3"/>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9D2-4080-8BA6-54F5D4399E8C}"/>
                </c:ext>
              </c:extLst>
            </c:dLbl>
            <c:dLbl>
              <c:idx val="9"/>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9D2-4080-8BA6-54F5D4399E8C}"/>
                </c:ext>
              </c:extLst>
            </c:dLbl>
            <c:dLbl>
              <c:idx val="10"/>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9D2-4080-8BA6-54F5D4399E8C}"/>
                </c:ext>
              </c:extLst>
            </c:dLbl>
            <c:dLbl>
              <c:idx val="11"/>
              <c:layout>
                <c:manualLayout>
                  <c:x val="-4.1978865043792786E-2"/>
                  <c:y val="-2.1766713279426156E-3"/>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9D2-4080-8BA6-54F5D4399E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'5. Performance Portfolio Model'!$B$7:$B$18</c:f>
              <c:numCache>
                <c:formatCode>0.0</c:formatCode>
                <c:ptCount val="12"/>
                <c:pt idx="0">
                  <c:v>2.2222222222222223</c:v>
                </c:pt>
                <c:pt idx="1">
                  <c:v>3.5555555555555554</c:v>
                </c:pt>
              </c:numCache>
            </c:numRef>
          </c:xVal>
          <c:yVal>
            <c:numRef>
              <c:f>'5. Performance Portfolio Model'!$C$7:$C$18</c:f>
              <c:numCache>
                <c:formatCode>0.0</c:formatCode>
                <c:ptCount val="12"/>
                <c:pt idx="0" formatCode="0.00">
                  <c:v>0.76923076923076927</c:v>
                </c:pt>
                <c:pt idx="1">
                  <c:v>1.3</c:v>
                </c:pt>
              </c:numCache>
            </c:numRef>
          </c:yVal>
          <c:bubbleSize>
            <c:numRef>
              <c:f>'5. Performance Portfolio Model'!$D$7:$D$18</c:f>
              <c:numCache>
                <c:formatCode>0%</c:formatCode>
                <c:ptCount val="12"/>
                <c:pt idx="0">
                  <c:v>0.33333333333333331</c:v>
                </c:pt>
                <c:pt idx="1">
                  <c:v>0.66666666666666663</c:v>
                </c:pt>
              </c:numCache>
            </c:numRef>
          </c:bubbleSize>
          <c:bubble3D val="1"/>
          <c:extLst>
            <c:ext xmlns:c15="http://schemas.microsoft.com/office/drawing/2012/chart" uri="{02D57815-91ED-43cb-92C2-25804820EDAC}">
              <c15:datalabelsRange>
                <c15:f>'5. Performance Portfolio Model'!$A$7:$A$18</c15:f>
                <c15:dlblRangeCache>
                  <c:ptCount val="12"/>
                  <c:pt idx="0">
                    <c:v>PA</c:v>
                  </c:pt>
                  <c:pt idx="1">
                    <c:v>PB</c:v>
                  </c:pt>
                </c15:dlblRangeCache>
              </c15:datalabelsRange>
            </c:ext>
            <c:ext xmlns:c16="http://schemas.microsoft.com/office/drawing/2014/chart" uri="{C3380CC4-5D6E-409C-BE32-E72D297353CC}">
              <c16:uniqueId val="{0000001B-69D2-4080-8BA6-54F5D4399E8C}"/>
            </c:ext>
          </c:extLst>
        </c:ser>
        <c:dLbls>
          <c:showLegendKey val="0"/>
          <c:showVal val="0"/>
          <c:showCatName val="0"/>
          <c:showSerName val="0"/>
          <c:showPercent val="0"/>
          <c:showBubbleSize val="0"/>
        </c:dLbls>
        <c:bubbleScale val="100"/>
        <c:showNegBubbles val="0"/>
        <c:axId val="189124128"/>
        <c:axId val="189120208"/>
      </c:bubbleChart>
      <c:valAx>
        <c:axId val="189124128"/>
        <c:scaling>
          <c:orientation val="minMax"/>
          <c:max val="5"/>
          <c:min val="0"/>
        </c:scaling>
        <c:delete val="0"/>
        <c:axPos val="b"/>
        <c:majorGridlines>
          <c:spPr>
            <a:ln w="76200" cap="flat" cmpd="sng" algn="ctr">
              <a:solidFill>
                <a:schemeClr val="bg1"/>
              </a:solidFill>
              <a:round/>
            </a:ln>
            <a:effectLst/>
          </c:spPr>
        </c:majorGridlines>
        <c:numFmt formatCode="0.0"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189120208"/>
        <c:crosses val="autoZero"/>
        <c:crossBetween val="midCat"/>
        <c:majorUnit val="2.5"/>
        <c:minorUnit val="0.5"/>
      </c:valAx>
      <c:valAx>
        <c:axId val="189120208"/>
        <c:scaling>
          <c:orientation val="minMax"/>
          <c:max val="2"/>
          <c:min val="0"/>
        </c:scaling>
        <c:delete val="0"/>
        <c:axPos val="l"/>
        <c:majorGridlines>
          <c:spPr>
            <a:ln w="76200" cap="flat" cmpd="sng" algn="ctr">
              <a:solidFill>
                <a:schemeClr val="bg1"/>
              </a:solidFill>
              <a:round/>
            </a:ln>
            <a:effectLst/>
          </c:spPr>
        </c:majorGridlines>
        <c:numFmt formatCode="0.00"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189124128"/>
        <c:crosses val="autoZero"/>
        <c:crossBetween val="midCat"/>
        <c:majorUnit val="1"/>
        <c:minorUnit val="0.5"/>
      </c:valAx>
      <c:spPr>
        <a:solidFill>
          <a:schemeClr val="bg1">
            <a:lumMod val="95000"/>
          </a:schemeClr>
        </a:solidFill>
        <a:ln>
          <a:solidFill>
            <a:schemeClr val="bg1">
              <a:lumMod val="50000"/>
            </a:schemeClr>
          </a:solid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Performance</a:t>
            </a:r>
            <a:r>
              <a:rPr lang="en-US" baseline="0" dirty="0"/>
              <a:t> </a:t>
            </a:r>
            <a:r>
              <a:rPr lang="en-US" dirty="0"/>
              <a:t>Hierarchy</a:t>
            </a:r>
          </a:p>
        </c:rich>
      </c:tx>
      <c:overlay val="0"/>
      <c:spPr>
        <a:noFill/>
        <a:ln>
          <a:noFill/>
        </a:ln>
        <a:effectLst/>
      </c:spPr>
    </c:title>
    <c:autoTitleDeleted val="0"/>
    <c:plotArea>
      <c:layout>
        <c:manualLayout>
          <c:layoutTarget val="inner"/>
          <c:xMode val="edge"/>
          <c:yMode val="edge"/>
          <c:x val="6.3136558289898545E-2"/>
          <c:y val="9.98817338290095E-2"/>
          <c:w val="0.86395901138028564"/>
          <c:h val="0.76696404839503307"/>
        </c:manualLayout>
      </c:layout>
      <c:bubbleChart>
        <c:varyColors val="0"/>
        <c:ser>
          <c:idx val="8"/>
          <c:order val="0"/>
          <c:tx>
            <c:strRef>
              <c:f>'5. Performance Portfolio Model'!$B$6</c:f>
              <c:strCache>
                <c:ptCount val="1"/>
                <c:pt idx="0">
                  <c:v>Overall Performance Rating</c:v>
                </c:pt>
              </c:strCache>
            </c:strRef>
          </c:tx>
          <c:spPr>
            <a:ln w="25400">
              <a:noFill/>
            </a:ln>
          </c:spPr>
          <c:invertIfNegative val="0"/>
          <c:dLbls>
            <c:dLbl>
              <c:idx val="0"/>
              <c:layout>
                <c:manualLayout>
                  <c:x val="-7.3375545938255488E-2"/>
                  <c:y val="0"/>
                </c:manualLayout>
              </c:layout>
              <c:tx>
                <c:rich>
                  <a:bodyPr/>
                  <a:lstStyle/>
                  <a:p>
                    <a:fld id="{25D065B9-313A-474C-96DE-FE86D210E80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23F-481A-9100-395A6D2493F5}"/>
                </c:ext>
              </c:extLst>
            </c:dLbl>
            <c:dLbl>
              <c:idx val="1"/>
              <c:layout>
                <c:manualLayout>
                  <c:x val="-9.1719432422819366E-2"/>
                  <c:y val="-3.3864183293225163E-3"/>
                </c:manualLayout>
              </c:layout>
              <c:tx>
                <c:rich>
                  <a:bodyPr/>
                  <a:lstStyle/>
                  <a:p>
                    <a:fld id="{67E6A240-E719-45F6-88AA-2A027009A65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23F-481A-9100-395A6D2493F5}"/>
                </c:ext>
              </c:extLst>
            </c:dLbl>
            <c:dLbl>
              <c:idx val="2"/>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3F-481A-9100-395A6D2493F5}"/>
                </c:ext>
              </c:extLst>
            </c:dLbl>
            <c:dLbl>
              <c:idx val="3"/>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3F-481A-9100-395A6D2493F5}"/>
                </c:ext>
              </c:extLst>
            </c:dLbl>
            <c:dLbl>
              <c:idx val="4"/>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3F-481A-9100-395A6D2493F5}"/>
                </c:ext>
              </c:extLst>
            </c:dLbl>
            <c:dLbl>
              <c:idx val="5"/>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3F-481A-9100-395A6D2493F5}"/>
                </c:ext>
              </c:extLst>
            </c:dLbl>
            <c:dLbl>
              <c:idx val="6"/>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3F-481A-9100-395A6D2493F5}"/>
                </c:ext>
              </c:extLst>
            </c:dLbl>
            <c:dLbl>
              <c:idx val="7"/>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3F-481A-9100-395A6D2493F5}"/>
                </c:ext>
              </c:extLst>
            </c:dLbl>
            <c:dLbl>
              <c:idx val="8"/>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3F-481A-9100-395A6D2493F5}"/>
                </c:ext>
              </c:extLst>
            </c:dLbl>
            <c:dLbl>
              <c:idx val="9"/>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3F-481A-9100-395A6D2493F5}"/>
                </c:ext>
              </c:extLst>
            </c:dLbl>
            <c:dLbl>
              <c:idx val="1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23F-481A-9100-395A6D2493F5}"/>
                </c:ext>
              </c:extLst>
            </c:dLbl>
            <c:dLbl>
              <c:idx val="1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3F-481A-9100-395A6D2493F5}"/>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DataLabelsRange val="1"/>
                <c15:showLeaderLines val="0"/>
              </c:ext>
            </c:extLst>
          </c:dLbls>
          <c:xVal>
            <c:numRef>
              <c:f>'5. Performance Portfolio Model'!$B$7:$B$18</c:f>
              <c:numCache>
                <c:formatCode>0.0</c:formatCode>
                <c:ptCount val="12"/>
                <c:pt idx="0">
                  <c:v>2.2222222222222223</c:v>
                </c:pt>
                <c:pt idx="1">
                  <c:v>3.5555555555555554</c:v>
                </c:pt>
              </c:numCache>
            </c:numRef>
          </c:xVal>
          <c:yVal>
            <c:numRef>
              <c:f>'5. Performance Portfolio Model'!$G$7:$G$18</c:f>
              <c:numCache>
                <c:formatCode>General</c:formatCode>
                <c:ptCount val="12"/>
                <c:pt idx="0">
                  <c:v>1.7</c:v>
                </c:pt>
                <c:pt idx="1">
                  <c:v>3.1</c:v>
                </c:pt>
              </c:numCache>
            </c:numRef>
          </c:yVal>
          <c:bubbleSize>
            <c:numRef>
              <c:f>'5. Performance Portfolio Model'!$D$7:$D$18</c:f>
              <c:numCache>
                <c:formatCode>0%</c:formatCode>
                <c:ptCount val="12"/>
                <c:pt idx="0">
                  <c:v>0.33333333333333331</c:v>
                </c:pt>
                <c:pt idx="1">
                  <c:v>0.66666666666666663</c:v>
                </c:pt>
              </c:numCache>
            </c:numRef>
          </c:bubbleSize>
          <c:bubble3D val="1"/>
          <c:extLst>
            <c:ext xmlns:c15="http://schemas.microsoft.com/office/drawing/2012/chart" uri="{02D57815-91ED-43cb-92C2-25804820EDAC}">
              <c15:datalabelsRange>
                <c15:f>'5. Performance Portfolio Model'!$A$7:$A$18</c15:f>
                <c15:dlblRangeCache>
                  <c:ptCount val="12"/>
                  <c:pt idx="0">
                    <c:v>PA</c:v>
                  </c:pt>
                  <c:pt idx="1">
                    <c:v>PB</c:v>
                  </c:pt>
                </c15:dlblRangeCache>
              </c15:datalabelsRange>
            </c:ext>
            <c:ext xmlns:c16="http://schemas.microsoft.com/office/drawing/2014/chart" uri="{C3380CC4-5D6E-409C-BE32-E72D297353CC}">
              <c16:uniqueId val="{0000000C-D23F-481A-9100-395A6D2493F5}"/>
            </c:ext>
          </c:extLst>
        </c:ser>
        <c:dLbls>
          <c:showLegendKey val="0"/>
          <c:showVal val="0"/>
          <c:showCatName val="0"/>
          <c:showSerName val="0"/>
          <c:showPercent val="0"/>
          <c:showBubbleSize val="0"/>
        </c:dLbls>
        <c:bubbleScale val="100"/>
        <c:showNegBubbles val="0"/>
        <c:axId val="272375224"/>
        <c:axId val="272373264"/>
      </c:bubbleChart>
      <c:valAx>
        <c:axId val="272375224"/>
        <c:scaling>
          <c:orientation val="minMax"/>
          <c:max val="5"/>
          <c:min val="0"/>
        </c:scaling>
        <c:delete val="0"/>
        <c:axPos val="b"/>
        <c:majorGridlines>
          <c:spPr>
            <a:ln w="76200" cap="flat" cmpd="sng" algn="ctr">
              <a:solidFill>
                <a:schemeClr val="bg1"/>
              </a:solidFill>
              <a:round/>
            </a:ln>
            <a:effectLst/>
          </c:spPr>
        </c:majorGridlines>
        <c:numFmt formatCode="0.0"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272373264"/>
        <c:crosses val="autoZero"/>
        <c:crossBetween val="midCat"/>
        <c:majorUnit val="2.5"/>
        <c:minorUnit val="0.5"/>
      </c:valAx>
      <c:valAx>
        <c:axId val="272373264"/>
        <c:scaling>
          <c:orientation val="minMax"/>
          <c:max val="5"/>
          <c:min val="0"/>
        </c:scaling>
        <c:delete val="0"/>
        <c:axPos val="l"/>
        <c:majorGridlines>
          <c:spPr>
            <a:ln w="76200" cap="flat" cmpd="sng" algn="ctr">
              <a:solidFill>
                <a:schemeClr val="bg1"/>
              </a:solidFill>
              <a:round/>
            </a:ln>
            <a:effectLst/>
          </c:spPr>
        </c:majorGridlines>
        <c:numFmt formatCode="General" sourceLinked="1"/>
        <c:majorTickMark val="none"/>
        <c:minorTickMark val="none"/>
        <c:tickLblPos val="nextTo"/>
        <c:spPr>
          <a:noFill/>
          <a:ln>
            <a:solidFill>
              <a:schemeClr val="dk1">
                <a:lumMod val="25000"/>
                <a:lumOff val="75000"/>
              </a:schemeClr>
            </a:solid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una"/>
                <a:ea typeface="+mn-ea"/>
                <a:cs typeface="+mn-cs"/>
              </a:defRPr>
            </a:pPr>
            <a:endParaRPr lang="en-US"/>
          </a:p>
        </c:txPr>
        <c:crossAx val="272375224"/>
        <c:crosses val="autoZero"/>
        <c:crossBetween val="midCat"/>
        <c:majorUnit val="2.5"/>
        <c:minorUnit val="0.5"/>
      </c:valAx>
      <c:spPr>
        <a:solidFill>
          <a:schemeClr val="bg1">
            <a:lumMod val="95000"/>
          </a:schemeClr>
        </a:solidFill>
        <a:ln>
          <a:solidFill>
            <a:schemeClr val="bg1">
              <a:lumMod val="50000"/>
            </a:schemeClr>
          </a:solid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1"/>
            <a:ext cx="9929813" cy="720440"/>
          </a:xfrm>
          <a:prstGeom prst="rect">
            <a:avLst/>
          </a:prstGeom>
        </p:spPr>
        <p:txBody>
          <a:bodyPr vert="horz" lIns="138757" tIns="69380" rIns="138757" bIns="69380" rtlCol="0"/>
          <a:lstStyle>
            <a:lvl1pPr algn="ctr">
              <a:defRPr lang="ar-QA" sz="1200" b="1" i="0" u="none">
                <a:solidFill>
                  <a:srgbClr val="999999"/>
                </a:solidFill>
              </a:defRPr>
            </a:lvl1pPr>
          </a:lstStyle>
          <a:p>
            <a:r>
              <a:rPr lang="en-US" smtClean="0"/>
              <a:t>Public - </a:t>
            </a:r>
            <a:r>
              <a:rPr lang="ar-QA" smtClean="0"/>
              <a:t>عام</a:t>
            </a:r>
            <a:endParaRPr lang="ar-QA"/>
          </a:p>
        </p:txBody>
      </p:sp>
      <p:sp>
        <p:nvSpPr>
          <p:cNvPr id="3" name="Date Placeholder 2"/>
          <p:cNvSpPr>
            <a:spLocks noGrp="1"/>
          </p:cNvSpPr>
          <p:nvPr>
            <p:ph type="dt" idx="1"/>
          </p:nvPr>
        </p:nvSpPr>
        <p:spPr>
          <a:xfrm>
            <a:off x="5624598" y="1"/>
            <a:ext cx="4302919" cy="720440"/>
          </a:xfrm>
          <a:prstGeom prst="rect">
            <a:avLst/>
          </a:prstGeom>
        </p:spPr>
        <p:txBody>
          <a:bodyPr vert="horz" lIns="138757" tIns="69380" rIns="138757" bIns="69380" rtlCol="0"/>
          <a:lstStyle>
            <a:lvl1pPr algn="r">
              <a:defRPr sz="1700"/>
            </a:lvl1pPr>
          </a:lstStyle>
          <a:p>
            <a:fld id="{C8C097E4-3441-4B6F-B704-B56B7F34F6E3}" type="datetimeFigureOut">
              <a:rPr lang="en-US" smtClean="0"/>
              <a:t>23/08/2022</a:t>
            </a:fld>
            <a:endParaRPr lang="en-US" dirty="0"/>
          </a:p>
        </p:txBody>
      </p:sp>
      <p:sp>
        <p:nvSpPr>
          <p:cNvPr id="4" name="Slide Image Placeholder 3"/>
          <p:cNvSpPr>
            <a:spLocks noGrp="1" noRot="1" noChangeAspect="1"/>
          </p:cNvSpPr>
          <p:nvPr>
            <p:ph type="sldImg" idx="2"/>
          </p:nvPr>
        </p:nvSpPr>
        <p:spPr>
          <a:xfrm>
            <a:off x="1735138" y="1795463"/>
            <a:ext cx="6459537" cy="4845050"/>
          </a:xfrm>
          <a:prstGeom prst="rect">
            <a:avLst/>
          </a:prstGeom>
          <a:noFill/>
          <a:ln w="12700">
            <a:solidFill>
              <a:prstClr val="black"/>
            </a:solidFill>
          </a:ln>
        </p:spPr>
        <p:txBody>
          <a:bodyPr vert="horz" lIns="138757" tIns="69380" rIns="138757" bIns="69380" rtlCol="0" anchor="ctr"/>
          <a:lstStyle/>
          <a:p>
            <a:endParaRPr lang="en-US" dirty="0"/>
          </a:p>
        </p:txBody>
      </p:sp>
      <p:sp>
        <p:nvSpPr>
          <p:cNvPr id="5" name="Notes Placeholder 4"/>
          <p:cNvSpPr>
            <a:spLocks noGrp="1"/>
          </p:cNvSpPr>
          <p:nvPr>
            <p:ph type="body" sz="quarter" idx="3"/>
          </p:nvPr>
        </p:nvSpPr>
        <p:spPr>
          <a:xfrm>
            <a:off x="992982" y="6910239"/>
            <a:ext cx="7943850" cy="5653833"/>
          </a:xfrm>
          <a:prstGeom prst="rect">
            <a:avLst/>
          </a:prstGeom>
        </p:spPr>
        <p:txBody>
          <a:bodyPr vert="horz" lIns="138757" tIns="69380" rIns="138757" bIns="69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3"/>
            </p:custDataLst>
          </p:nvPr>
        </p:nvSpPr>
        <p:spPr>
          <a:xfrm>
            <a:off x="0" y="13638503"/>
            <a:ext cx="9929813" cy="720437"/>
          </a:xfrm>
          <a:prstGeom prst="rect">
            <a:avLst/>
          </a:prstGeom>
        </p:spPr>
        <p:txBody>
          <a:bodyPr vert="horz" lIns="138757" tIns="69380" rIns="138757" bIns="69380" rtlCol="0" anchor="b"/>
          <a:lstStyle>
            <a:lvl1pPr algn="ctr">
              <a:defRPr lang="ar-QA" sz="1200" b="1" i="0" u="none">
                <a:solidFill>
                  <a:srgbClr val="999999"/>
                </a:solidFill>
              </a:defRPr>
            </a:lvl1pPr>
          </a:lstStyle>
          <a:p>
            <a:r>
              <a:rPr lang="en-US" smtClean="0"/>
              <a:t>Public - </a:t>
            </a:r>
            <a:r>
              <a:rPr lang="ar-QA" smtClean="0"/>
              <a:t>عام</a:t>
            </a:r>
            <a:endParaRPr lang="ar-QA"/>
          </a:p>
        </p:txBody>
      </p:sp>
      <p:sp>
        <p:nvSpPr>
          <p:cNvPr id="7" name="Slide Number Placeholder 6"/>
          <p:cNvSpPr>
            <a:spLocks noGrp="1"/>
          </p:cNvSpPr>
          <p:nvPr>
            <p:ph type="sldNum" sz="quarter" idx="5"/>
          </p:nvPr>
        </p:nvSpPr>
        <p:spPr>
          <a:xfrm>
            <a:off x="5624598" y="13638503"/>
            <a:ext cx="4302919" cy="720437"/>
          </a:xfrm>
          <a:prstGeom prst="rect">
            <a:avLst/>
          </a:prstGeom>
        </p:spPr>
        <p:txBody>
          <a:bodyPr vert="horz" lIns="138757" tIns="69380" rIns="138757" bIns="69380" rtlCol="0" anchor="b"/>
          <a:lstStyle>
            <a:lvl1pPr algn="r">
              <a:defRPr sz="1700"/>
            </a:lvl1pPr>
          </a:lstStyle>
          <a:p>
            <a:fld id="{99C62574-0E6D-4428-8CFE-94234CA9F144}" type="slidenum">
              <a:rPr lang="en-US" smtClean="0"/>
              <a:t>‹#›</a:t>
            </a:fld>
            <a:endParaRPr lang="en-US" dirty="0"/>
          </a:p>
        </p:txBody>
      </p:sp>
    </p:spTree>
    <p:extLst>
      <p:ext uri="{BB962C8B-B14F-4D97-AF65-F5344CB8AC3E}">
        <p14:creationId xmlns:p14="http://schemas.microsoft.com/office/powerpoint/2010/main" val="145693066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8.xml"/><Relationship Id="rId1" Type="http://schemas.openxmlformats.org/officeDocument/2006/relationships/tags" Target="../tags/tag307.xml"/><Relationship Id="rId4"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8.xml"/><Relationship Id="rId1" Type="http://schemas.openxmlformats.org/officeDocument/2006/relationships/tags" Target="../tags/tag367.xml"/><Relationship Id="rId4"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1.xml"/><Relationship Id="rId1" Type="http://schemas.openxmlformats.org/officeDocument/2006/relationships/tags" Target="../tags/tag370.xml"/><Relationship Id="rId4"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4.xml"/><Relationship Id="rId1" Type="http://schemas.openxmlformats.org/officeDocument/2006/relationships/tags" Target="../tags/tag373.xml"/><Relationship Id="rId4"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7.xml"/><Relationship Id="rId1" Type="http://schemas.openxmlformats.org/officeDocument/2006/relationships/tags" Target="../tags/tag376.xml"/><Relationship Id="rId4" Type="http://schemas.openxmlformats.org/officeDocument/2006/relationships/slide" Target="../slides/slide124.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2.xml"/><Relationship Id="rId1" Type="http://schemas.openxmlformats.org/officeDocument/2006/relationships/tags" Target="../tags/tag271.xml"/><Relationship Id="rId4"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2.xml"/><Relationship Id="rId1" Type="http://schemas.openxmlformats.org/officeDocument/2006/relationships/tags" Target="../tags/tag301.xml"/><Relationship Id="rId4"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0</a:t>
            </a:fld>
            <a:endParaRPr lang="en-US" dirty="0"/>
          </a:p>
        </p:txBody>
      </p:sp>
    </p:spTree>
    <p:extLst>
      <p:ext uri="{BB962C8B-B14F-4D97-AF65-F5344CB8AC3E}">
        <p14:creationId xmlns:p14="http://schemas.microsoft.com/office/powerpoint/2010/main" val="126829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a:t>
            </a:fld>
            <a:endParaRPr lang="en-US" dirty="0"/>
          </a:p>
        </p:txBody>
      </p:sp>
    </p:spTree>
    <p:extLst>
      <p:ext uri="{BB962C8B-B14F-4D97-AF65-F5344CB8AC3E}">
        <p14:creationId xmlns:p14="http://schemas.microsoft.com/office/powerpoint/2010/main" val="26826203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99</a:t>
            </a:fld>
            <a:endParaRPr lang="en-US" dirty="0"/>
          </a:p>
        </p:txBody>
      </p:sp>
    </p:spTree>
    <p:extLst>
      <p:ext uri="{BB962C8B-B14F-4D97-AF65-F5344CB8AC3E}">
        <p14:creationId xmlns:p14="http://schemas.microsoft.com/office/powerpoint/2010/main" val="33122819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100</a:t>
            </a:fld>
            <a:endParaRPr lang="en-US" dirty="0"/>
          </a:p>
        </p:txBody>
      </p:sp>
    </p:spTree>
    <p:extLst>
      <p:ext uri="{BB962C8B-B14F-4D97-AF65-F5344CB8AC3E}">
        <p14:creationId xmlns:p14="http://schemas.microsoft.com/office/powerpoint/2010/main" val="16301927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101</a:t>
            </a:fld>
            <a:endParaRPr lang="en-US" dirty="0"/>
          </a:p>
        </p:txBody>
      </p:sp>
    </p:spTree>
    <p:extLst>
      <p:ext uri="{BB962C8B-B14F-4D97-AF65-F5344CB8AC3E}">
        <p14:creationId xmlns:p14="http://schemas.microsoft.com/office/powerpoint/2010/main" val="4148827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102</a:t>
            </a:fld>
            <a:endParaRPr lang="en-US" dirty="0"/>
          </a:p>
        </p:txBody>
      </p:sp>
    </p:spTree>
    <p:extLst>
      <p:ext uri="{BB962C8B-B14F-4D97-AF65-F5344CB8AC3E}">
        <p14:creationId xmlns:p14="http://schemas.microsoft.com/office/powerpoint/2010/main" val="32210757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103</a:t>
            </a:fld>
            <a:endParaRPr lang="en-US" dirty="0"/>
          </a:p>
        </p:txBody>
      </p:sp>
    </p:spTree>
    <p:extLst>
      <p:ext uri="{BB962C8B-B14F-4D97-AF65-F5344CB8AC3E}">
        <p14:creationId xmlns:p14="http://schemas.microsoft.com/office/powerpoint/2010/main" val="34199154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104</a:t>
            </a:fld>
            <a:endParaRPr lang="en-US" dirty="0"/>
          </a:p>
        </p:txBody>
      </p:sp>
    </p:spTree>
    <p:extLst>
      <p:ext uri="{BB962C8B-B14F-4D97-AF65-F5344CB8AC3E}">
        <p14:creationId xmlns:p14="http://schemas.microsoft.com/office/powerpoint/2010/main" val="38299910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105</a:t>
            </a:fld>
            <a:endParaRPr lang="en-US" dirty="0"/>
          </a:p>
        </p:txBody>
      </p:sp>
    </p:spTree>
    <p:extLst>
      <p:ext uri="{BB962C8B-B14F-4D97-AF65-F5344CB8AC3E}">
        <p14:creationId xmlns:p14="http://schemas.microsoft.com/office/powerpoint/2010/main" val="33889007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106</a:t>
            </a:fld>
            <a:endParaRPr lang="en-US" dirty="0"/>
          </a:p>
        </p:txBody>
      </p:sp>
    </p:spTree>
    <p:extLst>
      <p:ext uri="{BB962C8B-B14F-4D97-AF65-F5344CB8AC3E}">
        <p14:creationId xmlns:p14="http://schemas.microsoft.com/office/powerpoint/2010/main" val="11366435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107</a:t>
            </a:fld>
            <a:endParaRPr lang="en-US" dirty="0"/>
          </a:p>
        </p:txBody>
      </p:sp>
    </p:spTree>
    <p:extLst>
      <p:ext uri="{BB962C8B-B14F-4D97-AF65-F5344CB8AC3E}">
        <p14:creationId xmlns:p14="http://schemas.microsoft.com/office/powerpoint/2010/main" val="8629997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108</a:t>
            </a:fld>
            <a:endParaRPr lang="en-US" dirty="0"/>
          </a:p>
        </p:txBody>
      </p:sp>
    </p:spTree>
    <p:extLst>
      <p:ext uri="{BB962C8B-B14F-4D97-AF65-F5344CB8AC3E}">
        <p14:creationId xmlns:p14="http://schemas.microsoft.com/office/powerpoint/2010/main" val="262865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a:t>
            </a:fld>
            <a:endParaRPr lang="en-US" dirty="0"/>
          </a:p>
        </p:txBody>
      </p:sp>
    </p:spTree>
    <p:extLst>
      <p:ext uri="{BB962C8B-B14F-4D97-AF65-F5344CB8AC3E}">
        <p14:creationId xmlns:p14="http://schemas.microsoft.com/office/powerpoint/2010/main" val="10639494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109</a:t>
            </a:fld>
            <a:endParaRPr lang="en-US" dirty="0"/>
          </a:p>
        </p:txBody>
      </p:sp>
    </p:spTree>
    <p:extLst>
      <p:ext uri="{BB962C8B-B14F-4D97-AF65-F5344CB8AC3E}">
        <p14:creationId xmlns:p14="http://schemas.microsoft.com/office/powerpoint/2010/main" val="37398207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110</a:t>
            </a:fld>
            <a:endParaRPr lang="en-US" dirty="0"/>
          </a:p>
        </p:txBody>
      </p:sp>
    </p:spTree>
    <p:extLst>
      <p:ext uri="{BB962C8B-B14F-4D97-AF65-F5344CB8AC3E}">
        <p14:creationId xmlns:p14="http://schemas.microsoft.com/office/powerpoint/2010/main" val="8410105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111</a:t>
            </a:fld>
            <a:endParaRPr lang="en-US" dirty="0"/>
          </a:p>
        </p:txBody>
      </p:sp>
    </p:spTree>
    <p:extLst>
      <p:ext uri="{BB962C8B-B14F-4D97-AF65-F5344CB8AC3E}">
        <p14:creationId xmlns:p14="http://schemas.microsoft.com/office/powerpoint/2010/main" val="3923700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112</a:t>
            </a:fld>
            <a:endParaRPr lang="en-US" dirty="0"/>
          </a:p>
        </p:txBody>
      </p:sp>
    </p:spTree>
    <p:extLst>
      <p:ext uri="{BB962C8B-B14F-4D97-AF65-F5344CB8AC3E}">
        <p14:creationId xmlns:p14="http://schemas.microsoft.com/office/powerpoint/2010/main" val="30995310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113</a:t>
            </a:fld>
            <a:endParaRPr lang="en-US" dirty="0"/>
          </a:p>
        </p:txBody>
      </p:sp>
    </p:spTree>
    <p:extLst>
      <p:ext uri="{BB962C8B-B14F-4D97-AF65-F5344CB8AC3E}">
        <p14:creationId xmlns:p14="http://schemas.microsoft.com/office/powerpoint/2010/main" val="11500533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114</a:t>
            </a:fld>
            <a:endParaRPr lang="en-US" dirty="0"/>
          </a:p>
        </p:txBody>
      </p:sp>
    </p:spTree>
    <p:extLst>
      <p:ext uri="{BB962C8B-B14F-4D97-AF65-F5344CB8AC3E}">
        <p14:creationId xmlns:p14="http://schemas.microsoft.com/office/powerpoint/2010/main" val="34935912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115</a:t>
            </a:fld>
            <a:endParaRPr lang="en-US" dirty="0"/>
          </a:p>
        </p:txBody>
      </p:sp>
    </p:spTree>
    <p:extLst>
      <p:ext uri="{BB962C8B-B14F-4D97-AF65-F5344CB8AC3E}">
        <p14:creationId xmlns:p14="http://schemas.microsoft.com/office/powerpoint/2010/main" val="1488449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116</a:t>
            </a:fld>
            <a:endParaRPr lang="en-US" dirty="0"/>
          </a:p>
        </p:txBody>
      </p:sp>
    </p:spTree>
    <p:extLst>
      <p:ext uri="{BB962C8B-B14F-4D97-AF65-F5344CB8AC3E}">
        <p14:creationId xmlns:p14="http://schemas.microsoft.com/office/powerpoint/2010/main" val="38348501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117</a:t>
            </a:fld>
            <a:endParaRPr lang="en-US" dirty="0"/>
          </a:p>
        </p:txBody>
      </p:sp>
    </p:spTree>
    <p:extLst>
      <p:ext uri="{BB962C8B-B14F-4D97-AF65-F5344CB8AC3E}">
        <p14:creationId xmlns:p14="http://schemas.microsoft.com/office/powerpoint/2010/main" val="16117927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118</a:t>
            </a:fld>
            <a:endParaRPr lang="en-US" dirty="0"/>
          </a:p>
        </p:txBody>
      </p:sp>
    </p:spTree>
    <p:extLst>
      <p:ext uri="{BB962C8B-B14F-4D97-AF65-F5344CB8AC3E}">
        <p14:creationId xmlns:p14="http://schemas.microsoft.com/office/powerpoint/2010/main" val="224774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a:t>
            </a:fld>
            <a:endParaRPr lang="en-US" dirty="0"/>
          </a:p>
        </p:txBody>
      </p:sp>
    </p:spTree>
    <p:extLst>
      <p:ext uri="{BB962C8B-B14F-4D97-AF65-F5344CB8AC3E}">
        <p14:creationId xmlns:p14="http://schemas.microsoft.com/office/powerpoint/2010/main" val="412257953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119</a:t>
            </a:fld>
            <a:endParaRPr lang="en-US" dirty="0"/>
          </a:p>
        </p:txBody>
      </p:sp>
    </p:spTree>
    <p:extLst>
      <p:ext uri="{BB962C8B-B14F-4D97-AF65-F5344CB8AC3E}">
        <p14:creationId xmlns:p14="http://schemas.microsoft.com/office/powerpoint/2010/main" val="35698045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120</a:t>
            </a:fld>
            <a:endParaRPr lang="en-US" dirty="0"/>
          </a:p>
        </p:txBody>
      </p:sp>
    </p:spTree>
    <p:extLst>
      <p:ext uri="{BB962C8B-B14F-4D97-AF65-F5344CB8AC3E}">
        <p14:creationId xmlns:p14="http://schemas.microsoft.com/office/powerpoint/2010/main" val="18656698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121</a:t>
            </a:fld>
            <a:endParaRPr lang="en-US" dirty="0"/>
          </a:p>
        </p:txBody>
      </p:sp>
    </p:spTree>
    <p:extLst>
      <p:ext uri="{BB962C8B-B14F-4D97-AF65-F5344CB8AC3E}">
        <p14:creationId xmlns:p14="http://schemas.microsoft.com/office/powerpoint/2010/main" val="6012674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122</a:t>
            </a:fld>
            <a:endParaRPr lang="en-US" dirty="0"/>
          </a:p>
        </p:txBody>
      </p:sp>
    </p:spTree>
    <p:extLst>
      <p:ext uri="{BB962C8B-B14F-4D97-AF65-F5344CB8AC3E}">
        <p14:creationId xmlns:p14="http://schemas.microsoft.com/office/powerpoint/2010/main" val="30116934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123</a:t>
            </a:fld>
            <a:endParaRPr lang="en-US" dirty="0"/>
          </a:p>
        </p:txBody>
      </p:sp>
    </p:spTree>
    <p:extLst>
      <p:ext uri="{BB962C8B-B14F-4D97-AF65-F5344CB8AC3E}">
        <p14:creationId xmlns:p14="http://schemas.microsoft.com/office/powerpoint/2010/main" val="315486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12</a:t>
            </a:fld>
            <a:endParaRPr lang="en-US" dirty="0"/>
          </a:p>
        </p:txBody>
      </p:sp>
    </p:spTree>
    <p:extLst>
      <p:ext uri="{BB962C8B-B14F-4D97-AF65-F5344CB8AC3E}">
        <p14:creationId xmlns:p14="http://schemas.microsoft.com/office/powerpoint/2010/main" val="312083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13</a:t>
            </a:fld>
            <a:endParaRPr lang="en-US" dirty="0"/>
          </a:p>
        </p:txBody>
      </p:sp>
    </p:spTree>
    <p:extLst>
      <p:ext uri="{BB962C8B-B14F-4D97-AF65-F5344CB8AC3E}">
        <p14:creationId xmlns:p14="http://schemas.microsoft.com/office/powerpoint/2010/main" val="348142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14</a:t>
            </a:fld>
            <a:endParaRPr lang="en-US" dirty="0"/>
          </a:p>
        </p:txBody>
      </p:sp>
    </p:spTree>
    <p:extLst>
      <p:ext uri="{BB962C8B-B14F-4D97-AF65-F5344CB8AC3E}">
        <p14:creationId xmlns:p14="http://schemas.microsoft.com/office/powerpoint/2010/main" val="251977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15</a:t>
            </a:fld>
            <a:endParaRPr lang="en-US" dirty="0"/>
          </a:p>
        </p:txBody>
      </p:sp>
    </p:spTree>
    <p:extLst>
      <p:ext uri="{BB962C8B-B14F-4D97-AF65-F5344CB8AC3E}">
        <p14:creationId xmlns:p14="http://schemas.microsoft.com/office/powerpoint/2010/main" val="142573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16</a:t>
            </a:fld>
            <a:endParaRPr lang="en-US" dirty="0"/>
          </a:p>
        </p:txBody>
      </p:sp>
    </p:spTree>
    <p:extLst>
      <p:ext uri="{BB962C8B-B14F-4D97-AF65-F5344CB8AC3E}">
        <p14:creationId xmlns:p14="http://schemas.microsoft.com/office/powerpoint/2010/main" val="82295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17</a:t>
            </a:fld>
            <a:endParaRPr lang="en-US" dirty="0"/>
          </a:p>
        </p:txBody>
      </p:sp>
    </p:spTree>
    <p:extLst>
      <p:ext uri="{BB962C8B-B14F-4D97-AF65-F5344CB8AC3E}">
        <p14:creationId xmlns:p14="http://schemas.microsoft.com/office/powerpoint/2010/main" val="52570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18</a:t>
            </a:fld>
            <a:endParaRPr lang="en-US" dirty="0"/>
          </a:p>
        </p:txBody>
      </p:sp>
    </p:spTree>
    <p:extLst>
      <p:ext uri="{BB962C8B-B14F-4D97-AF65-F5344CB8AC3E}">
        <p14:creationId xmlns:p14="http://schemas.microsoft.com/office/powerpoint/2010/main" val="381260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a:t>
            </a:fld>
            <a:endParaRPr lang="en-US" dirty="0"/>
          </a:p>
        </p:txBody>
      </p:sp>
    </p:spTree>
    <p:extLst>
      <p:ext uri="{BB962C8B-B14F-4D97-AF65-F5344CB8AC3E}">
        <p14:creationId xmlns:p14="http://schemas.microsoft.com/office/powerpoint/2010/main" val="1027921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19</a:t>
            </a:fld>
            <a:endParaRPr lang="en-US" dirty="0"/>
          </a:p>
        </p:txBody>
      </p:sp>
    </p:spTree>
    <p:extLst>
      <p:ext uri="{BB962C8B-B14F-4D97-AF65-F5344CB8AC3E}">
        <p14:creationId xmlns:p14="http://schemas.microsoft.com/office/powerpoint/2010/main" val="377476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20</a:t>
            </a:fld>
            <a:endParaRPr lang="en-US" dirty="0"/>
          </a:p>
        </p:txBody>
      </p:sp>
    </p:spTree>
    <p:extLst>
      <p:ext uri="{BB962C8B-B14F-4D97-AF65-F5344CB8AC3E}">
        <p14:creationId xmlns:p14="http://schemas.microsoft.com/office/powerpoint/2010/main" val="85713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21</a:t>
            </a:fld>
            <a:endParaRPr lang="en-US" dirty="0"/>
          </a:p>
        </p:txBody>
      </p:sp>
    </p:spTree>
    <p:extLst>
      <p:ext uri="{BB962C8B-B14F-4D97-AF65-F5344CB8AC3E}">
        <p14:creationId xmlns:p14="http://schemas.microsoft.com/office/powerpoint/2010/main" val="97330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22</a:t>
            </a:fld>
            <a:endParaRPr lang="en-US" dirty="0"/>
          </a:p>
        </p:txBody>
      </p:sp>
    </p:spTree>
    <p:extLst>
      <p:ext uri="{BB962C8B-B14F-4D97-AF65-F5344CB8AC3E}">
        <p14:creationId xmlns:p14="http://schemas.microsoft.com/office/powerpoint/2010/main" val="319079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23</a:t>
            </a:fld>
            <a:endParaRPr lang="en-US" dirty="0"/>
          </a:p>
        </p:txBody>
      </p:sp>
    </p:spTree>
    <p:extLst>
      <p:ext uri="{BB962C8B-B14F-4D97-AF65-F5344CB8AC3E}">
        <p14:creationId xmlns:p14="http://schemas.microsoft.com/office/powerpoint/2010/main" val="38630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24</a:t>
            </a:fld>
            <a:endParaRPr lang="en-US" dirty="0"/>
          </a:p>
        </p:txBody>
      </p:sp>
    </p:spTree>
    <p:extLst>
      <p:ext uri="{BB962C8B-B14F-4D97-AF65-F5344CB8AC3E}">
        <p14:creationId xmlns:p14="http://schemas.microsoft.com/office/powerpoint/2010/main" val="186196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25</a:t>
            </a:fld>
            <a:endParaRPr lang="en-US" dirty="0"/>
          </a:p>
        </p:txBody>
      </p:sp>
    </p:spTree>
    <p:extLst>
      <p:ext uri="{BB962C8B-B14F-4D97-AF65-F5344CB8AC3E}">
        <p14:creationId xmlns:p14="http://schemas.microsoft.com/office/powerpoint/2010/main" val="321041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26</a:t>
            </a:fld>
            <a:endParaRPr lang="en-US" dirty="0"/>
          </a:p>
        </p:txBody>
      </p:sp>
    </p:spTree>
    <p:extLst>
      <p:ext uri="{BB962C8B-B14F-4D97-AF65-F5344CB8AC3E}">
        <p14:creationId xmlns:p14="http://schemas.microsoft.com/office/powerpoint/2010/main" val="147334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27</a:t>
            </a:fld>
            <a:endParaRPr lang="en-US" dirty="0"/>
          </a:p>
        </p:txBody>
      </p:sp>
    </p:spTree>
    <p:extLst>
      <p:ext uri="{BB962C8B-B14F-4D97-AF65-F5344CB8AC3E}">
        <p14:creationId xmlns:p14="http://schemas.microsoft.com/office/powerpoint/2010/main" val="2250345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28</a:t>
            </a:fld>
            <a:endParaRPr lang="en-US" dirty="0"/>
          </a:p>
        </p:txBody>
      </p:sp>
    </p:spTree>
    <p:extLst>
      <p:ext uri="{BB962C8B-B14F-4D97-AF65-F5344CB8AC3E}">
        <p14:creationId xmlns:p14="http://schemas.microsoft.com/office/powerpoint/2010/main" val="17733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a:t>
            </a:fld>
            <a:endParaRPr lang="en-US" dirty="0"/>
          </a:p>
        </p:txBody>
      </p:sp>
    </p:spTree>
    <p:extLst>
      <p:ext uri="{BB962C8B-B14F-4D97-AF65-F5344CB8AC3E}">
        <p14:creationId xmlns:p14="http://schemas.microsoft.com/office/powerpoint/2010/main" val="330537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29</a:t>
            </a:fld>
            <a:endParaRPr lang="en-US" dirty="0"/>
          </a:p>
        </p:txBody>
      </p:sp>
    </p:spTree>
    <p:extLst>
      <p:ext uri="{BB962C8B-B14F-4D97-AF65-F5344CB8AC3E}">
        <p14:creationId xmlns:p14="http://schemas.microsoft.com/office/powerpoint/2010/main" val="344821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30</a:t>
            </a:fld>
            <a:endParaRPr lang="en-US" dirty="0"/>
          </a:p>
        </p:txBody>
      </p:sp>
    </p:spTree>
    <p:extLst>
      <p:ext uri="{BB962C8B-B14F-4D97-AF65-F5344CB8AC3E}">
        <p14:creationId xmlns:p14="http://schemas.microsoft.com/office/powerpoint/2010/main" val="1798820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31</a:t>
            </a:fld>
            <a:endParaRPr lang="en-US" dirty="0"/>
          </a:p>
        </p:txBody>
      </p:sp>
    </p:spTree>
    <p:extLst>
      <p:ext uri="{BB962C8B-B14F-4D97-AF65-F5344CB8AC3E}">
        <p14:creationId xmlns:p14="http://schemas.microsoft.com/office/powerpoint/2010/main" val="1704773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32</a:t>
            </a:fld>
            <a:endParaRPr lang="en-US" dirty="0"/>
          </a:p>
        </p:txBody>
      </p:sp>
    </p:spTree>
    <p:extLst>
      <p:ext uri="{BB962C8B-B14F-4D97-AF65-F5344CB8AC3E}">
        <p14:creationId xmlns:p14="http://schemas.microsoft.com/office/powerpoint/2010/main" val="3064683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33</a:t>
            </a:fld>
            <a:endParaRPr lang="en-US" dirty="0"/>
          </a:p>
        </p:txBody>
      </p:sp>
    </p:spTree>
    <p:extLst>
      <p:ext uri="{BB962C8B-B14F-4D97-AF65-F5344CB8AC3E}">
        <p14:creationId xmlns:p14="http://schemas.microsoft.com/office/powerpoint/2010/main" val="1114154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34</a:t>
            </a:fld>
            <a:endParaRPr lang="en-US" dirty="0"/>
          </a:p>
        </p:txBody>
      </p:sp>
    </p:spTree>
    <p:extLst>
      <p:ext uri="{BB962C8B-B14F-4D97-AF65-F5344CB8AC3E}">
        <p14:creationId xmlns:p14="http://schemas.microsoft.com/office/powerpoint/2010/main" val="377860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35</a:t>
            </a:fld>
            <a:endParaRPr lang="en-US" dirty="0"/>
          </a:p>
        </p:txBody>
      </p:sp>
    </p:spTree>
    <p:extLst>
      <p:ext uri="{BB962C8B-B14F-4D97-AF65-F5344CB8AC3E}">
        <p14:creationId xmlns:p14="http://schemas.microsoft.com/office/powerpoint/2010/main" val="3206599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36</a:t>
            </a:fld>
            <a:endParaRPr lang="en-US" dirty="0"/>
          </a:p>
        </p:txBody>
      </p:sp>
    </p:spTree>
    <p:extLst>
      <p:ext uri="{BB962C8B-B14F-4D97-AF65-F5344CB8AC3E}">
        <p14:creationId xmlns:p14="http://schemas.microsoft.com/office/powerpoint/2010/main" val="3790979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37</a:t>
            </a:fld>
            <a:endParaRPr lang="en-US" dirty="0"/>
          </a:p>
        </p:txBody>
      </p:sp>
    </p:spTree>
    <p:extLst>
      <p:ext uri="{BB962C8B-B14F-4D97-AF65-F5344CB8AC3E}">
        <p14:creationId xmlns:p14="http://schemas.microsoft.com/office/powerpoint/2010/main" val="618327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38</a:t>
            </a:fld>
            <a:endParaRPr lang="en-US" dirty="0"/>
          </a:p>
        </p:txBody>
      </p:sp>
    </p:spTree>
    <p:extLst>
      <p:ext uri="{BB962C8B-B14F-4D97-AF65-F5344CB8AC3E}">
        <p14:creationId xmlns:p14="http://schemas.microsoft.com/office/powerpoint/2010/main" val="268596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a:t>
            </a:fld>
            <a:endParaRPr lang="en-US" dirty="0"/>
          </a:p>
        </p:txBody>
      </p:sp>
    </p:spTree>
    <p:extLst>
      <p:ext uri="{BB962C8B-B14F-4D97-AF65-F5344CB8AC3E}">
        <p14:creationId xmlns:p14="http://schemas.microsoft.com/office/powerpoint/2010/main" val="3353406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39</a:t>
            </a:fld>
            <a:endParaRPr lang="en-US" dirty="0"/>
          </a:p>
        </p:txBody>
      </p:sp>
    </p:spTree>
    <p:extLst>
      <p:ext uri="{BB962C8B-B14F-4D97-AF65-F5344CB8AC3E}">
        <p14:creationId xmlns:p14="http://schemas.microsoft.com/office/powerpoint/2010/main" val="3382996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40</a:t>
            </a:fld>
            <a:endParaRPr lang="en-US" dirty="0"/>
          </a:p>
        </p:txBody>
      </p:sp>
    </p:spTree>
    <p:extLst>
      <p:ext uri="{BB962C8B-B14F-4D97-AF65-F5344CB8AC3E}">
        <p14:creationId xmlns:p14="http://schemas.microsoft.com/office/powerpoint/2010/main" val="374729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41</a:t>
            </a:fld>
            <a:endParaRPr lang="en-US" dirty="0"/>
          </a:p>
        </p:txBody>
      </p:sp>
    </p:spTree>
    <p:extLst>
      <p:ext uri="{BB962C8B-B14F-4D97-AF65-F5344CB8AC3E}">
        <p14:creationId xmlns:p14="http://schemas.microsoft.com/office/powerpoint/2010/main" val="4213312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42</a:t>
            </a:fld>
            <a:endParaRPr lang="en-US" dirty="0"/>
          </a:p>
        </p:txBody>
      </p:sp>
    </p:spTree>
    <p:extLst>
      <p:ext uri="{BB962C8B-B14F-4D97-AF65-F5344CB8AC3E}">
        <p14:creationId xmlns:p14="http://schemas.microsoft.com/office/powerpoint/2010/main" val="62897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43</a:t>
            </a:fld>
            <a:endParaRPr lang="en-US" dirty="0"/>
          </a:p>
        </p:txBody>
      </p:sp>
    </p:spTree>
    <p:extLst>
      <p:ext uri="{BB962C8B-B14F-4D97-AF65-F5344CB8AC3E}">
        <p14:creationId xmlns:p14="http://schemas.microsoft.com/office/powerpoint/2010/main" val="2114211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44</a:t>
            </a:fld>
            <a:endParaRPr lang="en-US" dirty="0"/>
          </a:p>
        </p:txBody>
      </p:sp>
    </p:spTree>
    <p:extLst>
      <p:ext uri="{BB962C8B-B14F-4D97-AF65-F5344CB8AC3E}">
        <p14:creationId xmlns:p14="http://schemas.microsoft.com/office/powerpoint/2010/main" val="1369080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45</a:t>
            </a:fld>
            <a:endParaRPr lang="en-US" dirty="0"/>
          </a:p>
        </p:txBody>
      </p:sp>
    </p:spTree>
    <p:extLst>
      <p:ext uri="{BB962C8B-B14F-4D97-AF65-F5344CB8AC3E}">
        <p14:creationId xmlns:p14="http://schemas.microsoft.com/office/powerpoint/2010/main" val="3048197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46</a:t>
            </a:fld>
            <a:endParaRPr lang="en-US" dirty="0"/>
          </a:p>
        </p:txBody>
      </p:sp>
    </p:spTree>
    <p:extLst>
      <p:ext uri="{BB962C8B-B14F-4D97-AF65-F5344CB8AC3E}">
        <p14:creationId xmlns:p14="http://schemas.microsoft.com/office/powerpoint/2010/main" val="677734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47</a:t>
            </a:fld>
            <a:endParaRPr lang="en-US" dirty="0"/>
          </a:p>
        </p:txBody>
      </p:sp>
    </p:spTree>
    <p:extLst>
      <p:ext uri="{BB962C8B-B14F-4D97-AF65-F5344CB8AC3E}">
        <p14:creationId xmlns:p14="http://schemas.microsoft.com/office/powerpoint/2010/main" val="1202087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48</a:t>
            </a:fld>
            <a:endParaRPr lang="en-US" dirty="0"/>
          </a:p>
        </p:txBody>
      </p:sp>
    </p:spTree>
    <p:extLst>
      <p:ext uri="{BB962C8B-B14F-4D97-AF65-F5344CB8AC3E}">
        <p14:creationId xmlns:p14="http://schemas.microsoft.com/office/powerpoint/2010/main" val="339563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a:t>
            </a:fld>
            <a:endParaRPr lang="en-US" dirty="0"/>
          </a:p>
        </p:txBody>
      </p:sp>
    </p:spTree>
    <p:extLst>
      <p:ext uri="{BB962C8B-B14F-4D97-AF65-F5344CB8AC3E}">
        <p14:creationId xmlns:p14="http://schemas.microsoft.com/office/powerpoint/2010/main" val="3522908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49</a:t>
            </a:fld>
            <a:endParaRPr lang="en-US" dirty="0"/>
          </a:p>
        </p:txBody>
      </p:sp>
    </p:spTree>
    <p:extLst>
      <p:ext uri="{BB962C8B-B14F-4D97-AF65-F5344CB8AC3E}">
        <p14:creationId xmlns:p14="http://schemas.microsoft.com/office/powerpoint/2010/main" val="4191558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50</a:t>
            </a:fld>
            <a:endParaRPr lang="en-US" dirty="0"/>
          </a:p>
        </p:txBody>
      </p:sp>
    </p:spTree>
    <p:extLst>
      <p:ext uri="{BB962C8B-B14F-4D97-AF65-F5344CB8AC3E}">
        <p14:creationId xmlns:p14="http://schemas.microsoft.com/office/powerpoint/2010/main" val="1673972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51</a:t>
            </a:fld>
            <a:endParaRPr lang="en-US" dirty="0"/>
          </a:p>
        </p:txBody>
      </p:sp>
    </p:spTree>
    <p:extLst>
      <p:ext uri="{BB962C8B-B14F-4D97-AF65-F5344CB8AC3E}">
        <p14:creationId xmlns:p14="http://schemas.microsoft.com/office/powerpoint/2010/main" val="1070229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52</a:t>
            </a:fld>
            <a:endParaRPr lang="en-US" dirty="0"/>
          </a:p>
        </p:txBody>
      </p:sp>
    </p:spTree>
    <p:extLst>
      <p:ext uri="{BB962C8B-B14F-4D97-AF65-F5344CB8AC3E}">
        <p14:creationId xmlns:p14="http://schemas.microsoft.com/office/powerpoint/2010/main" val="3455439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53</a:t>
            </a:fld>
            <a:endParaRPr lang="en-US" dirty="0"/>
          </a:p>
        </p:txBody>
      </p:sp>
    </p:spTree>
    <p:extLst>
      <p:ext uri="{BB962C8B-B14F-4D97-AF65-F5344CB8AC3E}">
        <p14:creationId xmlns:p14="http://schemas.microsoft.com/office/powerpoint/2010/main" val="3228440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54</a:t>
            </a:fld>
            <a:endParaRPr lang="en-US" dirty="0"/>
          </a:p>
        </p:txBody>
      </p:sp>
    </p:spTree>
    <p:extLst>
      <p:ext uri="{BB962C8B-B14F-4D97-AF65-F5344CB8AC3E}">
        <p14:creationId xmlns:p14="http://schemas.microsoft.com/office/powerpoint/2010/main" val="637850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55</a:t>
            </a:fld>
            <a:endParaRPr lang="en-US" dirty="0"/>
          </a:p>
        </p:txBody>
      </p:sp>
    </p:spTree>
    <p:extLst>
      <p:ext uri="{BB962C8B-B14F-4D97-AF65-F5344CB8AC3E}">
        <p14:creationId xmlns:p14="http://schemas.microsoft.com/office/powerpoint/2010/main" val="2112781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56</a:t>
            </a:fld>
            <a:endParaRPr lang="en-US" dirty="0"/>
          </a:p>
        </p:txBody>
      </p:sp>
    </p:spTree>
    <p:extLst>
      <p:ext uri="{BB962C8B-B14F-4D97-AF65-F5344CB8AC3E}">
        <p14:creationId xmlns:p14="http://schemas.microsoft.com/office/powerpoint/2010/main" val="1505588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57</a:t>
            </a:fld>
            <a:endParaRPr lang="en-US" dirty="0"/>
          </a:p>
        </p:txBody>
      </p:sp>
    </p:spTree>
    <p:extLst>
      <p:ext uri="{BB962C8B-B14F-4D97-AF65-F5344CB8AC3E}">
        <p14:creationId xmlns:p14="http://schemas.microsoft.com/office/powerpoint/2010/main" val="488223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58</a:t>
            </a:fld>
            <a:endParaRPr lang="en-US" dirty="0"/>
          </a:p>
        </p:txBody>
      </p:sp>
    </p:spTree>
    <p:extLst>
      <p:ext uri="{BB962C8B-B14F-4D97-AF65-F5344CB8AC3E}">
        <p14:creationId xmlns:p14="http://schemas.microsoft.com/office/powerpoint/2010/main" val="329198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a:t>
            </a:fld>
            <a:endParaRPr lang="en-US" dirty="0"/>
          </a:p>
        </p:txBody>
      </p:sp>
    </p:spTree>
    <p:extLst>
      <p:ext uri="{BB962C8B-B14F-4D97-AF65-F5344CB8AC3E}">
        <p14:creationId xmlns:p14="http://schemas.microsoft.com/office/powerpoint/2010/main" val="2542843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59</a:t>
            </a:fld>
            <a:endParaRPr lang="en-US" dirty="0"/>
          </a:p>
        </p:txBody>
      </p:sp>
    </p:spTree>
    <p:extLst>
      <p:ext uri="{BB962C8B-B14F-4D97-AF65-F5344CB8AC3E}">
        <p14:creationId xmlns:p14="http://schemas.microsoft.com/office/powerpoint/2010/main" val="573087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60</a:t>
            </a:fld>
            <a:endParaRPr lang="en-US" dirty="0"/>
          </a:p>
        </p:txBody>
      </p:sp>
    </p:spTree>
    <p:extLst>
      <p:ext uri="{BB962C8B-B14F-4D97-AF65-F5344CB8AC3E}">
        <p14:creationId xmlns:p14="http://schemas.microsoft.com/office/powerpoint/2010/main" val="2892809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61</a:t>
            </a:fld>
            <a:endParaRPr lang="en-US" dirty="0"/>
          </a:p>
        </p:txBody>
      </p:sp>
    </p:spTree>
    <p:extLst>
      <p:ext uri="{BB962C8B-B14F-4D97-AF65-F5344CB8AC3E}">
        <p14:creationId xmlns:p14="http://schemas.microsoft.com/office/powerpoint/2010/main" val="3405076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62</a:t>
            </a:fld>
            <a:endParaRPr lang="en-US" dirty="0"/>
          </a:p>
        </p:txBody>
      </p:sp>
    </p:spTree>
    <p:extLst>
      <p:ext uri="{BB962C8B-B14F-4D97-AF65-F5344CB8AC3E}">
        <p14:creationId xmlns:p14="http://schemas.microsoft.com/office/powerpoint/2010/main" val="35503578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63</a:t>
            </a:fld>
            <a:endParaRPr lang="en-US" dirty="0"/>
          </a:p>
        </p:txBody>
      </p:sp>
    </p:spTree>
    <p:extLst>
      <p:ext uri="{BB962C8B-B14F-4D97-AF65-F5344CB8AC3E}">
        <p14:creationId xmlns:p14="http://schemas.microsoft.com/office/powerpoint/2010/main" val="161089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64</a:t>
            </a:fld>
            <a:endParaRPr lang="en-US" dirty="0"/>
          </a:p>
        </p:txBody>
      </p:sp>
    </p:spTree>
    <p:extLst>
      <p:ext uri="{BB962C8B-B14F-4D97-AF65-F5344CB8AC3E}">
        <p14:creationId xmlns:p14="http://schemas.microsoft.com/office/powerpoint/2010/main" val="1041924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65</a:t>
            </a:fld>
            <a:endParaRPr lang="en-US" dirty="0"/>
          </a:p>
        </p:txBody>
      </p:sp>
    </p:spTree>
    <p:extLst>
      <p:ext uri="{BB962C8B-B14F-4D97-AF65-F5344CB8AC3E}">
        <p14:creationId xmlns:p14="http://schemas.microsoft.com/office/powerpoint/2010/main" val="3251293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66</a:t>
            </a:fld>
            <a:endParaRPr lang="en-US" dirty="0"/>
          </a:p>
        </p:txBody>
      </p:sp>
    </p:spTree>
    <p:extLst>
      <p:ext uri="{BB962C8B-B14F-4D97-AF65-F5344CB8AC3E}">
        <p14:creationId xmlns:p14="http://schemas.microsoft.com/office/powerpoint/2010/main" val="32855647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67</a:t>
            </a:fld>
            <a:endParaRPr lang="en-US" dirty="0"/>
          </a:p>
        </p:txBody>
      </p:sp>
    </p:spTree>
    <p:extLst>
      <p:ext uri="{BB962C8B-B14F-4D97-AF65-F5344CB8AC3E}">
        <p14:creationId xmlns:p14="http://schemas.microsoft.com/office/powerpoint/2010/main" val="15429257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68</a:t>
            </a:fld>
            <a:endParaRPr lang="en-US" dirty="0"/>
          </a:p>
        </p:txBody>
      </p:sp>
    </p:spTree>
    <p:extLst>
      <p:ext uri="{BB962C8B-B14F-4D97-AF65-F5344CB8AC3E}">
        <p14:creationId xmlns:p14="http://schemas.microsoft.com/office/powerpoint/2010/main" val="228496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a:t>
            </a:fld>
            <a:endParaRPr lang="en-US" dirty="0"/>
          </a:p>
        </p:txBody>
      </p:sp>
    </p:spTree>
    <p:extLst>
      <p:ext uri="{BB962C8B-B14F-4D97-AF65-F5344CB8AC3E}">
        <p14:creationId xmlns:p14="http://schemas.microsoft.com/office/powerpoint/2010/main" val="2680286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69</a:t>
            </a:fld>
            <a:endParaRPr lang="en-US" dirty="0"/>
          </a:p>
        </p:txBody>
      </p:sp>
    </p:spTree>
    <p:extLst>
      <p:ext uri="{BB962C8B-B14F-4D97-AF65-F5344CB8AC3E}">
        <p14:creationId xmlns:p14="http://schemas.microsoft.com/office/powerpoint/2010/main" val="314285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70</a:t>
            </a:fld>
            <a:endParaRPr lang="en-US" dirty="0"/>
          </a:p>
        </p:txBody>
      </p:sp>
    </p:spTree>
    <p:extLst>
      <p:ext uri="{BB962C8B-B14F-4D97-AF65-F5344CB8AC3E}">
        <p14:creationId xmlns:p14="http://schemas.microsoft.com/office/powerpoint/2010/main" val="21478115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71</a:t>
            </a:fld>
            <a:endParaRPr lang="en-US" dirty="0"/>
          </a:p>
        </p:txBody>
      </p:sp>
    </p:spTree>
    <p:extLst>
      <p:ext uri="{BB962C8B-B14F-4D97-AF65-F5344CB8AC3E}">
        <p14:creationId xmlns:p14="http://schemas.microsoft.com/office/powerpoint/2010/main" val="13140074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72</a:t>
            </a:fld>
            <a:endParaRPr lang="en-US" dirty="0"/>
          </a:p>
        </p:txBody>
      </p:sp>
    </p:spTree>
    <p:extLst>
      <p:ext uri="{BB962C8B-B14F-4D97-AF65-F5344CB8AC3E}">
        <p14:creationId xmlns:p14="http://schemas.microsoft.com/office/powerpoint/2010/main" val="1976847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73</a:t>
            </a:fld>
            <a:endParaRPr lang="en-US" dirty="0"/>
          </a:p>
        </p:txBody>
      </p:sp>
    </p:spTree>
    <p:extLst>
      <p:ext uri="{BB962C8B-B14F-4D97-AF65-F5344CB8AC3E}">
        <p14:creationId xmlns:p14="http://schemas.microsoft.com/office/powerpoint/2010/main" val="2465367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74</a:t>
            </a:fld>
            <a:endParaRPr lang="en-US" dirty="0"/>
          </a:p>
        </p:txBody>
      </p:sp>
    </p:spTree>
    <p:extLst>
      <p:ext uri="{BB962C8B-B14F-4D97-AF65-F5344CB8AC3E}">
        <p14:creationId xmlns:p14="http://schemas.microsoft.com/office/powerpoint/2010/main" val="16692077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75</a:t>
            </a:fld>
            <a:endParaRPr lang="en-US" dirty="0"/>
          </a:p>
        </p:txBody>
      </p:sp>
    </p:spTree>
    <p:extLst>
      <p:ext uri="{BB962C8B-B14F-4D97-AF65-F5344CB8AC3E}">
        <p14:creationId xmlns:p14="http://schemas.microsoft.com/office/powerpoint/2010/main" val="31359963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76</a:t>
            </a:fld>
            <a:endParaRPr lang="en-US" dirty="0"/>
          </a:p>
        </p:txBody>
      </p:sp>
    </p:spTree>
    <p:extLst>
      <p:ext uri="{BB962C8B-B14F-4D97-AF65-F5344CB8AC3E}">
        <p14:creationId xmlns:p14="http://schemas.microsoft.com/office/powerpoint/2010/main" val="24067938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77</a:t>
            </a:fld>
            <a:endParaRPr lang="en-US" dirty="0"/>
          </a:p>
        </p:txBody>
      </p:sp>
    </p:spTree>
    <p:extLst>
      <p:ext uri="{BB962C8B-B14F-4D97-AF65-F5344CB8AC3E}">
        <p14:creationId xmlns:p14="http://schemas.microsoft.com/office/powerpoint/2010/main" val="718894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78</a:t>
            </a:fld>
            <a:endParaRPr lang="en-US" dirty="0"/>
          </a:p>
        </p:txBody>
      </p:sp>
    </p:spTree>
    <p:extLst>
      <p:ext uri="{BB962C8B-B14F-4D97-AF65-F5344CB8AC3E}">
        <p14:creationId xmlns:p14="http://schemas.microsoft.com/office/powerpoint/2010/main" val="379001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a:t>
            </a:fld>
            <a:endParaRPr lang="en-US" dirty="0"/>
          </a:p>
        </p:txBody>
      </p:sp>
    </p:spTree>
    <p:extLst>
      <p:ext uri="{BB962C8B-B14F-4D97-AF65-F5344CB8AC3E}">
        <p14:creationId xmlns:p14="http://schemas.microsoft.com/office/powerpoint/2010/main" val="22006656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79</a:t>
            </a:fld>
            <a:endParaRPr lang="en-US" dirty="0"/>
          </a:p>
        </p:txBody>
      </p:sp>
    </p:spTree>
    <p:extLst>
      <p:ext uri="{BB962C8B-B14F-4D97-AF65-F5344CB8AC3E}">
        <p14:creationId xmlns:p14="http://schemas.microsoft.com/office/powerpoint/2010/main" val="2894405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80</a:t>
            </a:fld>
            <a:endParaRPr lang="en-US" dirty="0"/>
          </a:p>
        </p:txBody>
      </p:sp>
    </p:spTree>
    <p:extLst>
      <p:ext uri="{BB962C8B-B14F-4D97-AF65-F5344CB8AC3E}">
        <p14:creationId xmlns:p14="http://schemas.microsoft.com/office/powerpoint/2010/main" val="11362974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81</a:t>
            </a:fld>
            <a:endParaRPr lang="en-US" dirty="0"/>
          </a:p>
        </p:txBody>
      </p:sp>
    </p:spTree>
    <p:extLst>
      <p:ext uri="{BB962C8B-B14F-4D97-AF65-F5344CB8AC3E}">
        <p14:creationId xmlns:p14="http://schemas.microsoft.com/office/powerpoint/2010/main" val="34079045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82</a:t>
            </a:fld>
            <a:endParaRPr lang="en-US" dirty="0"/>
          </a:p>
        </p:txBody>
      </p:sp>
    </p:spTree>
    <p:extLst>
      <p:ext uri="{BB962C8B-B14F-4D97-AF65-F5344CB8AC3E}">
        <p14:creationId xmlns:p14="http://schemas.microsoft.com/office/powerpoint/2010/main" val="27192149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83</a:t>
            </a:fld>
            <a:endParaRPr lang="en-US" dirty="0"/>
          </a:p>
        </p:txBody>
      </p:sp>
    </p:spTree>
    <p:extLst>
      <p:ext uri="{BB962C8B-B14F-4D97-AF65-F5344CB8AC3E}">
        <p14:creationId xmlns:p14="http://schemas.microsoft.com/office/powerpoint/2010/main" val="34323291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84</a:t>
            </a:fld>
            <a:endParaRPr lang="en-US" dirty="0"/>
          </a:p>
        </p:txBody>
      </p:sp>
    </p:spTree>
    <p:extLst>
      <p:ext uri="{BB962C8B-B14F-4D97-AF65-F5344CB8AC3E}">
        <p14:creationId xmlns:p14="http://schemas.microsoft.com/office/powerpoint/2010/main" val="41339736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85</a:t>
            </a:fld>
            <a:endParaRPr lang="en-US" dirty="0"/>
          </a:p>
        </p:txBody>
      </p:sp>
    </p:spTree>
    <p:extLst>
      <p:ext uri="{BB962C8B-B14F-4D97-AF65-F5344CB8AC3E}">
        <p14:creationId xmlns:p14="http://schemas.microsoft.com/office/powerpoint/2010/main" val="501328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86</a:t>
            </a:fld>
            <a:endParaRPr lang="en-US" dirty="0"/>
          </a:p>
        </p:txBody>
      </p:sp>
    </p:spTree>
    <p:extLst>
      <p:ext uri="{BB962C8B-B14F-4D97-AF65-F5344CB8AC3E}">
        <p14:creationId xmlns:p14="http://schemas.microsoft.com/office/powerpoint/2010/main" val="3566168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87</a:t>
            </a:fld>
            <a:endParaRPr lang="en-US" dirty="0"/>
          </a:p>
        </p:txBody>
      </p:sp>
    </p:spTree>
    <p:extLst>
      <p:ext uri="{BB962C8B-B14F-4D97-AF65-F5344CB8AC3E}">
        <p14:creationId xmlns:p14="http://schemas.microsoft.com/office/powerpoint/2010/main" val="3170318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88</a:t>
            </a:fld>
            <a:endParaRPr lang="en-US" dirty="0"/>
          </a:p>
        </p:txBody>
      </p:sp>
    </p:spTree>
    <p:extLst>
      <p:ext uri="{BB962C8B-B14F-4D97-AF65-F5344CB8AC3E}">
        <p14:creationId xmlns:p14="http://schemas.microsoft.com/office/powerpoint/2010/main" val="48820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a:t>
            </a:fld>
            <a:endParaRPr lang="en-US" dirty="0"/>
          </a:p>
        </p:txBody>
      </p:sp>
    </p:spTree>
    <p:extLst>
      <p:ext uri="{BB962C8B-B14F-4D97-AF65-F5344CB8AC3E}">
        <p14:creationId xmlns:p14="http://schemas.microsoft.com/office/powerpoint/2010/main" val="15675779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89</a:t>
            </a:fld>
            <a:endParaRPr lang="en-US" dirty="0"/>
          </a:p>
        </p:txBody>
      </p:sp>
    </p:spTree>
    <p:extLst>
      <p:ext uri="{BB962C8B-B14F-4D97-AF65-F5344CB8AC3E}">
        <p14:creationId xmlns:p14="http://schemas.microsoft.com/office/powerpoint/2010/main" val="37541966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90</a:t>
            </a:fld>
            <a:endParaRPr lang="en-US" dirty="0"/>
          </a:p>
        </p:txBody>
      </p:sp>
    </p:spTree>
    <p:extLst>
      <p:ext uri="{BB962C8B-B14F-4D97-AF65-F5344CB8AC3E}">
        <p14:creationId xmlns:p14="http://schemas.microsoft.com/office/powerpoint/2010/main" val="42509942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91</a:t>
            </a:fld>
            <a:endParaRPr lang="en-US" dirty="0"/>
          </a:p>
        </p:txBody>
      </p:sp>
    </p:spTree>
    <p:extLst>
      <p:ext uri="{BB962C8B-B14F-4D97-AF65-F5344CB8AC3E}">
        <p14:creationId xmlns:p14="http://schemas.microsoft.com/office/powerpoint/2010/main" val="7198285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92</a:t>
            </a:fld>
            <a:endParaRPr lang="en-US" dirty="0"/>
          </a:p>
        </p:txBody>
      </p:sp>
    </p:spTree>
    <p:extLst>
      <p:ext uri="{BB962C8B-B14F-4D97-AF65-F5344CB8AC3E}">
        <p14:creationId xmlns:p14="http://schemas.microsoft.com/office/powerpoint/2010/main" val="20194382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93</a:t>
            </a:fld>
            <a:endParaRPr lang="en-US" dirty="0"/>
          </a:p>
        </p:txBody>
      </p:sp>
    </p:spTree>
    <p:extLst>
      <p:ext uri="{BB962C8B-B14F-4D97-AF65-F5344CB8AC3E}">
        <p14:creationId xmlns:p14="http://schemas.microsoft.com/office/powerpoint/2010/main" val="18324465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94</a:t>
            </a:fld>
            <a:endParaRPr lang="en-US" dirty="0"/>
          </a:p>
        </p:txBody>
      </p:sp>
    </p:spTree>
    <p:extLst>
      <p:ext uri="{BB962C8B-B14F-4D97-AF65-F5344CB8AC3E}">
        <p14:creationId xmlns:p14="http://schemas.microsoft.com/office/powerpoint/2010/main" val="40710914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95</a:t>
            </a:fld>
            <a:endParaRPr lang="en-US" dirty="0"/>
          </a:p>
        </p:txBody>
      </p:sp>
    </p:spTree>
    <p:extLst>
      <p:ext uri="{BB962C8B-B14F-4D97-AF65-F5344CB8AC3E}">
        <p14:creationId xmlns:p14="http://schemas.microsoft.com/office/powerpoint/2010/main" val="33860432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96</a:t>
            </a:fld>
            <a:endParaRPr lang="en-US" dirty="0"/>
          </a:p>
        </p:txBody>
      </p:sp>
    </p:spTree>
    <p:extLst>
      <p:ext uri="{BB962C8B-B14F-4D97-AF65-F5344CB8AC3E}">
        <p14:creationId xmlns:p14="http://schemas.microsoft.com/office/powerpoint/2010/main" val="10443497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97</a:t>
            </a:fld>
            <a:endParaRPr lang="en-US" dirty="0"/>
          </a:p>
        </p:txBody>
      </p:sp>
    </p:spTree>
    <p:extLst>
      <p:ext uri="{BB962C8B-B14F-4D97-AF65-F5344CB8AC3E}">
        <p14:creationId xmlns:p14="http://schemas.microsoft.com/office/powerpoint/2010/main" val="560957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custDataLst>
              <p:tags r:id="rId1"/>
            </p:custDataLst>
          </p:nvPr>
        </p:nvSpPr>
        <p:spPr>
          <a:xfrm>
            <a:off x="0" y="1"/>
            <a:ext cx="9929813" cy="720440"/>
          </a:xfrm>
        </p:spPr>
        <p:txBody>
          <a:bodyPr/>
          <a:lstStyle/>
          <a:p>
            <a:r>
              <a:rPr lang="en-US" smtClean="0"/>
              <a:t>Public - </a:t>
            </a:r>
            <a:r>
              <a:rPr lang="ar-QA" smtClean="0"/>
              <a:t>عام</a:t>
            </a:r>
            <a:endParaRPr lang="ar-QA"/>
          </a:p>
        </p:txBody>
      </p:sp>
      <p:sp>
        <p:nvSpPr>
          <p:cNvPr id="5" name="Footer Placeholder 4"/>
          <p:cNvSpPr>
            <a:spLocks noGrp="1"/>
          </p:cNvSpPr>
          <p:nvPr>
            <p:ph type="ftr" sz="quarter" idx="11"/>
            <p:custDataLst>
              <p:tags r:id="rId2"/>
            </p:custDataLst>
          </p:nvPr>
        </p:nvSpPr>
        <p:spPr>
          <a:xfrm>
            <a:off x="0" y="13638503"/>
            <a:ext cx="9929813" cy="720437"/>
          </a:xfrm>
        </p:spPr>
        <p:txBody>
          <a:body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99C62574-0E6D-4428-8CFE-94234CA9F144}" type="slidenum">
              <a:rPr lang="en-US" smtClean="0"/>
              <a:t>98</a:t>
            </a:fld>
            <a:endParaRPr lang="en-US" dirty="0"/>
          </a:p>
        </p:txBody>
      </p:sp>
    </p:spTree>
    <p:extLst>
      <p:ext uri="{BB962C8B-B14F-4D97-AF65-F5344CB8AC3E}">
        <p14:creationId xmlns:p14="http://schemas.microsoft.com/office/powerpoint/2010/main" val="94728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A439C-DF29-47CC-B1C4-CDBE8B9BB031}" type="datetime1">
              <a:rPr lang="en-US" smtClean="0"/>
              <a:t>23/08/2022</a:t>
            </a:fld>
            <a:endParaRPr lang="en-US" dirty="0"/>
          </a:p>
        </p:txBody>
      </p:sp>
      <p:sp>
        <p:nvSpPr>
          <p:cNvPr id="5" name="Footer Placeholder 4"/>
          <p:cNvSpPr>
            <a:spLocks noGrp="1"/>
          </p:cNvSpPr>
          <p:nvPr>
            <p:ph type="ftr" sz="quarter" idx="11"/>
            <p:custDataLst>
              <p:tags r:id="rId1"/>
            </p:custDataLst>
          </p:nvPr>
        </p:nvSpPr>
        <p:spPr/>
        <p:txBody>
          <a:bodyPr/>
          <a:lstStyle>
            <a:lvl1pPr>
              <a:defRPr lang="ar-QA" b="1" i="0" u="none">
                <a:solidFill>
                  <a:srgbClr val="999999"/>
                </a:solidFill>
              </a:defRPr>
            </a:lvl1pPr>
          </a:lstStyle>
          <a:p>
            <a:r>
              <a:rPr lang="en-US" smtClean="0"/>
              <a:t>Public - </a:t>
            </a:r>
            <a:r>
              <a:rPr lang="ar-QA" smtClean="0"/>
              <a:t>عام</a:t>
            </a:r>
            <a:endParaRPr lang="ar-QA"/>
          </a:p>
        </p:txBody>
      </p:sp>
      <p:sp>
        <p:nvSpPr>
          <p:cNvPr id="6" name="Slide Number Placeholder 5"/>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304278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BF548-C774-48B3-B2B8-7F0A48D7F328}" type="datetime1">
              <a:rPr lang="en-US" smtClean="0"/>
              <a:t>23/08/2022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7321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15C7D-E3BD-4831-A817-99AE7B54A57E}" type="datetime1">
              <a:rPr lang="en-US" smtClean="0"/>
              <a:t>23/08/2022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99469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9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F881A-77FC-4090-B039-E270B69B318B}" type="datetime1">
              <a:rPr lang="en-US" smtClean="0"/>
              <a:t>23/08/2022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372518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1ABE1F-57C2-4A46-883C-E9254255DCEB}" type="datetime1">
              <a:rPr lang="en-US" smtClean="0"/>
              <a:t>23/08/2022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261938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95531-20DE-4588-AF92-96D11B3038AE}" type="datetime1">
              <a:rPr lang="en-US" smtClean="0"/>
              <a:t>23/08/2022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52520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8AEF1-DE20-4350-B9AB-62FA09C31328}" type="datetime1">
              <a:rPr lang="en-US" smtClean="0"/>
              <a:t>23/08/2022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3097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60CD22-F644-4675-A214-3A57650827E0}" type="datetime1">
              <a:rPr lang="en-US" smtClean="0"/>
              <a:t>23/08/2022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151637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3427B-D7D3-4D4D-AD80-9D5186E99EEF}" type="datetime1">
              <a:rPr lang="en-US" smtClean="0"/>
              <a:t>23/08/2022</a:t>
            </a:fld>
            <a:endParaRPr lang="en-US" dirty="0"/>
          </a:p>
        </p:txBody>
      </p:sp>
      <p:sp>
        <p:nvSpPr>
          <p:cNvPr id="3" name="Footer Placeholder 2"/>
          <p:cNvSpPr>
            <a:spLocks noGrp="1"/>
          </p:cNvSpPr>
          <p:nvPr>
            <p:ph type="ftr" sz="quarter" idx="11"/>
            <p:custDataLst>
              <p:tags r:id="rId1"/>
            </p:custDataLst>
          </p:nvPr>
        </p:nvSpPr>
        <p:spPr/>
        <p:txBody>
          <a:bodyPr/>
          <a:lstStyle>
            <a:lvl1pPr>
              <a:defRPr lang="ar-QA" b="1" i="0" u="none">
                <a:solidFill>
                  <a:srgbClr val="999999"/>
                </a:solidFill>
              </a:defRPr>
            </a:lvl1pPr>
          </a:lstStyle>
          <a:p>
            <a:r>
              <a:rPr lang="en-US" smtClean="0"/>
              <a:t>Public - </a:t>
            </a:r>
            <a:r>
              <a:rPr lang="ar-QA" smtClean="0"/>
              <a:t>عام</a:t>
            </a:r>
            <a:endParaRPr lang="ar-QA"/>
          </a:p>
        </p:txBody>
      </p:sp>
      <p:sp>
        <p:nvSpPr>
          <p:cNvPr id="4" name="Slide Number Placeholder 3"/>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41799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A4DB6FDB-9D82-42A2-B24E-52AB529A8650}" type="datetime1">
              <a:rPr lang="en-US" smtClean="0"/>
              <a:t>23/08/2022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42250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E4669367-7F87-49E7-B824-30F4CA25769D}" type="datetime1">
              <a:rPr lang="en-US" smtClean="0"/>
              <a:t>23/08/2022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6D18B-408D-134C-BC53-55545335937B}" type="slidenum">
              <a:rPr lang="en-US" smtClean="0"/>
              <a:t>‹#›</a:t>
            </a:fld>
            <a:endParaRPr lang="en-US" dirty="0"/>
          </a:p>
        </p:txBody>
      </p:sp>
    </p:spTree>
    <p:extLst>
      <p:ext uri="{BB962C8B-B14F-4D97-AF65-F5344CB8AC3E}">
        <p14:creationId xmlns:p14="http://schemas.microsoft.com/office/powerpoint/2010/main" val="426364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C80D875-C804-4C4C-9748-381C28A66CDB}" type="datetime1">
              <a:rPr lang="en-US" smtClean="0"/>
              <a:t>23/08/2022</a:t>
            </a:fld>
            <a:endParaRPr lang="en-US" dirty="0"/>
          </a:p>
        </p:txBody>
      </p:sp>
      <p:sp>
        <p:nvSpPr>
          <p:cNvPr id="5" name="Footer Placeholder 4"/>
          <p:cNvSpPr>
            <a:spLocks noGrp="1"/>
          </p:cNvSpPr>
          <p:nvPr>
            <p:ph type="ftr" sz="quarter" idx="3"/>
            <p:custDataLst>
              <p:tags r:id="rId14"/>
            </p:custDataLst>
          </p:nvPr>
        </p:nvSpPr>
        <p:spPr>
          <a:xfrm>
            <a:off x="0" y="8898892"/>
            <a:ext cx="12801600" cy="511175"/>
          </a:xfrm>
          <a:prstGeom prst="rect">
            <a:avLst/>
          </a:prstGeom>
        </p:spPr>
        <p:txBody>
          <a:bodyPr vert="horz" lIns="91440" tIns="45720" rIns="91440" bIns="45720" rtlCol="0" anchor="ctr"/>
          <a:lstStyle>
            <a:lvl1pPr algn="ctr">
              <a:defRPr lang="ar-QA" sz="1200" b="1" i="0" u="none">
                <a:solidFill>
                  <a:srgbClr val="999999"/>
                </a:solidFill>
              </a:defRPr>
            </a:lvl1pPr>
          </a:lstStyle>
          <a:p>
            <a:r>
              <a:rPr lang="en-US" smtClean="0"/>
              <a:t>Public - </a:t>
            </a:r>
            <a:r>
              <a:rPr lang="ar-QA" smtClean="0"/>
              <a:t>عام</a:t>
            </a:r>
            <a:endParaRPr lang="ar-QA"/>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316D18B-408D-134C-BC53-55545335937B}" type="slidenum">
              <a:rPr lang="en-US" smtClean="0"/>
              <a:t>‹#›</a:t>
            </a:fld>
            <a:endParaRPr lang="en-US" dirty="0"/>
          </a:p>
        </p:txBody>
      </p:sp>
    </p:spTree>
    <p:extLst>
      <p:ext uri="{BB962C8B-B14F-4D97-AF65-F5344CB8AC3E}">
        <p14:creationId xmlns:p14="http://schemas.microsoft.com/office/powerpoint/2010/main" val="2274750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303.xml"/><Relationship Id="rId5" Type="http://schemas.openxmlformats.org/officeDocument/2006/relationships/image" Target="../media/image39.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306.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309.xml"/><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312.xml"/><Relationship Id="rId5" Type="http://schemas.openxmlformats.org/officeDocument/2006/relationships/image" Target="../media/image40.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315.xml"/><Relationship Id="rId4" Type="http://schemas.openxmlformats.org/officeDocument/2006/relationships/image" Target="../media/image1.jp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318.xml"/><Relationship Id="rId4" Type="http://schemas.openxmlformats.org/officeDocument/2006/relationships/image" Target="../media/image1.jp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321.xml"/><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324.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327.xml"/><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ags" Target="../tags/tag33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333.xml"/><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336.xml"/><Relationship Id="rId5" Type="http://schemas.openxmlformats.org/officeDocument/2006/relationships/image" Target="../media/image41.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339.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tags" Target="../tags/tag342.x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345.xml"/><Relationship Id="rId5" Type="http://schemas.openxmlformats.org/officeDocument/2006/relationships/chart" Target="../charts/chart1.xml"/><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tags" Target="../tags/tag348.xml"/><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tags" Target="../tags/tag351.xml"/><Relationship Id="rId5" Type="http://schemas.openxmlformats.org/officeDocument/2006/relationships/chart" Target="../charts/chart2.xml"/><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tags" Target="../tags/tag354.x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tags" Target="../tags/tag357.xml"/><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tags" Target="../tags/tag36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tags" Target="../tags/tag363.x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tags" Target="../tags/tag36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369.xml"/><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2.emf"/><Relationship Id="rId2" Type="http://schemas.openxmlformats.org/officeDocument/2006/relationships/tags" Target="../tags/tag372.xml"/><Relationship Id="rId1" Type="http://schemas.openxmlformats.org/officeDocument/2006/relationships/vmlDrawing" Target="../drawings/vmlDrawing1.vml"/><Relationship Id="rId6" Type="http://schemas.openxmlformats.org/officeDocument/2006/relationships/package" Target="../embeddings/Microsoft_Visio_Drawing.vsdx"/><Relationship Id="rId5" Type="http://schemas.openxmlformats.org/officeDocument/2006/relationships/image" Target="../media/image6.png"/><Relationship Id="rId4"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2.xml"/><Relationship Id="rId1" Type="http://schemas.openxmlformats.org/officeDocument/2006/relationships/tags" Target="../tags/tag375.xml"/><Relationship Id="rId5" Type="http://schemas.openxmlformats.org/officeDocument/2006/relationships/image" Target="../media/image43.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72.xml"/><Relationship Id="rId5" Type="http://schemas.openxmlformats.org/officeDocument/2006/relationships/image" Target="../media/image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81.xml"/><Relationship Id="rId5" Type="http://schemas.openxmlformats.org/officeDocument/2006/relationships/image" Target="../media/image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8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8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90.xml"/><Relationship Id="rId5" Type="http://schemas.openxmlformats.org/officeDocument/2006/relationships/image" Target="../media/image6.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96.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0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0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8.xml"/><Relationship Id="rId5" Type="http://schemas.openxmlformats.org/officeDocument/2006/relationships/image" Target="../media/image6.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14.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17.xml"/><Relationship Id="rId5" Type="http://schemas.openxmlformats.org/officeDocument/2006/relationships/image" Target="../media/image6.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2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2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26.xml"/><Relationship Id="rId5" Type="http://schemas.openxmlformats.org/officeDocument/2006/relationships/image" Target="../media/image6.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29.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3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35.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38.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41.xml"/><Relationship Id="rId5" Type="http://schemas.openxmlformats.org/officeDocument/2006/relationships/image" Target="../media/image21.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44.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4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50.xml"/><Relationship Id="rId5" Type="http://schemas.openxmlformats.org/officeDocument/2006/relationships/image" Target="../media/image2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53.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56.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59.xml"/><Relationship Id="rId5" Type="http://schemas.openxmlformats.org/officeDocument/2006/relationships/image" Target="../media/image23.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6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65.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68.xml"/><Relationship Id="rId5" Type="http://schemas.openxmlformats.org/officeDocument/2006/relationships/image" Target="../media/image24.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171.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74.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77.xml"/><Relationship Id="rId5" Type="http://schemas.openxmlformats.org/officeDocument/2006/relationships/image" Target="../media/image25.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8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183.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186.xml"/><Relationship Id="rId5" Type="http://schemas.openxmlformats.org/officeDocument/2006/relationships/image" Target="../media/image26.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189.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19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195.xml"/><Relationship Id="rId5" Type="http://schemas.openxmlformats.org/officeDocument/2006/relationships/image" Target="../media/image2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198.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01.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04.xml"/><Relationship Id="rId5" Type="http://schemas.openxmlformats.org/officeDocument/2006/relationships/image" Target="../media/image28.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207.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2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213.xml"/><Relationship Id="rId5" Type="http://schemas.openxmlformats.org/officeDocument/2006/relationships/image" Target="../media/image29.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216.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219.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222.xml"/><Relationship Id="rId5" Type="http://schemas.openxmlformats.org/officeDocument/2006/relationships/image" Target="../media/image30.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225.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228.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231.xml"/><Relationship Id="rId5" Type="http://schemas.openxmlformats.org/officeDocument/2006/relationships/image" Target="../media/image31.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234.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237.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240.xml"/><Relationship Id="rId5" Type="http://schemas.openxmlformats.org/officeDocument/2006/relationships/image" Target="../media/image3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243.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246.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249.xml"/><Relationship Id="rId5" Type="http://schemas.openxmlformats.org/officeDocument/2006/relationships/image" Target="../media/image33.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252.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258.xml"/><Relationship Id="rId5" Type="http://schemas.openxmlformats.org/officeDocument/2006/relationships/image" Target="../media/image34.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264.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267.xml"/><Relationship Id="rId5" Type="http://schemas.openxmlformats.org/officeDocument/2006/relationships/image" Target="../media/image35.pn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27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tags" Target="../tags/tag273.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276.xml"/><Relationship Id="rId5" Type="http://schemas.openxmlformats.org/officeDocument/2006/relationships/image" Target="../media/image36.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279.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282.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285.xml"/><Relationship Id="rId5" Type="http://schemas.openxmlformats.org/officeDocument/2006/relationships/image" Target="../media/image37.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288.xml"/><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291.xml"/><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294.xml"/><Relationship Id="rId5" Type="http://schemas.openxmlformats.org/officeDocument/2006/relationships/image" Target="../media/image38.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297.xml"/><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30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11" name="TextBox 10">
            <a:extLst>
              <a:ext uri="{FF2B5EF4-FFF2-40B4-BE49-F238E27FC236}">
                <a16:creationId xmlns:a16="http://schemas.microsoft.com/office/drawing/2014/main" id="{680E1F7F-8C4B-BD4A-935C-64400CF836D1}"/>
              </a:ext>
            </a:extLst>
          </p:cNvPr>
          <p:cNvSpPr txBox="1"/>
          <p:nvPr/>
        </p:nvSpPr>
        <p:spPr>
          <a:xfrm flipH="1">
            <a:off x="1594582" y="3493238"/>
            <a:ext cx="9612427" cy="132343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R="0" lvl="0" indent="0" defTabSz="1181679" fontAlgn="auto">
              <a:lnSpc>
                <a:spcPct val="100000"/>
              </a:lnSpc>
              <a:spcBef>
                <a:spcPts val="0"/>
              </a:spcBef>
              <a:spcAft>
                <a:spcPts val="0"/>
              </a:spcAft>
              <a:buClrTx/>
              <a:buSzTx/>
              <a:buFontTx/>
              <a:buNone/>
              <a:tabLst/>
              <a:defRPr sz="2400">
                <a:solidFill>
                  <a:prstClr val="white"/>
                </a:solidFill>
                <a:latin typeface="Muna"/>
                <a:cs typeface="Arabic Transparent" panose="02010000000000000000" pitchFamily="2" charset="-78"/>
              </a:defRPr>
            </a:lvl1pPr>
          </a:lstStyle>
          <a:p>
            <a:pPr algn="ctr" rtl="1"/>
            <a:r>
              <a:rPr lang="ar-SA" sz="4000" dirty="0">
                <a:solidFill>
                  <a:srgbClr val="8E1838"/>
                </a:solidFill>
                <a:cs typeface="AdvertisingBold" pitchFamily="2" charset="-78"/>
              </a:rPr>
              <a:t>دورة </a:t>
            </a:r>
            <a:r>
              <a:rPr lang="ar-SA" sz="4000" dirty="0" smtClean="0">
                <a:solidFill>
                  <a:srgbClr val="8E1838"/>
                </a:solidFill>
                <a:cs typeface="AdvertisingBold" pitchFamily="2" charset="-78"/>
              </a:rPr>
              <a:t>تدريبية</a:t>
            </a:r>
            <a:endParaRPr lang="en-US" sz="4000" dirty="0" smtClean="0">
              <a:solidFill>
                <a:srgbClr val="8E1838"/>
              </a:solidFill>
              <a:cs typeface="AdvertisingBold" pitchFamily="2" charset="-78"/>
            </a:endParaRPr>
          </a:p>
          <a:p>
            <a:pPr algn="ctr" rtl="1"/>
            <a:r>
              <a:rPr lang="ar-SA" sz="4000" dirty="0" smtClean="0">
                <a:solidFill>
                  <a:srgbClr val="8E1838"/>
                </a:solidFill>
                <a:cs typeface="AdvertisingBold" pitchFamily="2" charset="-78"/>
              </a:rPr>
              <a:t> </a:t>
            </a:r>
            <a:r>
              <a:rPr lang="ar-QA" sz="4000" dirty="0" smtClean="0">
                <a:solidFill>
                  <a:srgbClr val="8E1838"/>
                </a:solidFill>
                <a:cs typeface="AdvertisingBold" pitchFamily="2" charset="-78"/>
              </a:rPr>
              <a:t>ل</a:t>
            </a:r>
            <a:r>
              <a:rPr lang="ar-SA" sz="4000" dirty="0" smtClean="0">
                <a:solidFill>
                  <a:srgbClr val="8E1838"/>
                </a:solidFill>
                <a:cs typeface="AdvertisingBold" pitchFamily="2" charset="-78"/>
              </a:rPr>
              <a:t>منهجية </a:t>
            </a:r>
            <a:r>
              <a:rPr lang="ar-JO" sz="4000" dirty="0">
                <a:solidFill>
                  <a:srgbClr val="8E1838"/>
                </a:solidFill>
                <a:cs typeface="AdvertisingBold" pitchFamily="2" charset="-78"/>
              </a:rPr>
              <a:t>مراجعة المشاريع الرأسمالية</a:t>
            </a:r>
            <a:endParaRPr lang="en-US" sz="4000" dirty="0">
              <a:solidFill>
                <a:srgbClr val="8E1838"/>
              </a:solidFill>
              <a:cs typeface="AdvertisingBold" pitchFamily="2" charset="-78"/>
            </a:endParaRPr>
          </a:p>
        </p:txBody>
      </p:sp>
      <p:sp>
        <p:nvSpPr>
          <p:cNvPr id="12" name="TextBox 11">
            <a:extLst>
              <a:ext uri="{FF2B5EF4-FFF2-40B4-BE49-F238E27FC236}">
                <a16:creationId xmlns:a16="http://schemas.microsoft.com/office/drawing/2014/main" id="{9359C9AF-6533-5144-964F-DFB43DE02B29}"/>
              </a:ext>
            </a:extLst>
          </p:cNvPr>
          <p:cNvSpPr txBox="1"/>
          <p:nvPr/>
        </p:nvSpPr>
        <p:spPr>
          <a:xfrm flipH="1">
            <a:off x="-4" y="4977683"/>
            <a:ext cx="12801601" cy="52322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R="0" lvl="0" indent="0" defTabSz="1181679" fontAlgn="auto">
              <a:lnSpc>
                <a:spcPct val="100000"/>
              </a:lnSpc>
              <a:spcBef>
                <a:spcPts val="0"/>
              </a:spcBef>
              <a:spcAft>
                <a:spcPts val="0"/>
              </a:spcAft>
              <a:buClrTx/>
              <a:buSzTx/>
              <a:buFontTx/>
              <a:buNone/>
              <a:tabLst/>
              <a:defRPr sz="2400">
                <a:solidFill>
                  <a:prstClr val="white"/>
                </a:solidFill>
                <a:latin typeface="Muna"/>
                <a:cs typeface="Arabic Transparent" panose="02010000000000000000" pitchFamily="2" charset="-78"/>
              </a:defRPr>
            </a:lvl1pPr>
          </a:lstStyle>
          <a:p>
            <a:pPr algn="ctr" rtl="1"/>
            <a:r>
              <a:rPr lang="ar-QA" sz="2800" dirty="0">
                <a:solidFill>
                  <a:srgbClr val="8C734B"/>
                </a:solidFill>
              </a:rPr>
              <a:t>أغسطس</a:t>
            </a:r>
            <a:r>
              <a:rPr lang="ar-SA" sz="2800" dirty="0">
                <a:solidFill>
                  <a:srgbClr val="8C734B"/>
                </a:solidFill>
              </a:rPr>
              <a:t> 2020</a:t>
            </a:r>
            <a:endParaRPr lang="en-US" sz="2800" dirty="0">
              <a:solidFill>
                <a:srgbClr val="8C734B"/>
              </a:solidFill>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14354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التالي يوضح الأهداف الرئيسية المرجو تحققها من عملية الرقابة: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الحاجة إلى المشروع والتي تتوافق مع استراتيجية العمل المؤسسية للوزارة و/أو الجهة الخاضعة؟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ما هي الأدلة المتوفرة التي تشير إلى قدرة المشروع المقترح على الوفاء باحتياجات العمل التي تم تحديدها؟</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الحصول على موافقة راعي المشروع؟</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يتطلب المشروع مرحلة أكثر تفصيلاً لتحديد الجدوى منه؟</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smtClean="0">
                <a:ln>
                  <a:noFill/>
                </a:ln>
                <a:solidFill>
                  <a:srgbClr val="8E1838"/>
                </a:solidFill>
                <a:effectLst/>
                <a:uLnTx/>
                <a:uFillTx/>
                <a:latin typeface="Calibri" panose="020F0502020204030204"/>
                <a:ea typeface="+mn-ea"/>
                <a:cs typeface="Arial" panose="020B0604020202020204" pitchFamily="34" charset="0"/>
              </a:rPr>
              <a:t>متطلبات المشروع</a:t>
            </a:r>
          </a:p>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smtClean="0">
                <a:ln>
                  <a:noFill/>
                </a:ln>
                <a:solidFill>
                  <a:srgbClr val="8E1838"/>
                </a:solidFill>
                <a:effectLst/>
                <a:uLnTx/>
                <a:uFillTx/>
                <a:latin typeface="Muna"/>
                <a:ea typeface="+mn-ea"/>
                <a:cs typeface="Arial" panose="020B0604020202020204" pitchFamily="34" charset="0"/>
              </a:rPr>
              <a:t>النطاق </a:t>
            </a: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والأهداف</a:t>
            </a:r>
          </a:p>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تقديرات التكاليف والمزايا وخيارات التمويل</a:t>
            </a:r>
          </a:p>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الأطراف ذات العلاقة</a:t>
            </a:r>
          </a:p>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المخاطر</a:t>
            </a:r>
          </a:p>
          <a:p>
            <a:pPr marL="342900" marR="0" lvl="0" indent="-34290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smtClean="0">
                <a:ln>
                  <a:noFill/>
                </a:ln>
                <a:solidFill>
                  <a:srgbClr val="8E1838"/>
                </a:solidFill>
                <a:effectLst/>
                <a:uLnTx/>
                <a:uFillTx/>
                <a:latin typeface="Muna"/>
                <a:ea typeface="+mn-ea"/>
                <a:cs typeface="Arial" panose="020B0604020202020204" pitchFamily="34" charset="0"/>
              </a:rPr>
              <a:t>افتراضات المشروع</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822FFE05-80C5-4AA2-AD3F-F77EC7395EB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689510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972916"/>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966164"/>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986421"/>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967369"/>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976894"/>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972915"/>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456582"/>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456582"/>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73952" y="7526659"/>
            <a:ext cx="91792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456582"/>
            <a:ext cx="93074"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456582"/>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456582"/>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2D840704-F50A-4E69-A2F9-DD12549938DF}"/>
              </a:ext>
            </a:extLst>
          </p:cNvPr>
          <p:cNvPicPr>
            <a:picLocks noChangeAspect="1"/>
          </p:cNvPicPr>
          <p:nvPr/>
        </p:nvPicPr>
        <p:blipFill>
          <a:blip r:embed="rId5"/>
          <a:stretch>
            <a:fillRect/>
          </a:stretch>
        </p:blipFill>
        <p:spPr>
          <a:xfrm>
            <a:off x="565303" y="1781464"/>
            <a:ext cx="11639947" cy="5623709"/>
          </a:xfrm>
          <a:prstGeom prst="rect">
            <a:avLst/>
          </a:prstGeom>
        </p:spPr>
      </p:pic>
      <p:sp>
        <p:nvSpPr>
          <p:cNvPr id="18" name="Slide Number Placeholder 13">
            <a:extLst>
              <a:ext uri="{FF2B5EF4-FFF2-40B4-BE49-F238E27FC236}">
                <a16:creationId xmlns:a16="http://schemas.microsoft.com/office/drawing/2014/main" id="{93E762A6-DEEB-494A-9F4D-EDEF7609713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99</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130924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E4952E36-26A4-4295-A854-1F813C92925B}"/>
              </a:ext>
            </a:extLst>
          </p:cNvPr>
          <p:cNvSpPr/>
          <p:nvPr/>
        </p:nvSpPr>
        <p:spPr>
          <a:xfrm>
            <a:off x="7059494" y="2133232"/>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التشغيل التجريبي واستلام المشروع</a:t>
            </a:r>
          </a:p>
        </p:txBody>
      </p:sp>
      <p:sp>
        <p:nvSpPr>
          <p:cNvPr id="15" name="Oval 14">
            <a:extLst>
              <a:ext uri="{FF2B5EF4-FFF2-40B4-BE49-F238E27FC236}">
                <a16:creationId xmlns:a16="http://schemas.microsoft.com/office/drawing/2014/main" id="{D62B84B4-C527-4035-BA6D-FC9D3EFB8019}"/>
              </a:ext>
            </a:extLst>
          </p:cNvPr>
          <p:cNvSpPr/>
          <p:nvPr/>
        </p:nvSpPr>
        <p:spPr>
          <a:xfrm>
            <a:off x="7693194" y="4440423"/>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1193992B-0C1E-4B42-9E61-16004840D4B8}"/>
              </a:ext>
            </a:extLst>
          </p:cNvPr>
          <p:cNvGrpSpPr/>
          <p:nvPr/>
        </p:nvGrpSpPr>
        <p:grpSpPr>
          <a:xfrm>
            <a:off x="7724749" y="4440423"/>
            <a:ext cx="2067583" cy="2175040"/>
            <a:chOff x="1356223" y="3803251"/>
            <a:chExt cx="2446892" cy="2446892"/>
          </a:xfrm>
        </p:grpSpPr>
        <p:sp>
          <p:nvSpPr>
            <p:cNvPr id="17" name="Block Arc 16">
              <a:extLst>
                <a:ext uri="{FF2B5EF4-FFF2-40B4-BE49-F238E27FC236}">
                  <a16:creationId xmlns:a16="http://schemas.microsoft.com/office/drawing/2014/main" id="{C6B25BBE-C768-4F05-B5AF-4CF7757042A9}"/>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7338A5BB-DCBF-4CA6-B7CE-053DC93A6E54}"/>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675BE202-F2A5-4E85-A851-0F907A333D85}"/>
              </a:ext>
            </a:extLst>
          </p:cNvPr>
          <p:cNvSpPr/>
          <p:nvPr/>
        </p:nvSpPr>
        <p:spPr>
          <a:xfrm>
            <a:off x="2449802" y="2106950"/>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A9EDD3A5-DB7C-481A-844F-8AEF23E4F776}"/>
              </a:ext>
            </a:extLst>
          </p:cNvPr>
          <p:cNvSpPr/>
          <p:nvPr/>
        </p:nvSpPr>
        <p:spPr>
          <a:xfrm rot="16200000">
            <a:off x="3418448" y="459357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EA1001FB-964C-4FE3-8E50-E33AB02A4003}"/>
              </a:ext>
            </a:extLst>
          </p:cNvPr>
          <p:cNvGraphicFramePr>
            <a:graphicFrameLocks noGrp="1"/>
          </p:cNvGraphicFramePr>
          <p:nvPr>
            <p:extLst>
              <p:ext uri="{D42A27DB-BD31-4B8C-83A1-F6EECF244321}">
                <p14:modId xmlns:p14="http://schemas.microsoft.com/office/powerpoint/2010/main" val="322060228"/>
              </p:ext>
            </p:extLst>
          </p:nvPr>
        </p:nvGraphicFramePr>
        <p:xfrm>
          <a:off x="2449802" y="2757829"/>
          <a:ext cx="3146461" cy="5172424"/>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735728">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التشغيل التجريبي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استلام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تقييم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bl>
          </a:graphicData>
        </a:graphic>
      </p:graphicFrame>
      <p:sp>
        <p:nvSpPr>
          <p:cNvPr id="31" name="Freeform 24">
            <a:extLst>
              <a:ext uri="{FF2B5EF4-FFF2-40B4-BE49-F238E27FC236}">
                <a16:creationId xmlns:a16="http://schemas.microsoft.com/office/drawing/2014/main" id="{E1483417-5789-48EA-907C-F49CB719AE22}"/>
              </a:ext>
            </a:extLst>
          </p:cNvPr>
          <p:cNvSpPr>
            <a:spLocks noChangeAspect="1" noEditPoints="1"/>
          </p:cNvSpPr>
          <p:nvPr/>
        </p:nvSpPr>
        <p:spPr bwMode="auto">
          <a:xfrm>
            <a:off x="8319874" y="5274055"/>
            <a:ext cx="910067" cy="608602"/>
          </a:xfrm>
          <a:custGeom>
            <a:avLst/>
            <a:gdLst>
              <a:gd name="T0" fmla="*/ 2147483647 w 6736"/>
              <a:gd name="T1" fmla="*/ 2147483647 h 4605"/>
              <a:gd name="T2" fmla="*/ 2147483647 w 6736"/>
              <a:gd name="T3" fmla="*/ 2147483647 h 4605"/>
              <a:gd name="T4" fmla="*/ 2147483647 w 6736"/>
              <a:gd name="T5" fmla="*/ 2147483647 h 4605"/>
              <a:gd name="T6" fmla="*/ 0 w 6736"/>
              <a:gd name="T7" fmla="*/ 2147483647 h 4605"/>
              <a:gd name="T8" fmla="*/ 2147483647 w 6736"/>
              <a:gd name="T9" fmla="*/ 2147483647 h 4605"/>
              <a:gd name="T10" fmla="*/ 2147483647 w 6736"/>
              <a:gd name="T11" fmla="*/ 2147483647 h 4605"/>
              <a:gd name="T12" fmla="*/ 2147483647 w 6736"/>
              <a:gd name="T13" fmla="*/ 2147483647 h 4605"/>
              <a:gd name="T14" fmla="*/ 2147483647 w 6736"/>
              <a:gd name="T15" fmla="*/ 2147483647 h 4605"/>
              <a:gd name="T16" fmla="*/ 2147483647 w 6736"/>
              <a:gd name="T17" fmla="*/ 2147483647 h 4605"/>
              <a:gd name="T18" fmla="*/ 2147483647 w 6736"/>
              <a:gd name="T19" fmla="*/ 2147483647 h 4605"/>
              <a:gd name="T20" fmla="*/ 2147483647 w 6736"/>
              <a:gd name="T21" fmla="*/ 2147483647 h 4605"/>
              <a:gd name="T22" fmla="*/ 2147483647 w 6736"/>
              <a:gd name="T23" fmla="*/ 2147483647 h 4605"/>
              <a:gd name="T24" fmla="*/ 2147483647 w 6736"/>
              <a:gd name="T25" fmla="*/ 2147483647 h 4605"/>
              <a:gd name="T26" fmla="*/ 2147483647 w 6736"/>
              <a:gd name="T27" fmla="*/ 2147483647 h 4605"/>
              <a:gd name="T28" fmla="*/ 2147483647 w 6736"/>
              <a:gd name="T29" fmla="*/ 2147483647 h 4605"/>
              <a:gd name="T30" fmla="*/ 2147483647 w 6736"/>
              <a:gd name="T31" fmla="*/ 2147483647 h 4605"/>
              <a:gd name="T32" fmla="*/ 2147483647 w 6736"/>
              <a:gd name="T33" fmla="*/ 2147483647 h 4605"/>
              <a:gd name="T34" fmla="*/ 2147483647 w 6736"/>
              <a:gd name="T35" fmla="*/ 2147483647 h 4605"/>
              <a:gd name="T36" fmla="*/ 2147483647 w 6736"/>
              <a:gd name="T37" fmla="*/ 2147483647 h 4605"/>
              <a:gd name="T38" fmla="*/ 2147483647 w 6736"/>
              <a:gd name="T39" fmla="*/ 2147483647 h 4605"/>
              <a:gd name="T40" fmla="*/ 2147483647 w 6736"/>
              <a:gd name="T41" fmla="*/ 2147483647 h 4605"/>
              <a:gd name="T42" fmla="*/ 2147483647 w 6736"/>
              <a:gd name="T43" fmla="*/ 2147483647 h 4605"/>
              <a:gd name="T44" fmla="*/ 2147483647 w 6736"/>
              <a:gd name="T45" fmla="*/ 2147483647 h 4605"/>
              <a:gd name="T46" fmla="*/ 2147483647 w 6736"/>
              <a:gd name="T47" fmla="*/ 2147483647 h 4605"/>
              <a:gd name="T48" fmla="*/ 2147483647 w 6736"/>
              <a:gd name="T49" fmla="*/ 2147483647 h 4605"/>
              <a:gd name="T50" fmla="*/ 2147483647 w 6736"/>
              <a:gd name="T51" fmla="*/ 2147483647 h 4605"/>
              <a:gd name="T52" fmla="*/ 2147483647 w 6736"/>
              <a:gd name="T53" fmla="*/ 2147483647 h 4605"/>
              <a:gd name="T54" fmla="*/ 2147483647 w 6736"/>
              <a:gd name="T55" fmla="*/ 2147483647 h 4605"/>
              <a:gd name="T56" fmla="*/ 2147483647 w 6736"/>
              <a:gd name="T57" fmla="*/ 2147483647 h 4605"/>
              <a:gd name="T58" fmla="*/ 2147483647 w 6736"/>
              <a:gd name="T59" fmla="*/ 2147483647 h 4605"/>
              <a:gd name="T60" fmla="*/ 2147483647 w 6736"/>
              <a:gd name="T61" fmla="*/ 2147483647 h 4605"/>
              <a:gd name="T62" fmla="*/ 2147483647 w 6736"/>
              <a:gd name="T63" fmla="*/ 2147483647 h 4605"/>
              <a:gd name="T64" fmla="*/ 2147483647 w 6736"/>
              <a:gd name="T65" fmla="*/ 2147483647 h 4605"/>
              <a:gd name="T66" fmla="*/ 2147483647 w 6736"/>
              <a:gd name="T67" fmla="*/ 2147483647 h 4605"/>
              <a:gd name="T68" fmla="*/ 2147483647 w 6736"/>
              <a:gd name="T69" fmla="*/ 2147483647 h 4605"/>
              <a:gd name="T70" fmla="*/ 2147483647 w 6736"/>
              <a:gd name="T71" fmla="*/ 2147483647 h 4605"/>
              <a:gd name="T72" fmla="*/ 2147483647 w 6736"/>
              <a:gd name="T73" fmla="*/ 2147483647 h 4605"/>
              <a:gd name="T74" fmla="*/ 2147483647 w 6736"/>
              <a:gd name="T75" fmla="*/ 2147483647 h 4605"/>
              <a:gd name="T76" fmla="*/ 2147483647 w 6736"/>
              <a:gd name="T77" fmla="*/ 2147483647 h 4605"/>
              <a:gd name="T78" fmla="*/ 2147483647 w 6736"/>
              <a:gd name="T79" fmla="*/ 2147483647 h 4605"/>
              <a:gd name="T80" fmla="*/ 2147483647 w 6736"/>
              <a:gd name="T81" fmla="*/ 2147483647 h 4605"/>
              <a:gd name="T82" fmla="*/ 2147483647 w 6736"/>
              <a:gd name="T83" fmla="*/ 2147483647 h 4605"/>
              <a:gd name="T84" fmla="*/ 2147483647 w 6736"/>
              <a:gd name="T85" fmla="*/ 2147483647 h 4605"/>
              <a:gd name="T86" fmla="*/ 2147483647 w 6736"/>
              <a:gd name="T87" fmla="*/ 2147483647 h 4605"/>
              <a:gd name="T88" fmla="*/ 2147483647 w 6736"/>
              <a:gd name="T89" fmla="*/ 2147483647 h 4605"/>
              <a:gd name="T90" fmla="*/ 2147483647 w 6736"/>
              <a:gd name="T91" fmla="*/ 2147483647 h 4605"/>
              <a:gd name="T92" fmla="*/ 2147483647 w 6736"/>
              <a:gd name="T93" fmla="*/ 2147483647 h 4605"/>
              <a:gd name="T94" fmla="*/ 2147483647 w 6736"/>
              <a:gd name="T95" fmla="*/ 2147483647 h 4605"/>
              <a:gd name="T96" fmla="*/ 2147483647 w 6736"/>
              <a:gd name="T97" fmla="*/ 2147483647 h 4605"/>
              <a:gd name="T98" fmla="*/ 2147483647 w 6736"/>
              <a:gd name="T99" fmla="*/ 2147483647 h 4605"/>
              <a:gd name="T100" fmla="*/ 2147483647 w 6736"/>
              <a:gd name="T101" fmla="*/ 2147483647 h 4605"/>
              <a:gd name="T102" fmla="*/ 2147483647 w 6736"/>
              <a:gd name="T103" fmla="*/ 2147483647 h 4605"/>
              <a:gd name="T104" fmla="*/ 2147483647 w 6736"/>
              <a:gd name="T105" fmla="*/ 2147483647 h 4605"/>
              <a:gd name="T106" fmla="*/ 2147483647 w 6736"/>
              <a:gd name="T107" fmla="*/ 2147483647 h 4605"/>
              <a:gd name="T108" fmla="*/ 2147483647 w 6736"/>
              <a:gd name="T109" fmla="*/ 2147483647 h 4605"/>
              <a:gd name="T110" fmla="*/ 2147483647 w 6736"/>
              <a:gd name="T111" fmla="*/ 2147483647 h 4605"/>
              <a:gd name="T112" fmla="*/ 2147483647 w 6736"/>
              <a:gd name="T113" fmla="*/ 2147483647 h 4605"/>
              <a:gd name="T114" fmla="*/ 2147483647 w 6736"/>
              <a:gd name="T115" fmla="*/ 2147483647 h 4605"/>
              <a:gd name="T116" fmla="*/ 2147483647 w 6736"/>
              <a:gd name="T117" fmla="*/ 2147483647 h 4605"/>
              <a:gd name="T118" fmla="*/ 2147483647 w 6736"/>
              <a:gd name="T119" fmla="*/ 0 h 4605"/>
              <a:gd name="T120" fmla="*/ 2147483647 w 6736"/>
              <a:gd name="T121" fmla="*/ 2147483647 h 4605"/>
              <a:gd name="T122" fmla="*/ 2147483647 w 6736"/>
              <a:gd name="T123" fmla="*/ 2147483647 h 4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6"/>
              <a:gd name="T187" fmla="*/ 0 h 4605"/>
              <a:gd name="T188" fmla="*/ 6736 w 6736"/>
              <a:gd name="T189" fmla="*/ 4605 h 4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6" h="4605">
                <a:moveTo>
                  <a:pt x="0" y="173"/>
                </a:moveTo>
                <a:lnTo>
                  <a:pt x="0" y="173"/>
                </a:lnTo>
                <a:lnTo>
                  <a:pt x="2" y="155"/>
                </a:lnTo>
                <a:lnTo>
                  <a:pt x="7" y="138"/>
                </a:lnTo>
                <a:lnTo>
                  <a:pt x="14" y="119"/>
                </a:lnTo>
                <a:lnTo>
                  <a:pt x="24" y="102"/>
                </a:lnTo>
                <a:lnTo>
                  <a:pt x="36" y="83"/>
                </a:lnTo>
                <a:lnTo>
                  <a:pt x="52" y="66"/>
                </a:lnTo>
                <a:lnTo>
                  <a:pt x="69" y="48"/>
                </a:lnTo>
                <a:lnTo>
                  <a:pt x="90" y="35"/>
                </a:lnTo>
                <a:lnTo>
                  <a:pt x="111" y="21"/>
                </a:lnTo>
                <a:lnTo>
                  <a:pt x="135" y="12"/>
                </a:lnTo>
                <a:lnTo>
                  <a:pt x="161" y="3"/>
                </a:lnTo>
                <a:lnTo>
                  <a:pt x="188" y="0"/>
                </a:lnTo>
                <a:lnTo>
                  <a:pt x="218" y="0"/>
                </a:lnTo>
                <a:lnTo>
                  <a:pt x="233" y="2"/>
                </a:lnTo>
                <a:lnTo>
                  <a:pt x="250" y="3"/>
                </a:lnTo>
                <a:lnTo>
                  <a:pt x="266" y="7"/>
                </a:lnTo>
                <a:lnTo>
                  <a:pt x="281" y="12"/>
                </a:lnTo>
                <a:lnTo>
                  <a:pt x="299" y="19"/>
                </a:lnTo>
                <a:lnTo>
                  <a:pt x="316" y="26"/>
                </a:lnTo>
                <a:lnTo>
                  <a:pt x="1539" y="615"/>
                </a:lnTo>
                <a:lnTo>
                  <a:pt x="340" y="3075"/>
                </a:lnTo>
                <a:lnTo>
                  <a:pt x="0" y="2911"/>
                </a:lnTo>
                <a:lnTo>
                  <a:pt x="0" y="173"/>
                </a:lnTo>
                <a:close/>
                <a:moveTo>
                  <a:pt x="4983" y="3167"/>
                </a:moveTo>
                <a:lnTo>
                  <a:pt x="4983" y="3167"/>
                </a:lnTo>
                <a:lnTo>
                  <a:pt x="4987" y="3170"/>
                </a:lnTo>
                <a:lnTo>
                  <a:pt x="4990" y="3177"/>
                </a:lnTo>
                <a:lnTo>
                  <a:pt x="4995" y="3194"/>
                </a:lnTo>
                <a:lnTo>
                  <a:pt x="4999" y="3218"/>
                </a:lnTo>
                <a:lnTo>
                  <a:pt x="4999" y="3243"/>
                </a:lnTo>
                <a:lnTo>
                  <a:pt x="4997" y="3270"/>
                </a:lnTo>
                <a:lnTo>
                  <a:pt x="4994" y="3284"/>
                </a:lnTo>
                <a:lnTo>
                  <a:pt x="4990" y="3298"/>
                </a:lnTo>
                <a:lnTo>
                  <a:pt x="4983" y="3310"/>
                </a:lnTo>
                <a:lnTo>
                  <a:pt x="4978" y="3322"/>
                </a:lnTo>
                <a:lnTo>
                  <a:pt x="4970" y="3332"/>
                </a:lnTo>
                <a:lnTo>
                  <a:pt x="4959" y="3343"/>
                </a:lnTo>
                <a:lnTo>
                  <a:pt x="4676" y="3624"/>
                </a:lnTo>
                <a:lnTo>
                  <a:pt x="4678" y="3652"/>
                </a:lnTo>
                <a:lnTo>
                  <a:pt x="4676" y="3681"/>
                </a:lnTo>
                <a:lnTo>
                  <a:pt x="4671" y="3711"/>
                </a:lnTo>
                <a:lnTo>
                  <a:pt x="4664" y="3738"/>
                </a:lnTo>
                <a:lnTo>
                  <a:pt x="4654" y="3768"/>
                </a:lnTo>
                <a:lnTo>
                  <a:pt x="4640" y="3793"/>
                </a:lnTo>
                <a:lnTo>
                  <a:pt x="4624" y="3818"/>
                </a:lnTo>
                <a:lnTo>
                  <a:pt x="4614" y="3828"/>
                </a:lnTo>
                <a:lnTo>
                  <a:pt x="4605" y="3837"/>
                </a:lnTo>
                <a:lnTo>
                  <a:pt x="4293" y="4125"/>
                </a:lnTo>
                <a:lnTo>
                  <a:pt x="4282" y="4135"/>
                </a:lnTo>
                <a:lnTo>
                  <a:pt x="4270" y="4144"/>
                </a:lnTo>
                <a:lnTo>
                  <a:pt x="4258" y="4151"/>
                </a:lnTo>
                <a:lnTo>
                  <a:pt x="4244" y="4158"/>
                </a:lnTo>
                <a:lnTo>
                  <a:pt x="4218" y="4168"/>
                </a:lnTo>
                <a:lnTo>
                  <a:pt x="4193" y="4175"/>
                </a:lnTo>
                <a:lnTo>
                  <a:pt x="4165" y="4177"/>
                </a:lnTo>
                <a:lnTo>
                  <a:pt x="4136" y="4177"/>
                </a:lnTo>
                <a:lnTo>
                  <a:pt x="4108" y="4175"/>
                </a:lnTo>
                <a:lnTo>
                  <a:pt x="4080" y="4168"/>
                </a:lnTo>
                <a:lnTo>
                  <a:pt x="3859" y="4353"/>
                </a:lnTo>
                <a:lnTo>
                  <a:pt x="3833" y="4374"/>
                </a:lnTo>
                <a:lnTo>
                  <a:pt x="3807" y="4389"/>
                </a:lnTo>
                <a:lnTo>
                  <a:pt x="3782" y="4401"/>
                </a:lnTo>
                <a:lnTo>
                  <a:pt x="3752" y="4412"/>
                </a:lnTo>
                <a:lnTo>
                  <a:pt x="3725" y="4417"/>
                </a:lnTo>
                <a:lnTo>
                  <a:pt x="3693" y="4419"/>
                </a:lnTo>
                <a:lnTo>
                  <a:pt x="3662" y="4419"/>
                </a:lnTo>
                <a:lnTo>
                  <a:pt x="3630" y="4413"/>
                </a:lnTo>
                <a:lnTo>
                  <a:pt x="3571" y="4401"/>
                </a:lnTo>
                <a:lnTo>
                  <a:pt x="3415" y="4527"/>
                </a:lnTo>
                <a:lnTo>
                  <a:pt x="3400" y="4539"/>
                </a:lnTo>
                <a:lnTo>
                  <a:pt x="3383" y="4551"/>
                </a:lnTo>
                <a:lnTo>
                  <a:pt x="3367" y="4560"/>
                </a:lnTo>
                <a:lnTo>
                  <a:pt x="3350" y="4570"/>
                </a:lnTo>
                <a:lnTo>
                  <a:pt x="3333" y="4577"/>
                </a:lnTo>
                <a:lnTo>
                  <a:pt x="3315" y="4584"/>
                </a:lnTo>
                <a:lnTo>
                  <a:pt x="3296" y="4591"/>
                </a:lnTo>
                <a:lnTo>
                  <a:pt x="3279" y="4595"/>
                </a:lnTo>
                <a:lnTo>
                  <a:pt x="3260" y="4600"/>
                </a:lnTo>
                <a:lnTo>
                  <a:pt x="3241" y="4602"/>
                </a:lnTo>
                <a:lnTo>
                  <a:pt x="3201" y="4605"/>
                </a:lnTo>
                <a:lnTo>
                  <a:pt x="3160" y="4603"/>
                </a:lnTo>
                <a:lnTo>
                  <a:pt x="3117" y="4598"/>
                </a:lnTo>
                <a:lnTo>
                  <a:pt x="2438" y="4493"/>
                </a:lnTo>
                <a:lnTo>
                  <a:pt x="2379" y="4482"/>
                </a:lnTo>
                <a:lnTo>
                  <a:pt x="2321" y="4472"/>
                </a:lnTo>
                <a:lnTo>
                  <a:pt x="2262" y="4458"/>
                </a:lnTo>
                <a:lnTo>
                  <a:pt x="2234" y="4450"/>
                </a:lnTo>
                <a:lnTo>
                  <a:pt x="2207" y="4441"/>
                </a:lnTo>
                <a:lnTo>
                  <a:pt x="2179" y="4431"/>
                </a:lnTo>
                <a:lnTo>
                  <a:pt x="2153" y="4419"/>
                </a:lnTo>
                <a:lnTo>
                  <a:pt x="2126" y="4405"/>
                </a:lnTo>
                <a:lnTo>
                  <a:pt x="2101" y="4389"/>
                </a:lnTo>
                <a:lnTo>
                  <a:pt x="2076" y="4374"/>
                </a:lnTo>
                <a:lnTo>
                  <a:pt x="2053" y="4355"/>
                </a:lnTo>
                <a:lnTo>
                  <a:pt x="2029" y="4334"/>
                </a:lnTo>
                <a:lnTo>
                  <a:pt x="2008" y="4310"/>
                </a:lnTo>
                <a:lnTo>
                  <a:pt x="855" y="3003"/>
                </a:lnTo>
                <a:lnTo>
                  <a:pt x="692" y="2923"/>
                </a:lnTo>
                <a:lnTo>
                  <a:pt x="815" y="2676"/>
                </a:lnTo>
                <a:lnTo>
                  <a:pt x="1024" y="2776"/>
                </a:lnTo>
                <a:lnTo>
                  <a:pt x="2122" y="4027"/>
                </a:lnTo>
                <a:lnTo>
                  <a:pt x="2160" y="4066"/>
                </a:lnTo>
                <a:lnTo>
                  <a:pt x="2195" y="4103"/>
                </a:lnTo>
                <a:lnTo>
                  <a:pt x="2227" y="4132"/>
                </a:lnTo>
                <a:lnTo>
                  <a:pt x="2262" y="4156"/>
                </a:lnTo>
                <a:lnTo>
                  <a:pt x="2279" y="4166"/>
                </a:lnTo>
                <a:lnTo>
                  <a:pt x="2297" y="4177"/>
                </a:lnTo>
                <a:lnTo>
                  <a:pt x="2314" y="4184"/>
                </a:lnTo>
                <a:lnTo>
                  <a:pt x="2333" y="4192"/>
                </a:lnTo>
                <a:lnTo>
                  <a:pt x="2352" y="4198"/>
                </a:lnTo>
                <a:lnTo>
                  <a:pt x="2373" y="4204"/>
                </a:lnTo>
                <a:lnTo>
                  <a:pt x="2414" y="4211"/>
                </a:lnTo>
                <a:lnTo>
                  <a:pt x="3132" y="4318"/>
                </a:lnTo>
                <a:lnTo>
                  <a:pt x="3156" y="4322"/>
                </a:lnTo>
                <a:lnTo>
                  <a:pt x="3179" y="4322"/>
                </a:lnTo>
                <a:lnTo>
                  <a:pt x="3200" y="4320"/>
                </a:lnTo>
                <a:lnTo>
                  <a:pt x="3219" y="4317"/>
                </a:lnTo>
                <a:lnTo>
                  <a:pt x="3236" y="4311"/>
                </a:lnTo>
                <a:lnTo>
                  <a:pt x="3251" y="4305"/>
                </a:lnTo>
                <a:lnTo>
                  <a:pt x="3265" y="4296"/>
                </a:lnTo>
                <a:lnTo>
                  <a:pt x="3279" y="4286"/>
                </a:lnTo>
                <a:lnTo>
                  <a:pt x="3409" y="4168"/>
                </a:lnTo>
                <a:lnTo>
                  <a:pt x="3426" y="4156"/>
                </a:lnTo>
                <a:lnTo>
                  <a:pt x="3441" y="4144"/>
                </a:lnTo>
                <a:lnTo>
                  <a:pt x="3459" y="4135"/>
                </a:lnTo>
                <a:lnTo>
                  <a:pt x="3476" y="4127"/>
                </a:lnTo>
                <a:lnTo>
                  <a:pt x="3495" y="4122"/>
                </a:lnTo>
                <a:lnTo>
                  <a:pt x="3512" y="4118"/>
                </a:lnTo>
                <a:lnTo>
                  <a:pt x="3529" y="4115"/>
                </a:lnTo>
                <a:lnTo>
                  <a:pt x="3548" y="4115"/>
                </a:lnTo>
                <a:lnTo>
                  <a:pt x="3566" y="4115"/>
                </a:lnTo>
                <a:lnTo>
                  <a:pt x="3585" y="4116"/>
                </a:lnTo>
                <a:lnTo>
                  <a:pt x="3602" y="4120"/>
                </a:lnTo>
                <a:lnTo>
                  <a:pt x="3621" y="4123"/>
                </a:lnTo>
                <a:lnTo>
                  <a:pt x="3638" y="4130"/>
                </a:lnTo>
                <a:lnTo>
                  <a:pt x="3656" y="4137"/>
                </a:lnTo>
                <a:lnTo>
                  <a:pt x="3690" y="4153"/>
                </a:lnTo>
                <a:lnTo>
                  <a:pt x="3915" y="3947"/>
                </a:lnTo>
                <a:lnTo>
                  <a:pt x="3928" y="3935"/>
                </a:lnTo>
                <a:lnTo>
                  <a:pt x="3942" y="3925"/>
                </a:lnTo>
                <a:lnTo>
                  <a:pt x="3958" y="3918"/>
                </a:lnTo>
                <a:lnTo>
                  <a:pt x="3973" y="3911"/>
                </a:lnTo>
                <a:lnTo>
                  <a:pt x="3989" y="3906"/>
                </a:lnTo>
                <a:lnTo>
                  <a:pt x="4004" y="3901"/>
                </a:lnTo>
                <a:lnTo>
                  <a:pt x="4020" y="3899"/>
                </a:lnTo>
                <a:lnTo>
                  <a:pt x="4035" y="3897"/>
                </a:lnTo>
                <a:lnTo>
                  <a:pt x="4065" y="3897"/>
                </a:lnTo>
                <a:lnTo>
                  <a:pt x="4091" y="3899"/>
                </a:lnTo>
                <a:lnTo>
                  <a:pt x="4115" y="3904"/>
                </a:lnTo>
                <a:lnTo>
                  <a:pt x="4134" y="3911"/>
                </a:lnTo>
                <a:lnTo>
                  <a:pt x="4403" y="3659"/>
                </a:lnTo>
                <a:lnTo>
                  <a:pt x="4398" y="3638"/>
                </a:lnTo>
                <a:lnTo>
                  <a:pt x="4395" y="3614"/>
                </a:lnTo>
                <a:lnTo>
                  <a:pt x="4395" y="3588"/>
                </a:lnTo>
                <a:lnTo>
                  <a:pt x="4398" y="3559"/>
                </a:lnTo>
                <a:lnTo>
                  <a:pt x="4401" y="3545"/>
                </a:lnTo>
                <a:lnTo>
                  <a:pt x="4405" y="3531"/>
                </a:lnTo>
                <a:lnTo>
                  <a:pt x="4410" y="3517"/>
                </a:lnTo>
                <a:lnTo>
                  <a:pt x="4417" y="3502"/>
                </a:lnTo>
                <a:lnTo>
                  <a:pt x="4424" y="3488"/>
                </a:lnTo>
                <a:lnTo>
                  <a:pt x="4433" y="3476"/>
                </a:lnTo>
                <a:lnTo>
                  <a:pt x="4443" y="3462"/>
                </a:lnTo>
                <a:lnTo>
                  <a:pt x="4455" y="3450"/>
                </a:lnTo>
                <a:lnTo>
                  <a:pt x="4704" y="3217"/>
                </a:lnTo>
                <a:lnTo>
                  <a:pt x="4716" y="3203"/>
                </a:lnTo>
                <a:lnTo>
                  <a:pt x="4724" y="3187"/>
                </a:lnTo>
                <a:lnTo>
                  <a:pt x="4731" y="3172"/>
                </a:lnTo>
                <a:lnTo>
                  <a:pt x="4735" y="3155"/>
                </a:lnTo>
                <a:lnTo>
                  <a:pt x="4736" y="3137"/>
                </a:lnTo>
                <a:lnTo>
                  <a:pt x="4733" y="3120"/>
                </a:lnTo>
                <a:lnTo>
                  <a:pt x="4728" y="3106"/>
                </a:lnTo>
                <a:lnTo>
                  <a:pt x="4723" y="3099"/>
                </a:lnTo>
                <a:lnTo>
                  <a:pt x="4717" y="3092"/>
                </a:lnTo>
                <a:lnTo>
                  <a:pt x="3635" y="1977"/>
                </a:lnTo>
                <a:lnTo>
                  <a:pt x="2740" y="2317"/>
                </a:lnTo>
                <a:lnTo>
                  <a:pt x="2716" y="2326"/>
                </a:lnTo>
                <a:lnTo>
                  <a:pt x="2692" y="2334"/>
                </a:lnTo>
                <a:lnTo>
                  <a:pt x="2668" y="2340"/>
                </a:lnTo>
                <a:lnTo>
                  <a:pt x="2645" y="2345"/>
                </a:lnTo>
                <a:lnTo>
                  <a:pt x="2621" y="2347"/>
                </a:lnTo>
                <a:lnTo>
                  <a:pt x="2599" y="2348"/>
                </a:lnTo>
                <a:lnTo>
                  <a:pt x="2576" y="2350"/>
                </a:lnTo>
                <a:lnTo>
                  <a:pt x="2556" y="2348"/>
                </a:lnTo>
                <a:lnTo>
                  <a:pt x="2533" y="2347"/>
                </a:lnTo>
                <a:lnTo>
                  <a:pt x="2512" y="2343"/>
                </a:lnTo>
                <a:lnTo>
                  <a:pt x="2492" y="2338"/>
                </a:lnTo>
                <a:lnTo>
                  <a:pt x="2473" y="2333"/>
                </a:lnTo>
                <a:lnTo>
                  <a:pt x="2452" y="2326"/>
                </a:lnTo>
                <a:lnTo>
                  <a:pt x="2431" y="2319"/>
                </a:lnTo>
                <a:lnTo>
                  <a:pt x="2393" y="2300"/>
                </a:lnTo>
                <a:lnTo>
                  <a:pt x="2171" y="2184"/>
                </a:lnTo>
                <a:lnTo>
                  <a:pt x="2858" y="1454"/>
                </a:lnTo>
                <a:lnTo>
                  <a:pt x="1618" y="1071"/>
                </a:lnTo>
                <a:lnTo>
                  <a:pt x="1744" y="820"/>
                </a:lnTo>
                <a:lnTo>
                  <a:pt x="2934" y="1188"/>
                </a:lnTo>
                <a:lnTo>
                  <a:pt x="3036" y="1088"/>
                </a:lnTo>
                <a:lnTo>
                  <a:pt x="3074" y="1053"/>
                </a:lnTo>
                <a:lnTo>
                  <a:pt x="3110" y="1022"/>
                </a:lnTo>
                <a:lnTo>
                  <a:pt x="3131" y="1008"/>
                </a:lnTo>
                <a:lnTo>
                  <a:pt x="3150" y="995"/>
                </a:lnTo>
                <a:lnTo>
                  <a:pt x="3170" y="982"/>
                </a:lnTo>
                <a:lnTo>
                  <a:pt x="3193" y="970"/>
                </a:lnTo>
                <a:lnTo>
                  <a:pt x="3213" y="962"/>
                </a:lnTo>
                <a:lnTo>
                  <a:pt x="3238" y="953"/>
                </a:lnTo>
                <a:lnTo>
                  <a:pt x="3262" y="944"/>
                </a:lnTo>
                <a:lnTo>
                  <a:pt x="3288" y="939"/>
                </a:lnTo>
                <a:lnTo>
                  <a:pt x="3314" y="934"/>
                </a:lnTo>
                <a:lnTo>
                  <a:pt x="3341" y="931"/>
                </a:lnTo>
                <a:lnTo>
                  <a:pt x="3372" y="927"/>
                </a:lnTo>
                <a:lnTo>
                  <a:pt x="3403" y="927"/>
                </a:lnTo>
                <a:lnTo>
                  <a:pt x="4533" y="927"/>
                </a:lnTo>
                <a:lnTo>
                  <a:pt x="4951" y="734"/>
                </a:lnTo>
                <a:lnTo>
                  <a:pt x="5073" y="981"/>
                </a:lnTo>
                <a:lnTo>
                  <a:pt x="4590" y="1203"/>
                </a:lnTo>
                <a:lnTo>
                  <a:pt x="3403" y="1203"/>
                </a:lnTo>
                <a:lnTo>
                  <a:pt x="3386" y="1203"/>
                </a:lnTo>
                <a:lnTo>
                  <a:pt x="3371" y="1207"/>
                </a:lnTo>
                <a:lnTo>
                  <a:pt x="3355" y="1210"/>
                </a:lnTo>
                <a:lnTo>
                  <a:pt x="3338" y="1214"/>
                </a:lnTo>
                <a:lnTo>
                  <a:pt x="3322" y="1221"/>
                </a:lnTo>
                <a:lnTo>
                  <a:pt x="3305" y="1228"/>
                </a:lnTo>
                <a:lnTo>
                  <a:pt x="3274" y="1245"/>
                </a:lnTo>
                <a:lnTo>
                  <a:pt x="3243" y="1266"/>
                </a:lnTo>
                <a:lnTo>
                  <a:pt x="3212" y="1290"/>
                </a:lnTo>
                <a:lnTo>
                  <a:pt x="3184" y="1316"/>
                </a:lnTo>
                <a:lnTo>
                  <a:pt x="3156" y="1343"/>
                </a:lnTo>
                <a:lnTo>
                  <a:pt x="2397" y="2146"/>
                </a:lnTo>
                <a:lnTo>
                  <a:pt x="2442" y="2169"/>
                </a:lnTo>
                <a:lnTo>
                  <a:pt x="2469" y="2182"/>
                </a:lnTo>
                <a:lnTo>
                  <a:pt x="2495" y="2193"/>
                </a:lnTo>
                <a:lnTo>
                  <a:pt x="2519" y="2201"/>
                </a:lnTo>
                <a:lnTo>
                  <a:pt x="2545" y="2208"/>
                </a:lnTo>
                <a:lnTo>
                  <a:pt x="2573" y="2210"/>
                </a:lnTo>
                <a:lnTo>
                  <a:pt x="2600" y="2210"/>
                </a:lnTo>
                <a:lnTo>
                  <a:pt x="2628" y="2207"/>
                </a:lnTo>
                <a:lnTo>
                  <a:pt x="2659" y="2200"/>
                </a:lnTo>
                <a:lnTo>
                  <a:pt x="2692" y="2189"/>
                </a:lnTo>
                <a:lnTo>
                  <a:pt x="3671" y="1816"/>
                </a:lnTo>
                <a:lnTo>
                  <a:pt x="3996" y="2151"/>
                </a:lnTo>
                <a:lnTo>
                  <a:pt x="4075" y="2160"/>
                </a:lnTo>
                <a:lnTo>
                  <a:pt x="4155" y="2167"/>
                </a:lnTo>
                <a:lnTo>
                  <a:pt x="4232" y="2169"/>
                </a:lnTo>
                <a:lnTo>
                  <a:pt x="4312" y="2169"/>
                </a:lnTo>
                <a:lnTo>
                  <a:pt x="4391" y="2165"/>
                </a:lnTo>
                <a:lnTo>
                  <a:pt x="4471" y="2160"/>
                </a:lnTo>
                <a:lnTo>
                  <a:pt x="4550" y="2150"/>
                </a:lnTo>
                <a:lnTo>
                  <a:pt x="4628" y="2138"/>
                </a:lnTo>
                <a:lnTo>
                  <a:pt x="4652" y="2274"/>
                </a:lnTo>
                <a:lnTo>
                  <a:pt x="4590" y="2284"/>
                </a:lnTo>
                <a:lnTo>
                  <a:pt x="4526" y="2293"/>
                </a:lnTo>
                <a:lnTo>
                  <a:pt x="4462" y="2298"/>
                </a:lnTo>
                <a:lnTo>
                  <a:pt x="4400" y="2303"/>
                </a:lnTo>
                <a:lnTo>
                  <a:pt x="4336" y="2307"/>
                </a:lnTo>
                <a:lnTo>
                  <a:pt x="4272" y="2307"/>
                </a:lnTo>
                <a:lnTo>
                  <a:pt x="4208" y="2307"/>
                </a:lnTo>
                <a:lnTo>
                  <a:pt x="4144" y="2303"/>
                </a:lnTo>
                <a:lnTo>
                  <a:pt x="4983" y="3167"/>
                </a:lnTo>
                <a:close/>
                <a:moveTo>
                  <a:pt x="1623" y="4503"/>
                </a:moveTo>
                <a:lnTo>
                  <a:pt x="1324" y="4142"/>
                </a:lnTo>
                <a:lnTo>
                  <a:pt x="1214" y="4142"/>
                </a:lnTo>
                <a:lnTo>
                  <a:pt x="1190" y="4141"/>
                </a:lnTo>
                <a:lnTo>
                  <a:pt x="1167" y="4139"/>
                </a:lnTo>
                <a:lnTo>
                  <a:pt x="1143" y="4134"/>
                </a:lnTo>
                <a:lnTo>
                  <a:pt x="1121" y="4128"/>
                </a:lnTo>
                <a:lnTo>
                  <a:pt x="1100" y="4122"/>
                </a:lnTo>
                <a:lnTo>
                  <a:pt x="1077" y="4111"/>
                </a:lnTo>
                <a:lnTo>
                  <a:pt x="1057" y="4101"/>
                </a:lnTo>
                <a:lnTo>
                  <a:pt x="1038" y="4090"/>
                </a:lnTo>
                <a:lnTo>
                  <a:pt x="1019" y="4077"/>
                </a:lnTo>
                <a:lnTo>
                  <a:pt x="1000" y="4063"/>
                </a:lnTo>
                <a:lnTo>
                  <a:pt x="983" y="4047"/>
                </a:lnTo>
                <a:lnTo>
                  <a:pt x="967" y="4030"/>
                </a:lnTo>
                <a:lnTo>
                  <a:pt x="953" y="4013"/>
                </a:lnTo>
                <a:lnTo>
                  <a:pt x="939" y="3995"/>
                </a:lnTo>
                <a:lnTo>
                  <a:pt x="927" y="3975"/>
                </a:lnTo>
                <a:lnTo>
                  <a:pt x="917" y="3956"/>
                </a:lnTo>
                <a:lnTo>
                  <a:pt x="907" y="3935"/>
                </a:lnTo>
                <a:lnTo>
                  <a:pt x="900" y="3913"/>
                </a:lnTo>
                <a:lnTo>
                  <a:pt x="893" y="3892"/>
                </a:lnTo>
                <a:lnTo>
                  <a:pt x="888" y="3869"/>
                </a:lnTo>
                <a:lnTo>
                  <a:pt x="886" y="3845"/>
                </a:lnTo>
                <a:lnTo>
                  <a:pt x="884" y="3823"/>
                </a:lnTo>
                <a:lnTo>
                  <a:pt x="886" y="3799"/>
                </a:lnTo>
                <a:lnTo>
                  <a:pt x="889" y="3774"/>
                </a:lnTo>
                <a:lnTo>
                  <a:pt x="894" y="3750"/>
                </a:lnTo>
                <a:lnTo>
                  <a:pt x="901" y="3726"/>
                </a:lnTo>
                <a:lnTo>
                  <a:pt x="912" y="3702"/>
                </a:lnTo>
                <a:lnTo>
                  <a:pt x="924" y="3678"/>
                </a:lnTo>
                <a:lnTo>
                  <a:pt x="938" y="3654"/>
                </a:lnTo>
                <a:lnTo>
                  <a:pt x="955" y="3629"/>
                </a:lnTo>
                <a:lnTo>
                  <a:pt x="974" y="3605"/>
                </a:lnTo>
                <a:lnTo>
                  <a:pt x="996" y="3583"/>
                </a:lnTo>
                <a:lnTo>
                  <a:pt x="1088" y="3686"/>
                </a:lnTo>
                <a:lnTo>
                  <a:pt x="1076" y="3700"/>
                </a:lnTo>
                <a:lnTo>
                  <a:pt x="1065" y="3714"/>
                </a:lnTo>
                <a:lnTo>
                  <a:pt x="1057" y="3728"/>
                </a:lnTo>
                <a:lnTo>
                  <a:pt x="1048" y="3742"/>
                </a:lnTo>
                <a:lnTo>
                  <a:pt x="1041" y="3755"/>
                </a:lnTo>
                <a:lnTo>
                  <a:pt x="1036" y="3769"/>
                </a:lnTo>
                <a:lnTo>
                  <a:pt x="1033" y="3783"/>
                </a:lnTo>
                <a:lnTo>
                  <a:pt x="1029" y="3797"/>
                </a:lnTo>
                <a:lnTo>
                  <a:pt x="1027" y="3811"/>
                </a:lnTo>
                <a:lnTo>
                  <a:pt x="1026" y="3823"/>
                </a:lnTo>
                <a:lnTo>
                  <a:pt x="1026" y="3837"/>
                </a:lnTo>
                <a:lnTo>
                  <a:pt x="1027" y="3850"/>
                </a:lnTo>
                <a:lnTo>
                  <a:pt x="1033" y="3875"/>
                </a:lnTo>
                <a:lnTo>
                  <a:pt x="1041" y="3899"/>
                </a:lnTo>
                <a:lnTo>
                  <a:pt x="1055" y="3921"/>
                </a:lnTo>
                <a:lnTo>
                  <a:pt x="1071" y="3942"/>
                </a:lnTo>
                <a:lnTo>
                  <a:pt x="1090" y="3959"/>
                </a:lnTo>
                <a:lnTo>
                  <a:pt x="1110" y="3975"/>
                </a:lnTo>
                <a:lnTo>
                  <a:pt x="1133" y="3987"/>
                </a:lnTo>
                <a:lnTo>
                  <a:pt x="1159" y="3995"/>
                </a:lnTo>
                <a:lnTo>
                  <a:pt x="1185" y="4002"/>
                </a:lnTo>
                <a:lnTo>
                  <a:pt x="1214" y="4004"/>
                </a:lnTo>
                <a:lnTo>
                  <a:pt x="1371" y="4004"/>
                </a:lnTo>
                <a:lnTo>
                  <a:pt x="1516" y="4166"/>
                </a:lnTo>
                <a:lnTo>
                  <a:pt x="1715" y="4401"/>
                </a:lnTo>
                <a:lnTo>
                  <a:pt x="1623" y="4503"/>
                </a:lnTo>
                <a:close/>
                <a:moveTo>
                  <a:pt x="5039" y="2830"/>
                </a:moveTo>
                <a:lnTo>
                  <a:pt x="5835" y="2504"/>
                </a:lnTo>
                <a:lnTo>
                  <a:pt x="5959" y="2752"/>
                </a:lnTo>
                <a:lnTo>
                  <a:pt x="5248" y="3044"/>
                </a:lnTo>
                <a:lnTo>
                  <a:pt x="5039" y="2830"/>
                </a:lnTo>
                <a:close/>
                <a:moveTo>
                  <a:pt x="6736" y="173"/>
                </a:moveTo>
                <a:lnTo>
                  <a:pt x="6736" y="2911"/>
                </a:lnTo>
                <a:lnTo>
                  <a:pt x="6398" y="3075"/>
                </a:lnTo>
                <a:lnTo>
                  <a:pt x="5199" y="615"/>
                </a:lnTo>
                <a:lnTo>
                  <a:pt x="6420" y="26"/>
                </a:lnTo>
                <a:lnTo>
                  <a:pt x="6437" y="19"/>
                </a:lnTo>
                <a:lnTo>
                  <a:pt x="6455" y="12"/>
                </a:lnTo>
                <a:lnTo>
                  <a:pt x="6470" y="7"/>
                </a:lnTo>
                <a:lnTo>
                  <a:pt x="6487" y="3"/>
                </a:lnTo>
                <a:lnTo>
                  <a:pt x="6503" y="2"/>
                </a:lnTo>
                <a:lnTo>
                  <a:pt x="6518" y="0"/>
                </a:lnTo>
                <a:lnTo>
                  <a:pt x="6548" y="0"/>
                </a:lnTo>
                <a:lnTo>
                  <a:pt x="6575" y="3"/>
                </a:lnTo>
                <a:lnTo>
                  <a:pt x="6601" y="12"/>
                </a:lnTo>
                <a:lnTo>
                  <a:pt x="6625" y="21"/>
                </a:lnTo>
                <a:lnTo>
                  <a:pt x="6648" y="35"/>
                </a:lnTo>
                <a:lnTo>
                  <a:pt x="6667" y="48"/>
                </a:lnTo>
                <a:lnTo>
                  <a:pt x="6684" y="66"/>
                </a:lnTo>
                <a:lnTo>
                  <a:pt x="6700" y="83"/>
                </a:lnTo>
                <a:lnTo>
                  <a:pt x="6712" y="102"/>
                </a:lnTo>
                <a:lnTo>
                  <a:pt x="6722" y="119"/>
                </a:lnTo>
                <a:lnTo>
                  <a:pt x="6729" y="138"/>
                </a:lnTo>
                <a:lnTo>
                  <a:pt x="6734" y="155"/>
                </a:lnTo>
                <a:lnTo>
                  <a:pt x="6736" y="173"/>
                </a:lnTo>
                <a:close/>
              </a:path>
            </a:pathLst>
          </a:custGeom>
          <a:solidFill>
            <a:schemeClr val="tx1">
              <a:lumMod val="75000"/>
              <a:lumOff val="25000"/>
            </a:schemeClr>
          </a:solidFill>
          <a:ln w="9525">
            <a:solidFill>
              <a:schemeClr val="bg1"/>
            </a:solid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430379A0-7F74-4D25-9529-FF7BB811D15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1126121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عملية تقييم المشروع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إعداد وجمع المستندات ذات العلاقة باستلام المشروع وفقاً للمتطلبات المتبعة بواسطة الوزارات / الجهات الاقتصادية.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يجب أن يكون فريق التدقيق قادراً على التأكد مما يلي:</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عملية التقييم بنهاية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جمع وتوثيق الدروس المستفادة من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عملية تقييم المزايا العائدة من المشروع والتأكد من توافق المشروع مع الأهداف الأولية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عملية تقييم أداء المقاولين / الاستشاريين</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التقييم بعد الانتهاء من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تقييم المزايا العائدة على الأعمال</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الدروس المستفادة والتوصيات للمشاريع المستقبلية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تقييم أداء المقاولين / الاستشاريين</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توجيهات / إجراءات إدارة السجلات</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88A7E58B-2C94-42FF-A7AB-6317BCB2B50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101</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472100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363314"/>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356562"/>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376819"/>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357767"/>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367292"/>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363313"/>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6846980"/>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769704" y="6864627"/>
            <a:ext cx="535457" cy="4986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003235" y="6917057"/>
            <a:ext cx="1388646"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6846980"/>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6846980"/>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383617" y="6846980"/>
            <a:ext cx="94985"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4248768C-5A2B-47FF-BC24-424960CADAE1}"/>
              </a:ext>
            </a:extLst>
          </p:cNvPr>
          <p:cNvPicPr>
            <a:picLocks noChangeAspect="1"/>
          </p:cNvPicPr>
          <p:nvPr/>
        </p:nvPicPr>
        <p:blipFill>
          <a:blip r:embed="rId5"/>
          <a:stretch>
            <a:fillRect/>
          </a:stretch>
        </p:blipFill>
        <p:spPr>
          <a:xfrm>
            <a:off x="451269" y="1905001"/>
            <a:ext cx="11814780" cy="4959626"/>
          </a:xfrm>
          <a:prstGeom prst="rect">
            <a:avLst/>
          </a:prstGeom>
        </p:spPr>
      </p:pic>
      <p:sp>
        <p:nvSpPr>
          <p:cNvPr id="18" name="Slide Number Placeholder 13">
            <a:extLst>
              <a:ext uri="{FF2B5EF4-FFF2-40B4-BE49-F238E27FC236}">
                <a16:creationId xmlns:a16="http://schemas.microsoft.com/office/drawing/2014/main" id="{EA33BC19-025E-402F-8B8B-110CD5C351B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737918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51" name="TextBox 50">
            <a:extLst>
              <a:ext uri="{FF2B5EF4-FFF2-40B4-BE49-F238E27FC236}">
                <a16:creationId xmlns:a16="http://schemas.microsoft.com/office/drawing/2014/main" id="{1D628E6A-6CA0-46E9-B3F8-4E8ED8AB283C}"/>
              </a:ext>
            </a:extLst>
          </p:cNvPr>
          <p:cNvSpPr txBox="1"/>
          <p:nvPr/>
        </p:nvSpPr>
        <p:spPr>
          <a:xfrm flipH="1">
            <a:off x="-2" y="4337258"/>
            <a:ext cx="12801601" cy="769441"/>
          </a:xfrm>
          <a:prstGeom prst="rect">
            <a:avLst/>
          </a:prstGeom>
          <a:noFill/>
        </p:spPr>
        <p:txBody>
          <a:bodyPr wrap="square" rtlCol="0">
            <a:spAutoFit/>
          </a:bodyPr>
          <a:lstStyle/>
          <a:p>
            <a:pPr marL="0" marR="0" lvl="0" indent="0" algn="ctr" defTabSz="1181679"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8E1838"/>
                </a:solidFill>
                <a:effectLst/>
                <a:uLnTx/>
                <a:uFillTx/>
                <a:latin typeface="Muna"/>
                <a:ea typeface="+mn-ea"/>
                <a:cs typeface="+mn-cs"/>
              </a:rPr>
              <a:t>5</a:t>
            </a:r>
            <a:r>
              <a:rPr kumimoji="0" lang="ar-SA" sz="4400" b="1" i="0" u="none" strike="noStrike" kern="1200" cap="none" spc="0" normalizeH="0" baseline="0" noProof="0" dirty="0">
                <a:ln>
                  <a:noFill/>
                </a:ln>
                <a:solidFill>
                  <a:srgbClr val="8E1838"/>
                </a:solidFill>
                <a:effectLst/>
                <a:uLnTx/>
                <a:uFillTx/>
                <a:latin typeface="Muna"/>
                <a:ea typeface="+mn-ea"/>
                <a:cs typeface="+mn-cs"/>
              </a:rPr>
              <a:t>.</a:t>
            </a:r>
            <a:r>
              <a:rPr kumimoji="0" lang="en-US" sz="4400" b="1" i="0" u="none" strike="noStrike" kern="1200" cap="none" spc="0" normalizeH="0" baseline="0" noProof="0" dirty="0">
                <a:ln>
                  <a:noFill/>
                </a:ln>
                <a:solidFill>
                  <a:srgbClr val="8E1838"/>
                </a:solidFill>
                <a:effectLst/>
                <a:uLnTx/>
                <a:uFillTx/>
                <a:latin typeface="Muna"/>
                <a:ea typeface="+mn-ea"/>
                <a:cs typeface="+mn-cs"/>
              </a:rPr>
              <a:t> </a:t>
            </a:r>
            <a:r>
              <a:rPr kumimoji="0" lang="ar-EG" sz="4400" b="1" i="0" u="none" strike="noStrike" kern="1200" cap="none" spc="0" normalizeH="0" baseline="0" noProof="0" dirty="0">
                <a:ln>
                  <a:noFill/>
                </a:ln>
                <a:solidFill>
                  <a:srgbClr val="8E1838"/>
                </a:solidFill>
                <a:effectLst/>
                <a:uLnTx/>
                <a:uFillTx/>
                <a:latin typeface="Muna"/>
                <a:ea typeface="+mn-ea"/>
                <a:cs typeface="+mn-cs"/>
              </a:rPr>
              <a:t>برامج اضافية</a:t>
            </a:r>
            <a:endParaRPr kumimoji="0" lang="en-US" sz="4400" b="1" i="0" u="none" strike="noStrike" kern="1200" cap="none" spc="0" normalizeH="0" baseline="0" noProof="0" dirty="0">
              <a:ln>
                <a:noFill/>
              </a:ln>
              <a:solidFill>
                <a:srgbClr val="8E1838"/>
              </a:solidFill>
              <a:effectLst/>
              <a:uLnTx/>
              <a:uFillTx/>
              <a:latin typeface="Muna"/>
              <a:ea typeface="+mn-ea"/>
              <a:cs typeface="+mn-cs"/>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2096828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6" name="TextBox 5">
            <a:extLst>
              <a:ext uri="{FF2B5EF4-FFF2-40B4-BE49-F238E27FC236}">
                <a16:creationId xmlns:a16="http://schemas.microsoft.com/office/drawing/2014/main" id="{D4D49495-C843-4AFC-A82A-A6EE1251B062}"/>
              </a:ext>
            </a:extLst>
          </p:cNvPr>
          <p:cNvSpPr txBox="1"/>
          <p:nvPr/>
        </p:nvSpPr>
        <p:spPr>
          <a:xfrm>
            <a:off x="0" y="4477434"/>
            <a:ext cx="12801597" cy="646331"/>
          </a:xfrm>
          <a:prstGeom prst="rect">
            <a:avLst/>
          </a:prstGeom>
          <a:noFill/>
        </p:spPr>
        <p:txBody>
          <a:bodyPr wrap="square" rtlCol="0">
            <a:spAutoFit/>
          </a:bodyPr>
          <a:lstStyle/>
          <a:p>
            <a:pPr lvl="0" algn="ctr" defTabSz="1181679" rtl="1">
              <a:defRPr/>
            </a:pPr>
            <a:r>
              <a:rPr kumimoji="0" lang="ar-SA" sz="3600" b="1" i="0" u="none" strike="noStrike" kern="1200" cap="none" spc="0" normalizeH="0" baseline="0" noProof="0" dirty="0">
                <a:ln>
                  <a:noFill/>
                </a:ln>
                <a:solidFill>
                  <a:srgbClr val="8E1838"/>
                </a:solidFill>
                <a:effectLst/>
                <a:uLnTx/>
                <a:uFillTx/>
                <a:latin typeface="Muna"/>
                <a:cs typeface="Arial" panose="020B0604020202020204" pitchFamily="34" charset="0"/>
              </a:rPr>
              <a:t>ملحق </a:t>
            </a:r>
            <a:r>
              <a:rPr kumimoji="0" lang="en-US" sz="3600" b="1" i="0" u="none" strike="noStrike" kern="1200" cap="none" spc="0" normalizeH="0" baseline="0" noProof="0" dirty="0">
                <a:ln>
                  <a:noFill/>
                </a:ln>
                <a:solidFill>
                  <a:srgbClr val="8E1838"/>
                </a:solidFill>
                <a:effectLst/>
                <a:uLnTx/>
                <a:uFillTx/>
                <a:latin typeface="Muna"/>
              </a:rPr>
              <a:t>D</a:t>
            </a:r>
            <a:r>
              <a:rPr kumimoji="0" lang="ar-SA" sz="3600" b="1" i="0" u="none" strike="noStrike" kern="1200" cap="none" spc="0" normalizeH="0" baseline="0" noProof="0" dirty="0">
                <a:ln>
                  <a:noFill/>
                </a:ln>
                <a:solidFill>
                  <a:srgbClr val="8E1838"/>
                </a:solidFill>
                <a:effectLst/>
                <a:uLnTx/>
                <a:uFillTx/>
                <a:latin typeface="Muna"/>
                <a:cs typeface="Arial" panose="020B0604020202020204" pitchFamily="34" charset="0"/>
              </a:rPr>
              <a:t> - </a:t>
            </a:r>
            <a:r>
              <a:rPr lang="ar-SA" sz="3600" b="1" dirty="0">
                <a:solidFill>
                  <a:srgbClr val="8E1838"/>
                </a:solidFill>
                <a:latin typeface="Muna"/>
              </a:rPr>
              <a:t>وحدات إضافية</a:t>
            </a:r>
            <a:endParaRPr kumimoji="0" lang="en-US" sz="3600" b="1" i="0" u="none" strike="noStrike" kern="1200" cap="none" spc="0" normalizeH="0" baseline="0" noProof="0" dirty="0">
              <a:ln>
                <a:noFill/>
              </a:ln>
              <a:solidFill>
                <a:srgbClr val="8E1838"/>
              </a:solidFill>
              <a:effectLst/>
              <a:uLnTx/>
              <a:uFillTx/>
              <a:latin typeface="Muna"/>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950836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44" name="Rectangle 43">
            <a:extLst>
              <a:ext uri="{FF2B5EF4-FFF2-40B4-BE49-F238E27FC236}">
                <a16:creationId xmlns:a16="http://schemas.microsoft.com/office/drawing/2014/main" id="{AB2AF1E8-3B01-49C2-AE49-A40E5BD0E9CB}"/>
              </a:ext>
            </a:extLst>
          </p:cNvPr>
          <p:cNvSpPr/>
          <p:nvPr/>
        </p:nvSpPr>
        <p:spPr>
          <a:xfrm>
            <a:off x="9536619" y="1866900"/>
            <a:ext cx="2908300" cy="6840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algn="r" defTabSz="457200" rtl="1" eaLnBrk="1" fontAlgn="auto" latinLnBrk="0" hangingPunct="1">
              <a:lnSpc>
                <a:spcPct val="100000"/>
              </a:lnSpc>
              <a:spcBef>
                <a:spcPts val="0"/>
              </a:spcBef>
              <a:spcAft>
                <a:spcPts val="0"/>
              </a:spcAft>
              <a:buClr>
                <a:srgbClr val="8E1838"/>
              </a:buClr>
              <a:buSzTx/>
              <a:buFont typeface="Wingdings" panose="05000000000000000000" pitchFamily="2" charset="2"/>
              <a:buChar char="§"/>
              <a:tabLst/>
              <a:defRPr/>
            </a:pP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سيكون فريق التدقيق مسؤولاً عن تقييم نضج إدارة البرامج الحالي للجهة الخاضعة ، حسب الاقتضاء ، لتقييم مستوى النضج في إدارة البرامج المعقدة (مثل إدارة مشاريع متعددة) للجهة الخاضعة ، واستخدام نتائج تقييم النضج لتحديد أولويات خطة التدقيق للجهات الخاضعة للتدقيق ، لأنها توفر نظرة ثاقبة على القدرة والنضج العام للجهة الخاضعة لإدارة البرامج المعقدة.</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endParaRPr>
          </a:p>
        </p:txBody>
      </p:sp>
      <p:sp>
        <p:nvSpPr>
          <p:cNvPr id="45" name="Rectangle 44">
            <a:extLst>
              <a:ext uri="{FF2B5EF4-FFF2-40B4-BE49-F238E27FC236}">
                <a16:creationId xmlns:a16="http://schemas.microsoft.com/office/drawing/2014/main" id="{A8831F79-3370-4A5A-9E50-6541DC88F315}"/>
              </a:ext>
            </a:extLst>
          </p:cNvPr>
          <p:cNvSpPr/>
          <p:nvPr/>
        </p:nvSpPr>
        <p:spPr>
          <a:xfrm>
            <a:off x="6506877" y="1883086"/>
            <a:ext cx="2908300" cy="68409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0"/>
              </a:spcAft>
              <a:buClr>
                <a:srgbClr val="8E1838"/>
              </a:buClr>
              <a:buSzTx/>
              <a:buFont typeface="Arial" panose="020B0604020202020204" pitchFamily="34" charset="0"/>
              <a:buChar char="•"/>
              <a:tabLst/>
              <a:defRPr/>
            </a:pP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يتولى فريق التدقيق مسؤولية إكمال تقييم مستوى تعقيدات مخاطر المشروع (</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PRCA</a:t>
            </a: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للمشاريع الجارية لدى الجهة الخاضعة والتي تقع ضمن نطاق التدقيق الذي وافق عليه الرئيس لتقييم ملف مستوى تعقيدات المشاريع في المراحل الأولية لتنفيذ المشروع (المفهوم والجدوى، إدارة عمليات التخطيط والتصميم، والمشتريات). يجب تحديث ذلك في كل مرحلة من مراحل المشروع وصولا الى مرحلة الأعمال الإنشائية. سيساعد هذا فريق التدقيق على تحديد الأولوية ، على مستوى الجهة الخاضعة ، للمشروع الذي يجب أن يتم تدقيقه أولاً ، لأنه يسلط الضوء على مستوى تعقيدات المخاطر الحرجة للمشروع في المراحل الرئيسية للمشروع.</a:t>
            </a:r>
          </a:p>
        </p:txBody>
      </p:sp>
      <p:sp>
        <p:nvSpPr>
          <p:cNvPr id="46" name="Rectangle 45">
            <a:extLst>
              <a:ext uri="{FF2B5EF4-FFF2-40B4-BE49-F238E27FC236}">
                <a16:creationId xmlns:a16="http://schemas.microsoft.com/office/drawing/2014/main" id="{FCC80B7D-F4D6-405E-8E1E-8285D5B61C2D}"/>
              </a:ext>
            </a:extLst>
          </p:cNvPr>
          <p:cNvSpPr/>
          <p:nvPr/>
        </p:nvSpPr>
        <p:spPr>
          <a:xfrm>
            <a:off x="3466363" y="1883086"/>
            <a:ext cx="2908300" cy="68409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algn="r" defTabSz="457200" rtl="1" eaLnBrk="1" fontAlgn="auto" latinLnBrk="0" hangingPunct="1">
              <a:lnSpc>
                <a:spcPct val="100000"/>
              </a:lnSpc>
              <a:spcBef>
                <a:spcPts val="0"/>
              </a:spcBef>
              <a:spcAft>
                <a:spcPts val="0"/>
              </a:spcAft>
              <a:buClr>
                <a:srgbClr val="8E1838"/>
              </a:buClr>
              <a:buSzTx/>
              <a:buFont typeface="Arial" panose="020B0604020202020204" pitchFamily="34" charset="0"/>
              <a:buChar char="•"/>
              <a:tabLst/>
              <a:defRPr/>
            </a:pP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بالنسبة للمشاريع التي هي في مرحلة الأعمال الإنشائية وما بعدها ، فإن فريق التدقيق مسؤول عن الحصول على جميع تقييمات أداء المشروع (</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PPA</a:t>
            </a: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للمشاريع التي تقع ضمن نطاق الجهة الخاضعة لتقييم أداء هذه المشاريع.</a:t>
            </a:r>
          </a:p>
          <a:p>
            <a:pPr marL="285750" marR="0" lvl="0" indent="-285750" algn="r" defTabSz="457200" rtl="1" eaLnBrk="1" fontAlgn="auto" latinLnBrk="0" hangingPunct="1">
              <a:lnSpc>
                <a:spcPct val="100000"/>
              </a:lnSpc>
              <a:spcBef>
                <a:spcPts val="0"/>
              </a:spcBef>
              <a:spcAft>
                <a:spcPts val="0"/>
              </a:spcAft>
              <a:buClr>
                <a:srgbClr val="FFDD56"/>
              </a:buClr>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algn="r" defTabSz="457200" rtl="1" eaLnBrk="1" fontAlgn="auto" latinLnBrk="0" hangingPunct="1">
              <a:lnSpc>
                <a:spcPct val="100000"/>
              </a:lnSpc>
              <a:spcBef>
                <a:spcPts val="0"/>
              </a:spcBef>
              <a:spcAft>
                <a:spcPts val="0"/>
              </a:spcAft>
              <a:buClr>
                <a:srgbClr val="8E1838"/>
              </a:buClr>
              <a:buSzTx/>
              <a:buFont typeface="Arial" panose="020B0604020202020204" pitchFamily="34" charset="0"/>
              <a:buChar char="•"/>
              <a:tabLst/>
              <a:defRPr/>
            </a:pP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ستشكل نتائج كل من </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PPA</a:t>
            </a: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و </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PRCA</a:t>
            </a: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للجهة الخاضعة أساس خطة التدقيق للجهة الخاضعة لأنها ستوضح وتحدد أي مشروع سيخضع للتدقيق ، ومتى يجب إجراء التدقيق وما هي برامج تدقيق</a:t>
            </a:r>
            <a:r>
              <a:rPr lang="ar-EG" sz="1600" dirty="0">
                <a:solidFill>
                  <a:schemeClr val="tx1"/>
                </a:solidFill>
                <a:latin typeface="Calibri" panose="020F0502020204030204"/>
                <a:cs typeface="Arial" panose="020B0604020202020204" pitchFamily="34" charset="0"/>
              </a:rPr>
              <a:t> المشاريع</a:t>
            </a: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الرأسمالية التي يجب أن تستخدم. </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endParaRPr>
          </a:p>
        </p:txBody>
      </p:sp>
      <p:sp>
        <p:nvSpPr>
          <p:cNvPr id="47" name="Rectangle 46">
            <a:extLst>
              <a:ext uri="{FF2B5EF4-FFF2-40B4-BE49-F238E27FC236}">
                <a16:creationId xmlns:a16="http://schemas.microsoft.com/office/drawing/2014/main" id="{81384BEB-E1B7-4A68-BE13-CE6CEA95DD31}"/>
              </a:ext>
            </a:extLst>
          </p:cNvPr>
          <p:cNvSpPr/>
          <p:nvPr/>
        </p:nvSpPr>
        <p:spPr>
          <a:xfrm>
            <a:off x="451113" y="1883086"/>
            <a:ext cx="2908300" cy="68409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
                <a:srgbClr val="8E1838"/>
              </a:buClr>
              <a:buSzTx/>
              <a:buFont typeface="Arial" panose="020B0604020202020204" pitchFamily="34" charset="0"/>
              <a:buChar char="•"/>
              <a:tabLst/>
              <a:defRPr/>
            </a:pPr>
            <a:r>
              <a:rPr kumimoji="0" lang="ar-SA" sz="16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يتمثل الهدف من الرقابة على الجودة في تنفيذ مهام تدقيق شاملة على المواد المستخدمة في عمليات الإنشاء لضمان توافق المواد التي يتم استخدامها/التي سيتم استخدامها مع معايير الجودة المتبعة بدولة قطر</a:t>
            </a:r>
            <a:r>
              <a:rPr kumimoji="0" lang="ar-SA"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rPr>
              <a: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9D1385F5-6031-4D91-9805-A7BAA77FC051}"/>
              </a:ext>
            </a:extLst>
          </p:cNvPr>
          <p:cNvSpPr txBox="1"/>
          <p:nvPr/>
        </p:nvSpPr>
        <p:spPr>
          <a:xfrm>
            <a:off x="10069743" y="2173359"/>
            <a:ext cx="1842052" cy="70788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نموذج نضج إدارة البرامج</a:t>
            </a:r>
            <a:endParaRPr kumimoji="0" lang="en-US" sz="2000" b="1" i="0" u="none" strike="noStrike" kern="1200" cap="none" spc="0" normalizeH="0" baseline="0" noProof="0" dirty="0">
              <a:ln>
                <a:noFill/>
              </a:ln>
              <a:solidFill>
                <a:srgbClr val="8C734B"/>
              </a:solidFill>
              <a:effectLst/>
              <a:uLnTx/>
              <a:uFillTx/>
              <a:latin typeface="Calibri" panose="020F0502020204030204"/>
              <a:ea typeface="+mn-ea"/>
            </a:endParaRPr>
          </a:p>
        </p:txBody>
      </p:sp>
      <p:sp>
        <p:nvSpPr>
          <p:cNvPr id="49" name="TextBox 48">
            <a:extLst>
              <a:ext uri="{FF2B5EF4-FFF2-40B4-BE49-F238E27FC236}">
                <a16:creationId xmlns:a16="http://schemas.microsoft.com/office/drawing/2014/main" id="{275679F6-1119-40A6-8905-099C16531045}"/>
              </a:ext>
            </a:extLst>
          </p:cNvPr>
          <p:cNvSpPr txBox="1"/>
          <p:nvPr/>
        </p:nvSpPr>
        <p:spPr>
          <a:xfrm>
            <a:off x="6974047" y="2173358"/>
            <a:ext cx="2028522" cy="70788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تقييم مستوى تعقيدات مخاطر المشروع</a:t>
            </a:r>
            <a:endParaRPr kumimoji="0" lang="en-US" sz="2000" b="1" i="0" u="none" strike="noStrike" kern="1200" cap="none" spc="0" normalizeH="0" baseline="0" noProof="0" dirty="0">
              <a:ln>
                <a:noFill/>
              </a:ln>
              <a:solidFill>
                <a:srgbClr val="8C734B"/>
              </a:solidFill>
              <a:effectLst/>
              <a:uLnTx/>
              <a:uFillTx/>
              <a:latin typeface="Calibri" panose="020F0502020204030204"/>
              <a:ea typeface="+mn-ea"/>
            </a:endParaRPr>
          </a:p>
        </p:txBody>
      </p:sp>
      <p:sp>
        <p:nvSpPr>
          <p:cNvPr id="50" name="TextBox 49">
            <a:extLst>
              <a:ext uri="{FF2B5EF4-FFF2-40B4-BE49-F238E27FC236}">
                <a16:creationId xmlns:a16="http://schemas.microsoft.com/office/drawing/2014/main" id="{29B5A0AB-B38C-4FFA-BB9C-44DD58ECC644}"/>
              </a:ext>
            </a:extLst>
          </p:cNvPr>
          <p:cNvSpPr txBox="1"/>
          <p:nvPr/>
        </p:nvSpPr>
        <p:spPr>
          <a:xfrm>
            <a:off x="4070064" y="2176961"/>
            <a:ext cx="1683393" cy="70788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تقييم أداء المشروع</a:t>
            </a:r>
            <a:endParaRPr kumimoji="0" lang="en-US" sz="2000" b="1" i="0" u="none" strike="noStrike" kern="1200" cap="none" spc="0" normalizeH="0" baseline="0" noProof="0" dirty="0">
              <a:ln>
                <a:noFill/>
              </a:ln>
              <a:solidFill>
                <a:srgbClr val="8C734B"/>
              </a:solidFill>
              <a:effectLst/>
              <a:uLnTx/>
              <a:uFillTx/>
              <a:latin typeface="Calibri" panose="020F0502020204030204"/>
              <a:ea typeface="+mn-ea"/>
            </a:endParaRPr>
          </a:p>
        </p:txBody>
      </p:sp>
      <p:sp>
        <p:nvSpPr>
          <p:cNvPr id="51" name="TextBox 50">
            <a:extLst>
              <a:ext uri="{FF2B5EF4-FFF2-40B4-BE49-F238E27FC236}">
                <a16:creationId xmlns:a16="http://schemas.microsoft.com/office/drawing/2014/main" id="{9AE7B2AB-63A3-4BC2-9B69-225A55F5E535}"/>
              </a:ext>
            </a:extLst>
          </p:cNvPr>
          <p:cNvSpPr txBox="1"/>
          <p:nvPr/>
        </p:nvSpPr>
        <p:spPr>
          <a:xfrm>
            <a:off x="810603" y="2176961"/>
            <a:ext cx="22223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اختبار / الرقابة على الجودة</a:t>
            </a:r>
            <a:endParaRPr kumimoji="0" lang="en-US" sz="2000" b="1" i="0" u="none" strike="noStrike" kern="1200" cap="none" spc="0" normalizeH="0" baseline="0" noProof="0" dirty="0">
              <a:ln>
                <a:noFill/>
              </a:ln>
              <a:solidFill>
                <a:srgbClr val="8C734B"/>
              </a:solidFill>
              <a:effectLst/>
              <a:uLnTx/>
              <a:uFillTx/>
              <a:latin typeface="Calibri" panose="020F0502020204030204"/>
              <a:ea typeface="+mn-ea"/>
            </a:endParaRPr>
          </a:p>
        </p:txBody>
      </p:sp>
      <p:grpSp>
        <p:nvGrpSpPr>
          <p:cNvPr id="52" name="Group 51">
            <a:extLst>
              <a:ext uri="{FF2B5EF4-FFF2-40B4-BE49-F238E27FC236}">
                <a16:creationId xmlns:a16="http://schemas.microsoft.com/office/drawing/2014/main" id="{D172EB53-066E-4546-8062-6730DCACAB25}"/>
              </a:ext>
            </a:extLst>
          </p:cNvPr>
          <p:cNvGrpSpPr/>
          <p:nvPr/>
        </p:nvGrpSpPr>
        <p:grpSpPr>
          <a:xfrm>
            <a:off x="9536620" y="3074507"/>
            <a:ext cx="2908299" cy="874643"/>
            <a:chOff x="419101" y="3269592"/>
            <a:chExt cx="2908299" cy="874643"/>
          </a:xfrm>
        </p:grpSpPr>
        <p:sp>
          <p:nvSpPr>
            <p:cNvPr id="53" name="Oval 52">
              <a:extLst>
                <a:ext uri="{FF2B5EF4-FFF2-40B4-BE49-F238E27FC236}">
                  <a16:creationId xmlns:a16="http://schemas.microsoft.com/office/drawing/2014/main" id="{FA2418E7-EB50-47CC-BD5E-483059FD6A02}"/>
                </a:ext>
              </a:extLst>
            </p:cNvPr>
            <p:cNvSpPr/>
            <p:nvPr/>
          </p:nvSpPr>
          <p:spPr>
            <a:xfrm>
              <a:off x="1442555" y="3269592"/>
              <a:ext cx="861391" cy="87464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BC256E78-75C3-4566-B96B-ACC43D79CBF1}"/>
                </a:ext>
              </a:extLst>
            </p:cNvPr>
            <p:cNvCxnSpPr/>
            <p:nvPr/>
          </p:nvCxnSpPr>
          <p:spPr>
            <a:xfrm>
              <a:off x="2303946" y="3697357"/>
              <a:ext cx="102345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F2B8EB1-FAA5-415E-881D-13441A1496A4}"/>
                </a:ext>
              </a:extLst>
            </p:cNvPr>
            <p:cNvCxnSpPr>
              <a:cxnSpLocks/>
              <a:stCxn id="53" idx="2"/>
            </p:cNvCxnSpPr>
            <p:nvPr/>
          </p:nvCxnSpPr>
          <p:spPr>
            <a:xfrm flipH="1">
              <a:off x="419101" y="3706914"/>
              <a:ext cx="102345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C9A8DE2-7192-479A-BF21-5197A9E4E2F5}"/>
              </a:ext>
            </a:extLst>
          </p:cNvPr>
          <p:cNvGrpSpPr/>
          <p:nvPr/>
        </p:nvGrpSpPr>
        <p:grpSpPr>
          <a:xfrm>
            <a:off x="6519252" y="3087759"/>
            <a:ext cx="2908299" cy="874643"/>
            <a:chOff x="3510999" y="3269592"/>
            <a:chExt cx="2908299" cy="874643"/>
          </a:xfrm>
        </p:grpSpPr>
        <p:sp>
          <p:nvSpPr>
            <p:cNvPr id="62" name="Oval 61">
              <a:extLst>
                <a:ext uri="{FF2B5EF4-FFF2-40B4-BE49-F238E27FC236}">
                  <a16:creationId xmlns:a16="http://schemas.microsoft.com/office/drawing/2014/main" id="{07399846-1F04-4FD6-8056-9A3841A6DA8C}"/>
                </a:ext>
              </a:extLst>
            </p:cNvPr>
            <p:cNvSpPr/>
            <p:nvPr/>
          </p:nvSpPr>
          <p:spPr>
            <a:xfrm>
              <a:off x="4560957" y="3269592"/>
              <a:ext cx="861391" cy="874643"/>
            </a:xfrm>
            <a:prstGeom prst="ellipse">
              <a:avLst/>
            </a:prstGeom>
            <a:solidFill>
              <a:schemeClr val="bg1">
                <a:lumMod val="95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535353"/>
                </a:highlight>
                <a:uLnTx/>
                <a:uFillTx/>
                <a:latin typeface="Calibri" panose="020F0502020204030204"/>
                <a:ea typeface="+mn-ea"/>
                <a:cs typeface="+mn-cs"/>
              </a:endParaRPr>
            </a:p>
          </p:txBody>
        </p:sp>
        <p:cxnSp>
          <p:nvCxnSpPr>
            <p:cNvPr id="63" name="Straight Connector 62">
              <a:extLst>
                <a:ext uri="{FF2B5EF4-FFF2-40B4-BE49-F238E27FC236}">
                  <a16:creationId xmlns:a16="http://schemas.microsoft.com/office/drawing/2014/main" id="{CC4804C4-362F-4330-BB19-6D9455246DBE}"/>
                </a:ext>
              </a:extLst>
            </p:cNvPr>
            <p:cNvCxnSpPr/>
            <p:nvPr/>
          </p:nvCxnSpPr>
          <p:spPr>
            <a:xfrm>
              <a:off x="5395844" y="3697357"/>
              <a:ext cx="102345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6D5448-5BF4-498E-AB9C-5570F595C5D8}"/>
                </a:ext>
              </a:extLst>
            </p:cNvPr>
            <p:cNvCxnSpPr>
              <a:cxnSpLocks/>
            </p:cNvCxnSpPr>
            <p:nvPr/>
          </p:nvCxnSpPr>
          <p:spPr>
            <a:xfrm flipH="1">
              <a:off x="3510999" y="3706914"/>
              <a:ext cx="102345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7F9E7968-437C-40F5-9BB9-50F1F961E999}"/>
              </a:ext>
            </a:extLst>
          </p:cNvPr>
          <p:cNvGrpSpPr/>
          <p:nvPr/>
        </p:nvGrpSpPr>
        <p:grpSpPr>
          <a:xfrm>
            <a:off x="454378" y="3114263"/>
            <a:ext cx="2895047" cy="874643"/>
            <a:chOff x="9744165" y="3250478"/>
            <a:chExt cx="2895047" cy="874643"/>
          </a:xfrm>
        </p:grpSpPr>
        <p:sp>
          <p:nvSpPr>
            <p:cNvPr id="66" name="Oval 65">
              <a:extLst>
                <a:ext uri="{FF2B5EF4-FFF2-40B4-BE49-F238E27FC236}">
                  <a16:creationId xmlns:a16="http://schemas.microsoft.com/office/drawing/2014/main" id="{62AAEC1B-E689-4261-95DD-545EEEC34248}"/>
                </a:ext>
              </a:extLst>
            </p:cNvPr>
            <p:cNvSpPr/>
            <p:nvPr/>
          </p:nvSpPr>
          <p:spPr>
            <a:xfrm>
              <a:off x="10780871" y="3250478"/>
              <a:ext cx="861391" cy="874643"/>
            </a:xfrm>
            <a:prstGeom prst="ellipse">
              <a:avLst/>
            </a:prstGeom>
            <a:solidFill>
              <a:schemeClr val="bg1">
                <a:lumMod val="95000"/>
              </a:schemeClr>
            </a:solidFill>
            <a:ln w="57150">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535353"/>
                </a:highlight>
                <a:uLnTx/>
                <a:uFillTx/>
                <a:latin typeface="Calibri" panose="020F0502020204030204"/>
                <a:ea typeface="+mn-ea"/>
                <a:cs typeface="+mn-cs"/>
              </a:endParaRPr>
            </a:p>
          </p:txBody>
        </p:sp>
        <p:cxnSp>
          <p:nvCxnSpPr>
            <p:cNvPr id="67" name="Straight Connector 66">
              <a:extLst>
                <a:ext uri="{FF2B5EF4-FFF2-40B4-BE49-F238E27FC236}">
                  <a16:creationId xmlns:a16="http://schemas.microsoft.com/office/drawing/2014/main" id="{456137FF-2A5A-4681-A2D2-F33FF8228C8F}"/>
                </a:ext>
              </a:extLst>
            </p:cNvPr>
            <p:cNvCxnSpPr/>
            <p:nvPr/>
          </p:nvCxnSpPr>
          <p:spPr>
            <a:xfrm>
              <a:off x="11615758" y="3678243"/>
              <a:ext cx="1023454" cy="0"/>
            </a:xfrm>
            <a:prstGeom prst="line">
              <a:avLst/>
            </a:prstGeom>
            <a:ln w="28575">
              <a:solidFill>
                <a:srgbClr val="8E183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7DE5FDC-5B1F-416B-BEAC-BE1F3CE0E384}"/>
                </a:ext>
              </a:extLst>
            </p:cNvPr>
            <p:cNvCxnSpPr>
              <a:cxnSpLocks/>
            </p:cNvCxnSpPr>
            <p:nvPr/>
          </p:nvCxnSpPr>
          <p:spPr>
            <a:xfrm flipH="1">
              <a:off x="9744165" y="3687800"/>
              <a:ext cx="1023454" cy="0"/>
            </a:xfrm>
            <a:prstGeom prst="line">
              <a:avLst/>
            </a:prstGeom>
            <a:ln w="28575">
              <a:solidFill>
                <a:srgbClr val="8E1838"/>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C3AC92BE-FC3C-4E2A-A1EF-4F0B68DB98D8}"/>
              </a:ext>
            </a:extLst>
          </p:cNvPr>
          <p:cNvGrpSpPr/>
          <p:nvPr/>
        </p:nvGrpSpPr>
        <p:grpSpPr>
          <a:xfrm>
            <a:off x="3472339" y="3101011"/>
            <a:ext cx="2908299" cy="874643"/>
            <a:chOff x="6639610" y="3260035"/>
            <a:chExt cx="2908299" cy="874643"/>
          </a:xfrm>
        </p:grpSpPr>
        <p:sp>
          <p:nvSpPr>
            <p:cNvPr id="70" name="Oval 69">
              <a:extLst>
                <a:ext uri="{FF2B5EF4-FFF2-40B4-BE49-F238E27FC236}">
                  <a16:creationId xmlns:a16="http://schemas.microsoft.com/office/drawing/2014/main" id="{E2728FF0-0BB8-4604-80A9-4D090AF0A3C3}"/>
                </a:ext>
              </a:extLst>
            </p:cNvPr>
            <p:cNvSpPr/>
            <p:nvPr/>
          </p:nvSpPr>
          <p:spPr>
            <a:xfrm>
              <a:off x="7663064" y="3260035"/>
              <a:ext cx="861391" cy="874643"/>
            </a:xfrm>
            <a:prstGeom prst="ellipse">
              <a:avLst/>
            </a:prstGeom>
            <a:solidFill>
              <a:schemeClr val="bg1">
                <a:lumMod val="9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535353"/>
                </a:highlight>
                <a:uLnTx/>
                <a:uFillTx/>
                <a:latin typeface="Calibri" panose="020F0502020204030204"/>
                <a:ea typeface="+mn-ea"/>
                <a:cs typeface="+mn-cs"/>
              </a:endParaRPr>
            </a:p>
          </p:txBody>
        </p:sp>
        <p:cxnSp>
          <p:nvCxnSpPr>
            <p:cNvPr id="71" name="Straight Connector 70">
              <a:extLst>
                <a:ext uri="{FF2B5EF4-FFF2-40B4-BE49-F238E27FC236}">
                  <a16:creationId xmlns:a16="http://schemas.microsoft.com/office/drawing/2014/main" id="{098205AC-6E08-4416-AD61-1B1C566E1620}"/>
                </a:ext>
              </a:extLst>
            </p:cNvPr>
            <p:cNvCxnSpPr/>
            <p:nvPr/>
          </p:nvCxnSpPr>
          <p:spPr>
            <a:xfrm>
              <a:off x="8524455" y="3687800"/>
              <a:ext cx="102345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742E3A-0161-4D23-A17B-1D56282C15B9}"/>
                </a:ext>
              </a:extLst>
            </p:cNvPr>
            <p:cNvCxnSpPr>
              <a:cxnSpLocks/>
              <a:stCxn id="70" idx="2"/>
            </p:cNvCxnSpPr>
            <p:nvPr/>
          </p:nvCxnSpPr>
          <p:spPr>
            <a:xfrm flipH="1">
              <a:off x="6639610" y="3697357"/>
              <a:ext cx="102345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B8605E63-5D49-49AD-950B-43081EF172E0}"/>
              </a:ext>
            </a:extLst>
          </p:cNvPr>
          <p:cNvSpPr txBox="1"/>
          <p:nvPr/>
        </p:nvSpPr>
        <p:spPr>
          <a:xfrm>
            <a:off x="7645150" y="3330869"/>
            <a:ext cx="753699"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p>
        </p:txBody>
      </p:sp>
      <p:sp>
        <p:nvSpPr>
          <p:cNvPr id="74" name="TextBox 73">
            <a:extLst>
              <a:ext uri="{FF2B5EF4-FFF2-40B4-BE49-F238E27FC236}">
                <a16:creationId xmlns:a16="http://schemas.microsoft.com/office/drawing/2014/main" id="{58C8D3BD-8CC8-4222-8AF3-9BCCB5D1330E}"/>
              </a:ext>
            </a:extLst>
          </p:cNvPr>
          <p:cNvSpPr txBox="1"/>
          <p:nvPr/>
        </p:nvSpPr>
        <p:spPr>
          <a:xfrm>
            <a:off x="10613920" y="3323865"/>
            <a:ext cx="753699"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p>
        </p:txBody>
      </p:sp>
      <p:sp>
        <p:nvSpPr>
          <p:cNvPr id="75" name="TextBox 74">
            <a:extLst>
              <a:ext uri="{FF2B5EF4-FFF2-40B4-BE49-F238E27FC236}">
                <a16:creationId xmlns:a16="http://schemas.microsoft.com/office/drawing/2014/main" id="{2E18A815-21EB-42AC-83FE-295BFBE4DE9F}"/>
              </a:ext>
            </a:extLst>
          </p:cNvPr>
          <p:cNvSpPr txBox="1"/>
          <p:nvPr/>
        </p:nvSpPr>
        <p:spPr>
          <a:xfrm>
            <a:off x="4538682" y="3338775"/>
            <a:ext cx="753699"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p>
        </p:txBody>
      </p:sp>
      <p:sp>
        <p:nvSpPr>
          <p:cNvPr id="76" name="TextBox 75">
            <a:extLst>
              <a:ext uri="{FF2B5EF4-FFF2-40B4-BE49-F238E27FC236}">
                <a16:creationId xmlns:a16="http://schemas.microsoft.com/office/drawing/2014/main" id="{CA3894ED-86A2-4DBD-A7BB-D0419E8B2A86}"/>
              </a:ext>
            </a:extLst>
          </p:cNvPr>
          <p:cNvSpPr txBox="1"/>
          <p:nvPr/>
        </p:nvSpPr>
        <p:spPr>
          <a:xfrm>
            <a:off x="1571429" y="3330869"/>
            <a:ext cx="700699"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p>
        </p:txBody>
      </p:sp>
      <p:sp>
        <p:nvSpPr>
          <p:cNvPr id="33" name="Slide Number Placeholder 13">
            <a:extLst>
              <a:ext uri="{FF2B5EF4-FFF2-40B4-BE49-F238E27FC236}">
                <a16:creationId xmlns:a16="http://schemas.microsoft.com/office/drawing/2014/main" id="{DDE97FD2-C903-42E2-8D32-7B69612AEA4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091564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83806"/>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PPM</a:t>
            </a:r>
          </a:p>
        </p:txBody>
      </p:sp>
      <p:sp>
        <p:nvSpPr>
          <p:cNvPr id="57" name="TextBox 56">
            <a:extLst>
              <a:ext uri="{FF2B5EF4-FFF2-40B4-BE49-F238E27FC236}">
                <a16:creationId xmlns:a16="http://schemas.microsoft.com/office/drawing/2014/main" id="{336EB9CA-75E3-4161-97D8-EE76A859A4A0}"/>
              </a:ext>
            </a:extLst>
          </p:cNvPr>
          <p:cNvSpPr txBox="1"/>
          <p:nvPr/>
        </p:nvSpPr>
        <p:spPr>
          <a:xfrm>
            <a:off x="5459896" y="1853008"/>
            <a:ext cx="6832393"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لماذا هناك حاجة إلى نموذج نضج إدارة البرامج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PPM</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444657"/>
            <a:ext cx="12146074" cy="2031325"/>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الغرض من نموذج النضج هو توفير تقييم شامل لنضج إدارة البرامج الحالي لدى الجهة. نموذج النضج هو إطار لمساعدة الجهات على تحسين العمليات والأنظمة وتوفير قدر أكبر من الاستمرارية وتوحيد سير العمليات والفعالية.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يقدم نموذج النضج أربعة مستويات على امتداد سلسلة النضج (أساسي ، قيد التطوير ، متطوّر ، وقيادي) ويحدد خارطة الطريق التي يمكن لبرامج المنظمات من خلالها تحديد استراتيجيات التحسين المستمر الخاصة بها.</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تطبيق نموذج النضج على البرامج المعقدة (على سبيل المثال ، إدارة مشاريع متعددة) ويوصي بمراجعة المستندات من ثلاثة (3) مشاريع على الأقل لتوفير مستوى معقول من الأدلة لتقييم ضوابط الرقابة الموجودة ومدى تطبيقها. على هذا الأساس ، ستقدم نتائج تقييم نضج إدارة البرامج نظرة ثاقبة للقدرة والنضج العام للجهة الخاضعة لإدارة البرامج المعقدة.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60" name="TextBox 59">
            <a:extLst>
              <a:ext uri="{FF2B5EF4-FFF2-40B4-BE49-F238E27FC236}">
                <a16:creationId xmlns:a16="http://schemas.microsoft.com/office/drawing/2014/main" id="{B1A183DD-44AD-4507-9D7E-D71321EB1D03}"/>
              </a:ext>
            </a:extLst>
          </p:cNvPr>
          <p:cNvSpPr txBox="1"/>
          <p:nvPr/>
        </p:nvSpPr>
        <p:spPr>
          <a:xfrm>
            <a:off x="5844209" y="5157803"/>
            <a:ext cx="6408861"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من الذي يجب أن ينجز نموذج نضج إدارة البرامج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PPM</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 </a:t>
            </a:r>
            <a:endPar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61" name="Rectangle 60">
            <a:extLst>
              <a:ext uri="{FF2B5EF4-FFF2-40B4-BE49-F238E27FC236}">
                <a16:creationId xmlns:a16="http://schemas.microsoft.com/office/drawing/2014/main" id="{6A73FF06-EE1F-4273-BE32-80F4F8B58E23}"/>
              </a:ext>
            </a:extLst>
          </p:cNvPr>
          <p:cNvSpPr/>
          <p:nvPr/>
        </p:nvSpPr>
        <p:spPr>
          <a:xfrm>
            <a:off x="146215" y="5724081"/>
            <a:ext cx="12146074" cy="2031325"/>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يمكن إجراء التقييم عن طريق:</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a:p>
            <a:pPr marL="640080" marR="0" lvl="0" indent="-342900" algn="r" defTabSz="457200" rtl="1" eaLnBrk="1" fontAlgn="auto" latinLnBrk="0" hangingPunct="1">
              <a:lnSpc>
                <a:spcPct val="100000"/>
              </a:lnSpc>
              <a:spcBef>
                <a:spcPts val="0"/>
              </a:spcBef>
              <a:spcAft>
                <a:spcPts val="0"/>
              </a:spcAft>
              <a:buClrTx/>
              <a:buSzTx/>
              <a:buFont typeface="+mj-lt"/>
              <a:buAutoNum type="alphaLcPeriod"/>
              <a:tabLst/>
              <a:defRPr/>
            </a:pPr>
            <a:r>
              <a:rPr kumimoji="0" lang="ar-SA" sz="18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فرد ،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لديه معرفة مناسبة بسير عمليات وممارسات إدارة برامج الجهة.</a:t>
            </a:r>
          </a:p>
          <a:p>
            <a:pPr marL="640080" marR="0" lvl="0" indent="-342900" algn="r" defTabSz="457200" rtl="1" eaLnBrk="1" fontAlgn="auto" latinLnBrk="0" hangingPunct="1">
              <a:lnSpc>
                <a:spcPct val="100000"/>
              </a:lnSpc>
              <a:spcBef>
                <a:spcPts val="0"/>
              </a:spcBef>
              <a:spcAft>
                <a:spcPts val="0"/>
              </a:spcAft>
              <a:buClrTx/>
              <a:buSzTx/>
              <a:buFont typeface="+mj-lt"/>
              <a:buAutoNum type="alphaLcPeriod"/>
              <a:tabLst/>
              <a:defRPr/>
            </a:pPr>
            <a:r>
              <a:rPr kumimoji="0" lang="ar-SA" sz="18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مجموعة من الأشخاص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المطلعين على برامج الجهة ، سواء بشكل فردي (مع الأجوبة مجمّعة ومتحقق منها) ، أو كفريق يساهم في ورشة عمل ميسرة.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Muna"/>
              <a:ea typeface="+mn-ea"/>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من الأفضل إجراء التقييم كعملية جماعية. إن درجة التقييم الذاتي الفطري في عملية التقييم تعني أن التقييمات بالإجماع ، التي تعتمد على نطاق أوسع من المعرفة والتجارب ، تكون عمومًا أكثر دقة من التقييمات من فرد واحد. عند الانتهاء من التقييم ، يجب أن يتوصل المستخدم إلى إجماع حول مستوى النضج الحالي للبرنامج والذي سيشكل الأساس لتطوير الأهداف المستقبلية وتحسين مناقشات التخطيط.</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21" name="Slide Number Placeholder 13">
            <a:extLst>
              <a:ext uri="{FF2B5EF4-FFF2-40B4-BE49-F238E27FC236}">
                <a16:creationId xmlns:a16="http://schemas.microsoft.com/office/drawing/2014/main" id="{4EFEFF38-8A68-4B45-9BE0-531321B0C0E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0378453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83806"/>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PPM</a:t>
            </a:r>
          </a:p>
        </p:txBody>
      </p:sp>
      <p:sp>
        <p:nvSpPr>
          <p:cNvPr id="21" name="TextBox 20">
            <a:extLst>
              <a:ext uri="{FF2B5EF4-FFF2-40B4-BE49-F238E27FC236}">
                <a16:creationId xmlns:a16="http://schemas.microsoft.com/office/drawing/2014/main" id="{552EF7AF-9EEB-40D1-8847-71D3530AE675}"/>
              </a:ext>
            </a:extLst>
          </p:cNvPr>
          <p:cNvSpPr txBox="1"/>
          <p:nvPr/>
        </p:nvSpPr>
        <p:spPr>
          <a:xfrm>
            <a:off x="5459896" y="1853008"/>
            <a:ext cx="6832393"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نموذج نضج إدارة البرامج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PPM</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22" name="Rectangle 21">
            <a:extLst>
              <a:ext uri="{FF2B5EF4-FFF2-40B4-BE49-F238E27FC236}">
                <a16:creationId xmlns:a16="http://schemas.microsoft.com/office/drawing/2014/main" id="{A597DD0B-0352-4F98-B9C5-257415544C53}"/>
              </a:ext>
            </a:extLst>
          </p:cNvPr>
          <p:cNvSpPr/>
          <p:nvPr/>
        </p:nvSpPr>
        <p:spPr>
          <a:xfrm>
            <a:off x="178448" y="2444657"/>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اختبار نموذج النضج على كل من ضوابط سير العمليات ومدى تطبيقها. يتألف نموذج النضج من 18 مجال وظيفي ، ينقسم بعضها إلى مجالات وظيفية فرعية. يتم اختبار كل مجال من خلال قائمة من الأسئلة لتقييم كل من ضوابط سير العمليات ومدى تطبيقها. منهجية التقييم هي كما يلي:</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graphicFrame>
        <p:nvGraphicFramePr>
          <p:cNvPr id="23" name="Table 22">
            <a:extLst>
              <a:ext uri="{FF2B5EF4-FFF2-40B4-BE49-F238E27FC236}">
                <a16:creationId xmlns:a16="http://schemas.microsoft.com/office/drawing/2014/main" id="{1858AD86-5E62-45FC-8521-7C7357D466B7}"/>
              </a:ext>
            </a:extLst>
          </p:cNvPr>
          <p:cNvGraphicFramePr>
            <a:graphicFrameLocks noGrp="1"/>
          </p:cNvGraphicFramePr>
          <p:nvPr/>
        </p:nvGraphicFramePr>
        <p:xfrm>
          <a:off x="2927504" y="4767272"/>
          <a:ext cx="6209634" cy="2293081"/>
        </p:xfrm>
        <a:graphic>
          <a:graphicData uri="http://schemas.openxmlformats.org/drawingml/2006/table">
            <a:tbl>
              <a:tblPr/>
              <a:tblGrid>
                <a:gridCol w="4414556">
                  <a:extLst>
                    <a:ext uri="{9D8B030D-6E8A-4147-A177-3AD203B41FA5}">
                      <a16:colId xmlns:a16="http://schemas.microsoft.com/office/drawing/2014/main" val="2998212617"/>
                    </a:ext>
                  </a:extLst>
                </a:gridCol>
                <a:gridCol w="897539">
                  <a:extLst>
                    <a:ext uri="{9D8B030D-6E8A-4147-A177-3AD203B41FA5}">
                      <a16:colId xmlns:a16="http://schemas.microsoft.com/office/drawing/2014/main" val="2744429871"/>
                    </a:ext>
                  </a:extLst>
                </a:gridCol>
                <a:gridCol w="897539">
                  <a:extLst>
                    <a:ext uri="{9D8B030D-6E8A-4147-A177-3AD203B41FA5}">
                      <a16:colId xmlns:a16="http://schemas.microsoft.com/office/drawing/2014/main" val="4257001948"/>
                    </a:ext>
                  </a:extLst>
                </a:gridCol>
              </a:tblGrid>
              <a:tr h="100442">
                <a:tc>
                  <a:txBody>
                    <a:bodyPr/>
                    <a:lstStyle/>
                    <a:p>
                      <a:pPr algn="ctr" fontAlgn="t"/>
                      <a:r>
                        <a:rPr lang="en-US" sz="600" b="1" i="1" u="none" strike="noStrike" dirty="0">
                          <a:solidFill>
                            <a:srgbClr val="000000"/>
                          </a:solidFill>
                          <a:effectLst/>
                          <a:latin typeface="Muna"/>
                        </a:rPr>
                        <a:t>Functional Areas</a:t>
                      </a:r>
                    </a:p>
                  </a:txBody>
                  <a:tcPr marL="0" marR="0" marT="0" marB="0">
                    <a:lnL>
                      <a:noFill/>
                    </a:lnL>
                    <a:lnR>
                      <a:noFill/>
                    </a:lnR>
                    <a:lnT>
                      <a:noFill/>
                    </a:lnT>
                    <a:lnB>
                      <a:noFill/>
                    </a:lnB>
                    <a:solidFill>
                      <a:srgbClr val="FFC000"/>
                    </a:solidFill>
                  </a:tcPr>
                </a:tc>
                <a:tc>
                  <a:txBody>
                    <a:bodyPr/>
                    <a:lstStyle/>
                    <a:p>
                      <a:pPr algn="ctr" fontAlgn="b"/>
                      <a:r>
                        <a:rPr lang="en-US" sz="600" b="1" i="0" u="none" strike="noStrike" dirty="0">
                          <a:solidFill>
                            <a:srgbClr val="000000"/>
                          </a:solidFill>
                          <a:effectLst/>
                          <a:latin typeface="Muna"/>
                        </a:rPr>
                        <a:t>Process Control </a:t>
                      </a:r>
                    </a:p>
                  </a:txBody>
                  <a:tcPr marL="0" marR="0" marT="0" marB="0" anchor="b">
                    <a:lnL>
                      <a:noFill/>
                    </a:lnL>
                    <a:lnR>
                      <a:noFill/>
                    </a:lnR>
                    <a:lnT>
                      <a:noFill/>
                    </a:lnT>
                    <a:lnB>
                      <a:noFill/>
                    </a:lnB>
                    <a:solidFill>
                      <a:srgbClr val="FFC000"/>
                    </a:solidFill>
                  </a:tcPr>
                </a:tc>
                <a:tc>
                  <a:txBody>
                    <a:bodyPr/>
                    <a:lstStyle/>
                    <a:p>
                      <a:pPr algn="ctr" fontAlgn="b"/>
                      <a:r>
                        <a:rPr lang="en-US" sz="600" b="1" i="0" u="none" strike="noStrike" dirty="0">
                          <a:solidFill>
                            <a:srgbClr val="000000"/>
                          </a:solidFill>
                          <a:effectLst/>
                          <a:latin typeface="Muna"/>
                        </a:rPr>
                        <a:t>Application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2471809233"/>
                  </a:ext>
                </a:extLst>
              </a:tr>
              <a:tr h="100442">
                <a:tc>
                  <a:txBody>
                    <a:bodyPr/>
                    <a:lstStyle/>
                    <a:p>
                      <a:pPr algn="l" fontAlgn="t"/>
                      <a:r>
                        <a:rPr lang="en-US" sz="600" b="1" i="1" u="none" strike="noStrike" dirty="0">
                          <a:solidFill>
                            <a:srgbClr val="000000"/>
                          </a:solidFill>
                          <a:effectLst/>
                          <a:latin typeface="Muna"/>
                        </a:rPr>
                        <a:t>1 Governance and Reporting</a:t>
                      </a:r>
                    </a:p>
                  </a:txBody>
                  <a:tcPr marL="0" marR="0" marT="0" marB="0">
                    <a:lnL>
                      <a:noFill/>
                    </a:lnL>
                    <a:lnR>
                      <a:noFill/>
                    </a:lnR>
                    <a:lnT>
                      <a:noFill/>
                    </a:lnT>
                    <a:lnB>
                      <a:noFill/>
                    </a:lnB>
                    <a:solidFill>
                      <a:srgbClr val="F2F2F2"/>
                    </a:solidFill>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extLst>
                  <a:ext uri="{0D108BD9-81ED-4DB2-BD59-A6C34878D82A}">
                    <a16:rowId xmlns:a16="http://schemas.microsoft.com/office/drawing/2014/main" val="3212306038"/>
                  </a:ext>
                </a:extLst>
              </a:tr>
              <a:tr h="100442">
                <a:tc>
                  <a:txBody>
                    <a:bodyPr/>
                    <a:lstStyle/>
                    <a:p>
                      <a:pPr algn="l" fontAlgn="t"/>
                      <a:r>
                        <a:rPr lang="en-US" sz="600" b="1" i="1" u="none" strike="noStrike" dirty="0">
                          <a:solidFill>
                            <a:srgbClr val="000000"/>
                          </a:solidFill>
                          <a:effectLst/>
                          <a:latin typeface="Muna"/>
                        </a:rPr>
                        <a:t>1.1 Governance</a:t>
                      </a:r>
                    </a:p>
                  </a:txBody>
                  <a:tcPr marL="0" marR="0" marT="0" marB="0">
                    <a:lnL>
                      <a:noFill/>
                    </a:lnL>
                    <a:lnR>
                      <a:noFill/>
                    </a:lnR>
                    <a:lnT>
                      <a:noFill/>
                    </a:lnT>
                    <a:lnB>
                      <a:noFill/>
                    </a:lnB>
                    <a:solidFill>
                      <a:srgbClr val="F2F2F2"/>
                    </a:solidFill>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extLst>
                  <a:ext uri="{0D108BD9-81ED-4DB2-BD59-A6C34878D82A}">
                    <a16:rowId xmlns:a16="http://schemas.microsoft.com/office/drawing/2014/main" val="2341062060"/>
                  </a:ext>
                </a:extLst>
              </a:tr>
              <a:tr h="100442">
                <a:tc>
                  <a:txBody>
                    <a:bodyPr/>
                    <a:lstStyle/>
                    <a:p>
                      <a:pPr algn="l" fontAlgn="t"/>
                      <a:r>
                        <a:rPr lang="en-US" sz="600" b="0" i="1" u="none" strike="noStrike" dirty="0">
                          <a:solidFill>
                            <a:srgbClr val="000000"/>
                          </a:solidFill>
                          <a:effectLst/>
                          <a:latin typeface="Muna"/>
                        </a:rPr>
                        <a:t>1. Does the Subject Entity have a Delegation of Authority (DOA )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870216685"/>
                  </a:ext>
                </a:extLst>
              </a:tr>
              <a:tr h="100442">
                <a:tc>
                  <a:txBody>
                    <a:bodyPr/>
                    <a:lstStyle/>
                    <a:p>
                      <a:pPr algn="l" fontAlgn="t"/>
                      <a:r>
                        <a:rPr lang="en-US" sz="600" b="0" i="1" u="none" strike="noStrike" dirty="0">
                          <a:solidFill>
                            <a:srgbClr val="000000"/>
                          </a:solidFill>
                          <a:effectLst/>
                          <a:latin typeface="Muna"/>
                        </a:rPr>
                        <a:t>2. Does the Subject Entity have a standard roles &amp; responsibilities for identified decision makers within Program/Sub-Program?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1535442648"/>
                  </a:ext>
                </a:extLst>
              </a:tr>
              <a:tr h="150332">
                <a:tc>
                  <a:txBody>
                    <a:bodyPr/>
                    <a:lstStyle/>
                    <a:p>
                      <a:pPr algn="l" fontAlgn="t"/>
                      <a:r>
                        <a:rPr lang="en-US" sz="600" b="0" i="1" u="none" strike="noStrike" dirty="0">
                          <a:solidFill>
                            <a:srgbClr val="000000"/>
                          </a:solidFill>
                          <a:effectLst/>
                          <a:latin typeface="Muna"/>
                        </a:rPr>
                        <a:t>3. Does the Program/Sub-Program have a tailored DOA for the Program/ Sub-program that's aligned with Subject Entity DOA?</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2542321276"/>
                  </a:ext>
                </a:extLst>
              </a:tr>
              <a:tr h="100442">
                <a:tc>
                  <a:txBody>
                    <a:bodyPr/>
                    <a:lstStyle/>
                    <a:p>
                      <a:pPr algn="l" fontAlgn="t"/>
                      <a:r>
                        <a:rPr lang="en-US" sz="600" b="0" i="1" u="none" strike="noStrike" dirty="0">
                          <a:solidFill>
                            <a:srgbClr val="000000"/>
                          </a:solidFill>
                          <a:effectLst/>
                          <a:latin typeface="Muna"/>
                        </a:rPr>
                        <a:t>4. Does the Program/Sub-Program have a standard roles &amp; responsibilities for decision making group within Subject Entity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1937609941"/>
                  </a:ext>
                </a:extLst>
              </a:tr>
              <a:tr h="100442">
                <a:tc>
                  <a:txBody>
                    <a:bodyPr/>
                    <a:lstStyle/>
                    <a:p>
                      <a:pPr algn="l" fontAlgn="t"/>
                      <a:r>
                        <a:rPr lang="en-US" sz="600" b="0" i="1" u="none" strike="noStrike" dirty="0">
                          <a:solidFill>
                            <a:srgbClr val="000000"/>
                          </a:solidFill>
                          <a:effectLst/>
                          <a:latin typeface="Muna"/>
                        </a:rPr>
                        <a:t>5. Dose the Program/Sub-Program have a Project specific DOA that’s aligned with the Program/ Sub-program DOA?</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3163472311"/>
                  </a:ext>
                </a:extLst>
              </a:tr>
              <a:tr h="200885">
                <a:tc>
                  <a:txBody>
                    <a:bodyPr/>
                    <a:lstStyle/>
                    <a:p>
                      <a:pPr algn="l" fontAlgn="t"/>
                      <a:r>
                        <a:rPr lang="en-US" sz="600" b="0" i="1" u="none" strike="noStrike" dirty="0">
                          <a:solidFill>
                            <a:srgbClr val="000000"/>
                          </a:solidFill>
                          <a:effectLst/>
                          <a:latin typeface="Muna"/>
                        </a:rPr>
                        <a:t>6. Dose the Program/Sub-Program have a Project specific roles and responsibilities (R&amp;R) for decision makers within the project, and R&amp;R are inline with Program/ Sub-program R&amp;R?</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316520703"/>
                  </a:ext>
                </a:extLst>
              </a:tr>
              <a:tr h="100442">
                <a:tc>
                  <a:txBody>
                    <a:bodyPr/>
                    <a:lstStyle/>
                    <a:p>
                      <a:pPr algn="l" fontAlgn="t"/>
                      <a:r>
                        <a:rPr lang="en-US" sz="600" b="0" i="1" u="none" strike="noStrike" dirty="0">
                          <a:solidFill>
                            <a:srgbClr val="000000"/>
                          </a:solidFill>
                          <a:effectLst/>
                          <a:latin typeface="Muna"/>
                        </a:rPr>
                        <a:t>7. Does the Program/Sub-Program have governance policy and procedures defined?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2782061369"/>
                  </a:ext>
                </a:extLst>
              </a:tr>
              <a:tr h="100442">
                <a:tc>
                  <a:txBody>
                    <a:bodyPr/>
                    <a:lstStyle/>
                    <a:p>
                      <a:pPr algn="l" fontAlgn="t"/>
                      <a:r>
                        <a:rPr lang="en-US" sz="600" b="0" i="1" u="none" strike="noStrike" dirty="0">
                          <a:solidFill>
                            <a:srgbClr val="000000"/>
                          </a:solidFill>
                          <a:effectLst/>
                          <a:latin typeface="Muna"/>
                        </a:rPr>
                        <a:t>8. Does the governance policies and procedures cover all the areas and specific to entity's areas of practice?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243902950"/>
                  </a:ext>
                </a:extLst>
              </a:tr>
              <a:tr h="133906">
                <a:tc>
                  <a:txBody>
                    <a:bodyPr/>
                    <a:lstStyle/>
                    <a:p>
                      <a:pPr algn="l" fontAlgn="t"/>
                      <a:r>
                        <a:rPr lang="en-US" sz="600" b="0" i="1" u="none" strike="noStrike" dirty="0">
                          <a:solidFill>
                            <a:srgbClr val="000000"/>
                          </a:solidFill>
                          <a:effectLst/>
                          <a:latin typeface="Muna"/>
                        </a:rPr>
                        <a:t>9. Does the Program/Sub-Program have procedures to periodically review and update the different governance procedures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1486455406"/>
                  </a:ext>
                </a:extLst>
              </a:tr>
              <a:tr h="100442">
                <a:tc>
                  <a:txBody>
                    <a:bodyPr/>
                    <a:lstStyle/>
                    <a:p>
                      <a:pPr algn="l" fontAlgn="t"/>
                      <a:r>
                        <a:rPr lang="en-US" sz="600" b="0" i="1" u="none" strike="noStrike" dirty="0">
                          <a:solidFill>
                            <a:srgbClr val="000000"/>
                          </a:solidFill>
                          <a:effectLst/>
                          <a:latin typeface="Muna"/>
                        </a:rPr>
                        <a:t>10. Does the Program/Sub-Program have clear conflict of Interest (CoI) policy and procedures?</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Fully Followed </a:t>
                      </a:r>
                    </a:p>
                  </a:txBody>
                  <a:tcPr marL="0" marR="0" marT="0" marB="0" anchor="b">
                    <a:lnL>
                      <a:noFill/>
                    </a:lnL>
                    <a:lnR>
                      <a:noFill/>
                    </a:lnR>
                    <a:lnT>
                      <a:noFill/>
                    </a:lnT>
                    <a:lnB>
                      <a:noFill/>
                    </a:lnB>
                  </a:tcPr>
                </a:tc>
                <a:extLst>
                  <a:ext uri="{0D108BD9-81ED-4DB2-BD59-A6C34878D82A}">
                    <a16:rowId xmlns:a16="http://schemas.microsoft.com/office/drawing/2014/main" val="1505687260"/>
                  </a:ext>
                </a:extLst>
              </a:tr>
              <a:tr h="100442">
                <a:tc>
                  <a:txBody>
                    <a:bodyPr/>
                    <a:lstStyle/>
                    <a:p>
                      <a:pPr algn="l" fontAlgn="t"/>
                      <a:r>
                        <a:rPr lang="en-US" sz="600" b="1" i="1" u="none" strike="noStrike" dirty="0">
                          <a:solidFill>
                            <a:srgbClr val="000000"/>
                          </a:solidFill>
                          <a:effectLst/>
                          <a:latin typeface="Muna"/>
                        </a:rPr>
                        <a:t>1.2 Program Reporting:</a:t>
                      </a:r>
                    </a:p>
                  </a:txBody>
                  <a:tcPr marL="0" marR="0" marT="0" marB="0">
                    <a:lnL>
                      <a:noFill/>
                    </a:lnL>
                    <a:lnR>
                      <a:noFill/>
                    </a:lnR>
                    <a:lnT>
                      <a:noFill/>
                    </a:lnT>
                    <a:lnB>
                      <a:noFill/>
                    </a:lnB>
                    <a:solidFill>
                      <a:srgbClr val="F2F2F2"/>
                    </a:solidFill>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Muna"/>
                      </a:endParaRPr>
                    </a:p>
                  </a:txBody>
                  <a:tcPr marL="0" marR="0" marT="0" marB="0" anchor="b">
                    <a:lnL>
                      <a:noFill/>
                    </a:lnL>
                    <a:lnR>
                      <a:noFill/>
                    </a:lnR>
                    <a:lnT>
                      <a:noFill/>
                    </a:lnT>
                    <a:lnB>
                      <a:noFill/>
                    </a:lnB>
                  </a:tcPr>
                </a:tc>
                <a:extLst>
                  <a:ext uri="{0D108BD9-81ED-4DB2-BD59-A6C34878D82A}">
                    <a16:rowId xmlns:a16="http://schemas.microsoft.com/office/drawing/2014/main" val="1846191523"/>
                  </a:ext>
                </a:extLst>
              </a:tr>
              <a:tr h="100442">
                <a:tc>
                  <a:txBody>
                    <a:bodyPr/>
                    <a:lstStyle/>
                    <a:p>
                      <a:pPr algn="l" fontAlgn="t"/>
                      <a:r>
                        <a:rPr lang="en-US" sz="600" b="0" i="1" u="none" strike="noStrike" dirty="0">
                          <a:solidFill>
                            <a:srgbClr val="000000"/>
                          </a:solidFill>
                          <a:effectLst/>
                          <a:latin typeface="Muna"/>
                        </a:rPr>
                        <a:t>Does the Program/ Sub-Program have a standardized and approved communication and reporting plans in place?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Partially Followed</a:t>
                      </a:r>
                    </a:p>
                  </a:txBody>
                  <a:tcPr marL="0" marR="0" marT="0" marB="0" anchor="b">
                    <a:lnL>
                      <a:noFill/>
                    </a:lnL>
                    <a:lnR>
                      <a:noFill/>
                    </a:lnR>
                    <a:lnT>
                      <a:noFill/>
                    </a:lnT>
                    <a:lnB>
                      <a:noFill/>
                    </a:lnB>
                  </a:tcPr>
                </a:tc>
                <a:extLst>
                  <a:ext uri="{0D108BD9-81ED-4DB2-BD59-A6C34878D82A}">
                    <a16:rowId xmlns:a16="http://schemas.microsoft.com/office/drawing/2014/main" val="1348410485"/>
                  </a:ext>
                </a:extLst>
              </a:tr>
              <a:tr h="200885">
                <a:tc>
                  <a:txBody>
                    <a:bodyPr/>
                    <a:lstStyle/>
                    <a:p>
                      <a:pPr algn="l" fontAlgn="t"/>
                      <a:r>
                        <a:rPr lang="en-US" sz="600" b="0" i="1" u="none" strike="noStrike" dirty="0">
                          <a:solidFill>
                            <a:srgbClr val="000000"/>
                          </a:solidFill>
                          <a:effectLst/>
                          <a:latin typeface="Muna"/>
                        </a:rPr>
                        <a:t> Does the plans and procuedures  define Program and Project  Reporting Requirements  along with the associated consultant and contractor reporting requirements?</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Partially Followed</a:t>
                      </a:r>
                    </a:p>
                  </a:txBody>
                  <a:tcPr marL="0" marR="0" marT="0" marB="0" anchor="b">
                    <a:lnL>
                      <a:noFill/>
                    </a:lnL>
                    <a:lnR>
                      <a:noFill/>
                    </a:lnR>
                    <a:lnT>
                      <a:noFill/>
                    </a:lnT>
                    <a:lnB>
                      <a:noFill/>
                    </a:lnB>
                  </a:tcPr>
                </a:tc>
                <a:extLst>
                  <a:ext uri="{0D108BD9-81ED-4DB2-BD59-A6C34878D82A}">
                    <a16:rowId xmlns:a16="http://schemas.microsoft.com/office/drawing/2014/main" val="3342700879"/>
                  </a:ext>
                </a:extLst>
              </a:tr>
              <a:tr h="100442">
                <a:tc>
                  <a:txBody>
                    <a:bodyPr/>
                    <a:lstStyle/>
                    <a:p>
                      <a:pPr algn="l" fontAlgn="t"/>
                      <a:r>
                        <a:rPr lang="en-US" sz="600" b="0" i="1" u="none" strike="noStrike" dirty="0">
                          <a:solidFill>
                            <a:srgbClr val="000000"/>
                          </a:solidFill>
                          <a:effectLst/>
                          <a:latin typeface="Muna"/>
                        </a:rPr>
                        <a:t>Do the reporting requirements  cover all key areas ( Such as Progress, cost, quality, safety, interface, risk, etc. )</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Partially Followed</a:t>
                      </a:r>
                    </a:p>
                  </a:txBody>
                  <a:tcPr marL="0" marR="0" marT="0" marB="0" anchor="b">
                    <a:lnL>
                      <a:noFill/>
                    </a:lnL>
                    <a:lnR>
                      <a:noFill/>
                    </a:lnR>
                    <a:lnT>
                      <a:noFill/>
                    </a:lnT>
                    <a:lnB>
                      <a:noFill/>
                    </a:lnB>
                  </a:tcPr>
                </a:tc>
                <a:extLst>
                  <a:ext uri="{0D108BD9-81ED-4DB2-BD59-A6C34878D82A}">
                    <a16:rowId xmlns:a16="http://schemas.microsoft.com/office/drawing/2014/main" val="2498611038"/>
                  </a:ext>
                </a:extLst>
              </a:tr>
              <a:tr h="100442">
                <a:tc>
                  <a:txBody>
                    <a:bodyPr/>
                    <a:lstStyle/>
                    <a:p>
                      <a:pPr algn="l" fontAlgn="t"/>
                      <a:r>
                        <a:rPr lang="en-US" sz="600" b="0" i="1" u="none" strike="noStrike" dirty="0">
                          <a:solidFill>
                            <a:srgbClr val="000000"/>
                          </a:solidFill>
                          <a:effectLst/>
                          <a:latin typeface="Muna"/>
                        </a:rPr>
                        <a:t>Are there process in place within the Program/Sub-Program to validate the different program/sub-program reports?</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Partially Followed</a:t>
                      </a:r>
                    </a:p>
                  </a:txBody>
                  <a:tcPr marL="0" marR="0" marT="0" marB="0" anchor="b">
                    <a:lnL>
                      <a:noFill/>
                    </a:lnL>
                    <a:lnR>
                      <a:noFill/>
                    </a:lnR>
                    <a:lnT>
                      <a:noFill/>
                    </a:lnT>
                    <a:lnB>
                      <a:noFill/>
                    </a:lnB>
                  </a:tcPr>
                </a:tc>
                <a:extLst>
                  <a:ext uri="{0D108BD9-81ED-4DB2-BD59-A6C34878D82A}">
                    <a16:rowId xmlns:a16="http://schemas.microsoft.com/office/drawing/2014/main" val="3817468150"/>
                  </a:ext>
                </a:extLst>
              </a:tr>
              <a:tr h="200885">
                <a:tc>
                  <a:txBody>
                    <a:bodyPr/>
                    <a:lstStyle/>
                    <a:p>
                      <a:pPr algn="l" fontAlgn="t"/>
                      <a:r>
                        <a:rPr lang="en-US" sz="600" b="0" i="1" u="none" strike="noStrike" dirty="0">
                          <a:solidFill>
                            <a:srgbClr val="000000"/>
                          </a:solidFill>
                          <a:effectLst/>
                          <a:latin typeface="Muna"/>
                        </a:rPr>
                        <a:t>Does the Program Reporting Requirements describe how key performance indicators are evaluated at project level and Aggregated to Program/sub-program level?</a:t>
                      </a:r>
                    </a:p>
                  </a:txBody>
                  <a:tcPr marL="0" marR="0" marT="0" marB="0">
                    <a:lnL>
                      <a:noFill/>
                    </a:lnL>
                    <a:lnR>
                      <a:noFill/>
                    </a:lnR>
                    <a:lnT>
                      <a:noFill/>
                    </a:lnT>
                    <a:lnB>
                      <a:noFill/>
                    </a:lnB>
                    <a:solidFill>
                      <a:srgbClr val="F2F2F2"/>
                    </a:solidFill>
                  </a:tcPr>
                </a:tc>
                <a:tc>
                  <a:txBody>
                    <a:bodyPr/>
                    <a:lstStyle/>
                    <a:p>
                      <a:pPr algn="l" fontAlgn="b"/>
                      <a:r>
                        <a:rPr lang="en-US" sz="600" b="0" i="0" u="none" strike="noStrike" dirty="0">
                          <a:solidFill>
                            <a:srgbClr val="000000"/>
                          </a:solidFill>
                          <a:effectLst/>
                          <a:latin typeface="Muna"/>
                        </a:rPr>
                        <a:t>Yes</a:t>
                      </a:r>
                    </a:p>
                  </a:txBody>
                  <a:tcPr marL="0" marR="0" marT="0" marB="0" anchor="b">
                    <a:lnL>
                      <a:noFill/>
                    </a:lnL>
                    <a:lnR>
                      <a:noFill/>
                    </a:lnR>
                    <a:lnT>
                      <a:noFill/>
                    </a:lnT>
                    <a:lnB>
                      <a:noFill/>
                    </a:lnB>
                    <a:solidFill>
                      <a:srgbClr val="70AD47"/>
                    </a:solidFill>
                  </a:tcPr>
                </a:tc>
                <a:tc>
                  <a:txBody>
                    <a:bodyPr/>
                    <a:lstStyle/>
                    <a:p>
                      <a:pPr algn="l" fontAlgn="b"/>
                      <a:r>
                        <a:rPr lang="en-US" sz="600" b="0" i="0" u="none" strike="noStrike" dirty="0">
                          <a:solidFill>
                            <a:srgbClr val="000000"/>
                          </a:solidFill>
                          <a:effectLst/>
                          <a:latin typeface="Muna"/>
                        </a:rPr>
                        <a:t>Partially Followed</a:t>
                      </a:r>
                    </a:p>
                  </a:txBody>
                  <a:tcPr marL="0" marR="0" marT="0" marB="0" anchor="b">
                    <a:lnL>
                      <a:noFill/>
                    </a:lnL>
                    <a:lnR>
                      <a:noFill/>
                    </a:lnR>
                    <a:lnT>
                      <a:noFill/>
                    </a:lnT>
                    <a:lnB>
                      <a:noFill/>
                    </a:lnB>
                  </a:tcPr>
                </a:tc>
                <a:extLst>
                  <a:ext uri="{0D108BD9-81ED-4DB2-BD59-A6C34878D82A}">
                    <a16:rowId xmlns:a16="http://schemas.microsoft.com/office/drawing/2014/main" val="4276272335"/>
                  </a:ext>
                </a:extLst>
              </a:tr>
            </a:tbl>
          </a:graphicData>
        </a:graphic>
      </p:graphicFrame>
      <p:sp>
        <p:nvSpPr>
          <p:cNvPr id="24" name="Rectangle: Single Corner Snipped 23">
            <a:extLst>
              <a:ext uri="{FF2B5EF4-FFF2-40B4-BE49-F238E27FC236}">
                <a16:creationId xmlns:a16="http://schemas.microsoft.com/office/drawing/2014/main" id="{36EFA14E-A945-4D93-BCA1-D37FF419B936}"/>
              </a:ext>
            </a:extLst>
          </p:cNvPr>
          <p:cNvSpPr/>
          <p:nvPr/>
        </p:nvSpPr>
        <p:spPr>
          <a:xfrm>
            <a:off x="3609389" y="3542189"/>
            <a:ext cx="3811465" cy="985508"/>
          </a:xfrm>
          <a:prstGeom prst="snip1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3" indent="-228600" algn="r" defTabSz="457200" rtl="1"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درجة التحكم في سير العملية في المجال الوظيفي</a:t>
            </a:r>
          </a:p>
          <a:p>
            <a:pPr marL="0" marR="0" lvl="3" indent="-228600" algn="r" defTabSz="457200" rtl="1" eaLnBrk="1" fontAlgn="auto" latinLnBrk="0" hangingPunct="1">
              <a:lnSpc>
                <a:spcPct val="100000"/>
              </a:lnSpc>
              <a:spcBef>
                <a:spcPts val="0"/>
              </a:spcBef>
              <a:spcAft>
                <a:spcPts val="0"/>
              </a:spcAft>
              <a:buClrTx/>
              <a:buSzTx/>
              <a:buFontTx/>
              <a:buNone/>
              <a:tabLst/>
              <a:defRPr/>
            </a:pPr>
            <a:endParaRPr kumimoji="0" lang="ar-SA" sz="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endParaRPr>
          </a:p>
          <a:p>
            <a:pPr marL="0" marR="0" lvl="3" indent="-228600" algn="r" defTabSz="4572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يُفترض أن تكون الأسئلة الواردة تحت هذا متساوية بالأهمية ويتم حساب متوسط الدرجات المجمعة لكل المجالات الوظيفية وفقًا لذلك. قد يتم استبعاد بعض الأسئلة ووضع علامة عليها بـ “</a:t>
            </a:r>
            <a:r>
              <a:rPr kumimoji="0" lang="en-US" sz="1000" b="0" i="0" u="none" strike="noStrike" kern="1200" cap="none" spc="0" normalizeH="0" baseline="0" noProof="0" dirty="0">
                <a:ln>
                  <a:noFill/>
                </a:ln>
                <a:solidFill>
                  <a:prstClr val="black"/>
                </a:solidFill>
                <a:effectLst/>
                <a:uLnTx/>
                <a:uFillTx/>
                <a:latin typeface="Muna"/>
                <a:ea typeface="+mn-ea"/>
                <a:cs typeface="+mn-cs"/>
              </a:rPr>
              <a:t>NA</a:t>
            </a: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وبالتالي لا تحسب النتيجة الإجمالية الأسئلة التي تم استبعادها. يجب أن يكون المقيّم قادراً على تبرير سبب اتخاذ قرار الاستبعاد.</a:t>
            </a:r>
            <a:endParaRPr kumimoji="0" lang="en-US" sz="10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25" name="Straight Arrow Connector 24">
            <a:extLst>
              <a:ext uri="{FF2B5EF4-FFF2-40B4-BE49-F238E27FC236}">
                <a16:creationId xmlns:a16="http://schemas.microsoft.com/office/drawing/2014/main" id="{925D5A12-B42A-47B1-A994-DD66A75DB457}"/>
              </a:ext>
            </a:extLst>
          </p:cNvPr>
          <p:cNvCxnSpPr>
            <a:cxnSpLocks/>
            <a:stCxn id="24" idx="0"/>
          </p:cNvCxnSpPr>
          <p:nvPr/>
        </p:nvCxnSpPr>
        <p:spPr>
          <a:xfrm>
            <a:off x="7420854" y="4034943"/>
            <a:ext cx="505110" cy="1207659"/>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Single Corner Snipped 25">
            <a:extLst>
              <a:ext uri="{FF2B5EF4-FFF2-40B4-BE49-F238E27FC236}">
                <a16:creationId xmlns:a16="http://schemas.microsoft.com/office/drawing/2014/main" id="{48AEC922-E2B3-4996-A48B-7656C3870521}"/>
              </a:ext>
            </a:extLst>
          </p:cNvPr>
          <p:cNvSpPr/>
          <p:nvPr/>
        </p:nvSpPr>
        <p:spPr>
          <a:xfrm>
            <a:off x="9898731" y="4217959"/>
            <a:ext cx="2743165" cy="2599266"/>
          </a:xfrm>
          <a:prstGeom prst="snip1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درجة مدى التطبيق في المجال الوظيفي</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30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قواعد الائتمان للأسئلة هي على النحو التالي:</a:t>
            </a:r>
          </a:p>
          <a:p>
            <a:pPr marL="171450" marR="0" lvl="0" indent="-171450" algn="r" defTabSz="457200" rtl="1"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0٪ إذا لم يتم اتباع سير العملية على الإطلاق.</a:t>
            </a:r>
          </a:p>
          <a:p>
            <a:pPr marL="171450" marR="0" lvl="0" indent="-171450" algn="r" defTabSz="457200" rtl="1"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50٪ - إذا تم اتباع سير العملية الموجود جزئيًا بمعنى أن ضوابط الرقابة لا تستخدم بشكل ملائم لتحقيق أفضل فائدة لمراجعة البرنامج / البرنامج الفرعي.</a:t>
            </a:r>
          </a:p>
          <a:p>
            <a:pPr marL="171450" marR="0" lvl="0" indent="-171450" algn="r" defTabSz="457200" rtl="1"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100٪ - إذا كان سير العملية مدعوم بأدلة كاملة على حسن تطبيقه والاستخدام الأمثل له.</a:t>
            </a:r>
          </a:p>
          <a:p>
            <a:pPr marL="171450" marR="0" lvl="0" indent="-1714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في حالة وجود مجالات وظائف فرعية ضمن مجالات الوظائف الواحدة ، يجب تقييم مدى تطبيق كل وظيفة فرعية بشكل منفصل وافتراض أن الأسئلة متساوية بالأهمية.</a:t>
            </a:r>
            <a:endParaRPr kumimoji="0" lang="en-US" sz="10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27" name="Straight Arrow Connector 26">
            <a:extLst>
              <a:ext uri="{FF2B5EF4-FFF2-40B4-BE49-F238E27FC236}">
                <a16:creationId xmlns:a16="http://schemas.microsoft.com/office/drawing/2014/main" id="{419E8451-D1A8-4240-88F1-B2F5B6FA1B9F}"/>
              </a:ext>
            </a:extLst>
          </p:cNvPr>
          <p:cNvCxnSpPr>
            <a:cxnSpLocks/>
            <a:stCxn id="26" idx="2"/>
          </p:cNvCxnSpPr>
          <p:nvPr/>
        </p:nvCxnSpPr>
        <p:spPr>
          <a:xfrm flipH="1">
            <a:off x="8749281" y="5517592"/>
            <a:ext cx="1149450" cy="215613"/>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Single Corner Snipped 27">
            <a:extLst>
              <a:ext uri="{FF2B5EF4-FFF2-40B4-BE49-F238E27FC236}">
                <a16:creationId xmlns:a16="http://schemas.microsoft.com/office/drawing/2014/main" id="{31439ADD-6FEC-4178-B213-0B03ACD8B03A}"/>
              </a:ext>
            </a:extLst>
          </p:cNvPr>
          <p:cNvSpPr/>
          <p:nvPr/>
        </p:nvSpPr>
        <p:spPr>
          <a:xfrm>
            <a:off x="491127" y="5517592"/>
            <a:ext cx="1685231" cy="1471416"/>
          </a:xfrm>
          <a:prstGeom prst="snip1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3" indent="-228600" algn="r" defTabSz="457200" rtl="1"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النتيجة الإجمالية على مستوى المجال الوظيفي</a:t>
            </a:r>
          </a:p>
          <a:p>
            <a:pPr marL="0" marR="0" lvl="3" indent="-228600" algn="r" defTabSz="457200" rtl="1" eaLnBrk="1" fontAlgn="auto" latinLnBrk="0" hangingPunct="1">
              <a:lnSpc>
                <a:spcPct val="100000"/>
              </a:lnSpc>
              <a:spcBef>
                <a:spcPts val="0"/>
              </a:spcBef>
              <a:spcAft>
                <a:spcPts val="0"/>
              </a:spcAft>
              <a:buClrTx/>
              <a:buSzTx/>
              <a:buFontTx/>
              <a:buNone/>
              <a:tabLst/>
              <a:defRPr/>
            </a:pPr>
            <a:endParaRPr kumimoji="0" lang="ar-SA" sz="10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endParaRPr>
          </a:p>
          <a:p>
            <a:pPr marL="0" marR="0" lvl="3" indent="-228600" algn="r" defTabSz="4572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حساب النتيجة المركبة من كل من ضوابط سير العملية ومدى تطبيقها في مجال وظيفي واحد عن طريق ضرب النتيجة من وجود التحكم ومدى تطبيقه.</a:t>
            </a:r>
            <a:endParaRPr kumimoji="0" lang="en-US"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cxnSp>
        <p:nvCxnSpPr>
          <p:cNvPr id="29" name="Straight Arrow Connector 28">
            <a:extLst>
              <a:ext uri="{FF2B5EF4-FFF2-40B4-BE49-F238E27FC236}">
                <a16:creationId xmlns:a16="http://schemas.microsoft.com/office/drawing/2014/main" id="{2CD54F7E-787E-4F39-A975-E5DAE6D8C0DE}"/>
              </a:ext>
            </a:extLst>
          </p:cNvPr>
          <p:cNvCxnSpPr>
            <a:cxnSpLocks/>
            <a:stCxn id="28" idx="0"/>
          </p:cNvCxnSpPr>
          <p:nvPr/>
        </p:nvCxnSpPr>
        <p:spPr>
          <a:xfrm flipV="1">
            <a:off x="2176358" y="5342467"/>
            <a:ext cx="934343" cy="910833"/>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987357-89E2-48DE-805A-DE80FB6D6AFA}"/>
              </a:ext>
            </a:extLst>
          </p:cNvPr>
          <p:cNvCxnSpPr>
            <a:cxnSpLocks/>
            <a:stCxn id="28" idx="0"/>
          </p:cNvCxnSpPr>
          <p:nvPr/>
        </p:nvCxnSpPr>
        <p:spPr>
          <a:xfrm>
            <a:off x="2176358" y="6253300"/>
            <a:ext cx="871642" cy="319962"/>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9AEFD1F-2172-4BCE-8146-F34842B81AF7}"/>
              </a:ext>
            </a:extLst>
          </p:cNvPr>
          <p:cNvCxnSpPr>
            <a:cxnSpLocks/>
            <a:stCxn id="24" idx="0"/>
          </p:cNvCxnSpPr>
          <p:nvPr/>
        </p:nvCxnSpPr>
        <p:spPr>
          <a:xfrm>
            <a:off x="7420854" y="4034943"/>
            <a:ext cx="227687" cy="1788856"/>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96C1515-7F21-4E7D-8F71-B2240B8C7E87}"/>
              </a:ext>
            </a:extLst>
          </p:cNvPr>
          <p:cNvCxnSpPr>
            <a:cxnSpLocks/>
            <a:stCxn id="26" idx="2"/>
          </p:cNvCxnSpPr>
          <p:nvPr/>
        </p:nvCxnSpPr>
        <p:spPr>
          <a:xfrm flipH="1">
            <a:off x="8749281" y="5517592"/>
            <a:ext cx="1149450" cy="1055670"/>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Single Corner Snipped 43">
            <a:extLst>
              <a:ext uri="{FF2B5EF4-FFF2-40B4-BE49-F238E27FC236}">
                <a16:creationId xmlns:a16="http://schemas.microsoft.com/office/drawing/2014/main" id="{C4B5684E-7331-4480-87B0-F106572996CD}"/>
              </a:ext>
            </a:extLst>
          </p:cNvPr>
          <p:cNvSpPr/>
          <p:nvPr/>
        </p:nvSpPr>
        <p:spPr>
          <a:xfrm>
            <a:off x="480679" y="3936087"/>
            <a:ext cx="1640113" cy="1162405"/>
          </a:xfrm>
          <a:prstGeom prst="snip1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1" indent="0" algn="r" defTabSz="457200" rtl="1" eaLnBrk="1" fontAlgn="auto" latinLnBrk="0" hangingPunct="1">
              <a:lnSpc>
                <a:spcPct val="100000"/>
              </a:lnSpc>
              <a:spcBef>
                <a:spcPts val="1000"/>
              </a:spcBef>
              <a:spcAft>
                <a:spcPts val="0"/>
              </a:spcAft>
              <a:buClrTx/>
              <a:buSzTx/>
              <a:buFontTx/>
              <a:buNone/>
              <a:tabLst/>
              <a:defRPr/>
            </a:pPr>
            <a:r>
              <a:rPr kumimoji="0" lang="ar-SA" sz="105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النتيجة الإجمالية على مستوى البرنامج</a:t>
            </a:r>
            <a:endParaRPr kumimoji="0" lang="en-US" sz="1050" b="1" i="0" u="none" strike="noStrike" kern="1200" cap="none" spc="0" normalizeH="0" baseline="0" noProof="0" dirty="0">
              <a:ln>
                <a:noFill/>
              </a:ln>
              <a:solidFill>
                <a:srgbClr val="8E1737"/>
              </a:solidFill>
              <a:effectLst/>
              <a:uLnTx/>
              <a:uFillTx/>
              <a:latin typeface="Muna"/>
              <a:ea typeface="+mn-ea"/>
              <a:cs typeface="+mn-cs"/>
            </a:endParaRPr>
          </a:p>
          <a:p>
            <a:pPr marL="0" marR="0" lvl="1" indent="0" algn="r" defTabSz="457200" rtl="1" eaLnBrk="1" fontAlgn="auto" latinLnBrk="0" hangingPunct="1">
              <a:lnSpc>
                <a:spcPct val="100000"/>
              </a:lnSpc>
              <a:spcBef>
                <a:spcPts val="100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احتساب النتيجة الإجمالية من خلال متوسط الدرجات المجمعة على المستوى الوظيفي.</a:t>
            </a:r>
            <a:endParaRPr kumimoji="0" lang="en-US"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cxnSp>
        <p:nvCxnSpPr>
          <p:cNvPr id="45" name="Straight Arrow Connector 44">
            <a:extLst>
              <a:ext uri="{FF2B5EF4-FFF2-40B4-BE49-F238E27FC236}">
                <a16:creationId xmlns:a16="http://schemas.microsoft.com/office/drawing/2014/main" id="{4328A30D-0A49-4627-910F-776461130B17}"/>
              </a:ext>
            </a:extLst>
          </p:cNvPr>
          <p:cNvCxnSpPr>
            <a:cxnSpLocks/>
            <a:stCxn id="44" idx="0"/>
          </p:cNvCxnSpPr>
          <p:nvPr/>
        </p:nvCxnSpPr>
        <p:spPr>
          <a:xfrm>
            <a:off x="2120792" y="4517290"/>
            <a:ext cx="989909" cy="388522"/>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649F424-A5B4-44F9-ABB2-45EF1EC47CD0}"/>
              </a:ext>
            </a:extLst>
          </p:cNvPr>
          <p:cNvSpPr/>
          <p:nvPr/>
        </p:nvSpPr>
        <p:spPr>
          <a:xfrm rot="19712057">
            <a:off x="3948359" y="5732232"/>
            <a:ext cx="2833584" cy="3631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47" name="Isosceles Triangle 46">
            <a:extLst>
              <a:ext uri="{FF2B5EF4-FFF2-40B4-BE49-F238E27FC236}">
                <a16:creationId xmlns:a16="http://schemas.microsoft.com/office/drawing/2014/main" id="{D35A4E75-E550-4291-9521-B4052B321083}"/>
              </a:ext>
            </a:extLst>
          </p:cNvPr>
          <p:cNvSpPr/>
          <p:nvPr/>
        </p:nvSpPr>
        <p:spPr>
          <a:xfrm rot="10800000">
            <a:off x="2937951" y="7145239"/>
            <a:ext cx="5811330" cy="492756"/>
          </a:xfrm>
          <a:prstGeom prst="triangle">
            <a:avLst>
              <a:gd name="adj" fmla="val 50440"/>
            </a:avLst>
          </a:prstGeom>
          <a:solidFill>
            <a:srgbClr val="FBDD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48" name="Rectangle 47">
            <a:extLst>
              <a:ext uri="{FF2B5EF4-FFF2-40B4-BE49-F238E27FC236}">
                <a16:creationId xmlns:a16="http://schemas.microsoft.com/office/drawing/2014/main" id="{C7A77BE1-9BC7-4722-A66D-8457D2A1F356}"/>
              </a:ext>
            </a:extLst>
          </p:cNvPr>
          <p:cNvSpPr/>
          <p:nvPr/>
        </p:nvSpPr>
        <p:spPr>
          <a:xfrm>
            <a:off x="5153656" y="7204620"/>
            <a:ext cx="1369286" cy="276999"/>
          </a:xfrm>
          <a:prstGeom prst="rect">
            <a:avLst/>
          </a:prstGeom>
        </p:spPr>
        <p:txBody>
          <a:bodyPr wrap="non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النتائج - مستوى النضج</a:t>
            </a:r>
            <a:endParaRPr kumimoji="0" lang="en-US" sz="1200" b="1" i="0" u="none" strike="noStrike" kern="1200" cap="none" spc="0" normalizeH="0" baseline="0" noProof="0" dirty="0">
              <a:ln>
                <a:noFill/>
              </a:ln>
              <a:solidFill>
                <a:prstClr val="black"/>
              </a:solidFill>
              <a:effectLst/>
              <a:uLnTx/>
              <a:uFillTx/>
              <a:latin typeface="Muna"/>
              <a:ea typeface="+mn-ea"/>
              <a:cs typeface="+mn-cs"/>
            </a:endParaRPr>
          </a:p>
        </p:txBody>
      </p:sp>
      <p:sp>
        <p:nvSpPr>
          <p:cNvPr id="49" name="Rectangle: Single Corner Snipped 48">
            <a:extLst>
              <a:ext uri="{FF2B5EF4-FFF2-40B4-BE49-F238E27FC236}">
                <a16:creationId xmlns:a16="http://schemas.microsoft.com/office/drawing/2014/main" id="{65566271-6DD9-43D7-A01B-7068E81D657F}"/>
              </a:ext>
            </a:extLst>
          </p:cNvPr>
          <p:cNvSpPr/>
          <p:nvPr/>
        </p:nvSpPr>
        <p:spPr>
          <a:xfrm flipH="1">
            <a:off x="5947462" y="7766687"/>
            <a:ext cx="3866996" cy="1264920"/>
          </a:xfrm>
          <a:prstGeom prst="snip1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1" indent="0" algn="r" defTabSz="457200" rtl="1" eaLnBrk="1" fontAlgn="auto" latinLnBrk="0" hangingPunct="1">
              <a:lnSpc>
                <a:spcPct val="100000"/>
              </a:lnSpc>
              <a:spcBef>
                <a:spcPts val="0"/>
              </a:spcBef>
              <a:spcAft>
                <a:spcPts val="60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يمكن ترجمة النتيجة المركبة من كل مجال وظيفي والنتيجة الإجمالية المركبة من كل برنامج / برنامج فرعي إلى أحد مستويات النضج الأربعة وفقًا للتفصيل المذكور أدناه:</a:t>
            </a:r>
          </a:p>
          <a:p>
            <a:pPr marL="171450" marR="0" lvl="1" indent="-1714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una"/>
                <a:ea typeface="+mn-ea"/>
                <a:cs typeface="+mn-cs"/>
              </a:rPr>
              <a:t>0-33%</a:t>
            </a: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أساسي</a:t>
            </a:r>
          </a:p>
          <a:p>
            <a:pPr marL="171450" marR="0" lvl="1" indent="-1714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una"/>
                <a:ea typeface="+mn-ea"/>
                <a:cs typeface="+mn-cs"/>
              </a:rPr>
              <a:t>33-66%</a:t>
            </a: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قيد التطوير</a:t>
            </a:r>
          </a:p>
          <a:p>
            <a:pPr marL="171450" marR="0" lvl="1" indent="-1714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una"/>
                <a:ea typeface="+mn-ea"/>
                <a:cs typeface="+mn-cs"/>
              </a:rPr>
              <a:t>66-99%</a:t>
            </a: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متطوّر</a:t>
            </a:r>
          </a:p>
          <a:p>
            <a:pPr marL="171450" marR="0" lvl="1" indent="-1714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una"/>
                <a:ea typeface="+mn-ea"/>
                <a:cs typeface="+mn-cs"/>
              </a:rPr>
              <a:t>100%</a:t>
            </a:r>
            <a:r>
              <a:rPr kumimoji="0" lang="ar-SA" sz="10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قيادي</a:t>
            </a:r>
          </a:p>
        </p:txBody>
      </p:sp>
      <p:graphicFrame>
        <p:nvGraphicFramePr>
          <p:cNvPr id="50" name="Table 49">
            <a:extLst>
              <a:ext uri="{FF2B5EF4-FFF2-40B4-BE49-F238E27FC236}">
                <a16:creationId xmlns:a16="http://schemas.microsoft.com/office/drawing/2014/main" id="{504CC17D-C1A9-4BC6-8B26-A965BA2507E1}"/>
              </a:ext>
            </a:extLst>
          </p:cNvPr>
          <p:cNvGraphicFramePr>
            <a:graphicFrameLocks noGrp="1"/>
          </p:cNvGraphicFramePr>
          <p:nvPr/>
        </p:nvGraphicFramePr>
        <p:xfrm>
          <a:off x="2267843" y="7766686"/>
          <a:ext cx="3413722" cy="1295400"/>
        </p:xfrm>
        <a:graphic>
          <a:graphicData uri="http://schemas.openxmlformats.org/drawingml/2006/table">
            <a:tbl>
              <a:tblPr firstRow="1" bandRow="1"/>
              <a:tblGrid>
                <a:gridCol w="2553013">
                  <a:extLst>
                    <a:ext uri="{9D8B030D-6E8A-4147-A177-3AD203B41FA5}">
                      <a16:colId xmlns:a16="http://schemas.microsoft.com/office/drawing/2014/main" val="20000"/>
                    </a:ext>
                  </a:extLst>
                </a:gridCol>
                <a:gridCol w="860709">
                  <a:extLst>
                    <a:ext uri="{9D8B030D-6E8A-4147-A177-3AD203B41FA5}">
                      <a16:colId xmlns:a16="http://schemas.microsoft.com/office/drawing/2014/main" val="20001"/>
                    </a:ext>
                  </a:extLst>
                </a:gridCol>
              </a:tblGrid>
              <a:tr h="176817">
                <a:tc>
                  <a:txBody>
                    <a:bodyPr/>
                    <a:lstStyle>
                      <a:lvl1pPr marL="0" algn="l" defTabSz="1280160" rtl="0" eaLnBrk="1" latinLnBrk="0" hangingPunct="1">
                        <a:defRPr sz="2520" b="1" kern="1200">
                          <a:solidFill>
                            <a:schemeClr val="lt1"/>
                          </a:solidFill>
                          <a:latin typeface="EYInterstate Light"/>
                        </a:defRPr>
                      </a:lvl1pPr>
                      <a:lvl2pPr marL="640080" algn="l" defTabSz="1280160" rtl="0" eaLnBrk="1" latinLnBrk="0" hangingPunct="1">
                        <a:defRPr sz="2520" b="1" kern="1200">
                          <a:solidFill>
                            <a:schemeClr val="lt1"/>
                          </a:solidFill>
                          <a:latin typeface="EYInterstate Light"/>
                        </a:defRPr>
                      </a:lvl2pPr>
                      <a:lvl3pPr marL="1280160" algn="l" defTabSz="1280160" rtl="0" eaLnBrk="1" latinLnBrk="0" hangingPunct="1">
                        <a:defRPr sz="2520" b="1" kern="1200">
                          <a:solidFill>
                            <a:schemeClr val="lt1"/>
                          </a:solidFill>
                          <a:latin typeface="EYInterstate Light"/>
                        </a:defRPr>
                      </a:lvl3pPr>
                      <a:lvl4pPr marL="1920240" algn="l" defTabSz="1280160" rtl="0" eaLnBrk="1" latinLnBrk="0" hangingPunct="1">
                        <a:defRPr sz="2520" b="1" kern="1200">
                          <a:solidFill>
                            <a:schemeClr val="lt1"/>
                          </a:solidFill>
                          <a:latin typeface="EYInterstate Light"/>
                        </a:defRPr>
                      </a:lvl4pPr>
                      <a:lvl5pPr marL="2560320" algn="l" defTabSz="1280160" rtl="0" eaLnBrk="1" latinLnBrk="0" hangingPunct="1">
                        <a:defRPr sz="2520" b="1" kern="1200">
                          <a:solidFill>
                            <a:schemeClr val="lt1"/>
                          </a:solidFill>
                          <a:latin typeface="EYInterstate Light"/>
                        </a:defRPr>
                      </a:lvl5pPr>
                      <a:lvl6pPr marL="3200400" algn="l" defTabSz="1280160" rtl="0" eaLnBrk="1" latinLnBrk="0" hangingPunct="1">
                        <a:defRPr sz="2520" b="1" kern="1200">
                          <a:solidFill>
                            <a:schemeClr val="lt1"/>
                          </a:solidFill>
                          <a:latin typeface="EYInterstate Light"/>
                        </a:defRPr>
                      </a:lvl6pPr>
                      <a:lvl7pPr marL="3840480" algn="l" defTabSz="1280160" rtl="0" eaLnBrk="1" latinLnBrk="0" hangingPunct="1">
                        <a:defRPr sz="2520" b="1" kern="1200">
                          <a:solidFill>
                            <a:schemeClr val="lt1"/>
                          </a:solidFill>
                          <a:latin typeface="EYInterstate Light"/>
                        </a:defRPr>
                      </a:lvl7pPr>
                      <a:lvl8pPr marL="4480560" algn="l" defTabSz="1280160" rtl="0" eaLnBrk="1" latinLnBrk="0" hangingPunct="1">
                        <a:defRPr sz="2520" b="1" kern="1200">
                          <a:solidFill>
                            <a:schemeClr val="lt1"/>
                          </a:solidFill>
                          <a:latin typeface="EYInterstate Light"/>
                        </a:defRPr>
                      </a:lvl8pPr>
                      <a:lvl9pPr marL="5120640" algn="l" defTabSz="1280160" rtl="0" eaLnBrk="1" latinLnBrk="0" hangingPunct="1">
                        <a:defRPr sz="2520" b="1" kern="1200">
                          <a:solidFill>
                            <a:schemeClr val="lt1"/>
                          </a:solidFill>
                          <a:latin typeface="EYInterstate Light"/>
                        </a:defRPr>
                      </a:lvl9pPr>
                    </a:lstStyle>
                    <a:p>
                      <a:pPr algn="ctr" rtl="1"/>
                      <a:r>
                        <a:rPr lang="ar-SA" sz="700" b="1" dirty="0">
                          <a:solidFill>
                            <a:schemeClr val="bg1"/>
                          </a:solidFill>
                          <a:latin typeface="Muna"/>
                        </a:rPr>
                        <a:t>تفصيل</a:t>
                      </a:r>
                      <a:endParaRPr lang="en-US" sz="500" b="1" dirty="0">
                        <a:solidFill>
                          <a:schemeClr val="bg1"/>
                        </a:solidFill>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0035"/>
                    </a:solidFill>
                  </a:tcPr>
                </a:tc>
                <a:tc>
                  <a:txBody>
                    <a:bodyPr/>
                    <a:lstStyle>
                      <a:lvl1pPr marL="0" algn="l" defTabSz="1280160" rtl="0" eaLnBrk="1" latinLnBrk="0" hangingPunct="1">
                        <a:defRPr sz="2520" b="1" kern="1200">
                          <a:solidFill>
                            <a:schemeClr val="lt1"/>
                          </a:solidFill>
                          <a:latin typeface="EYInterstate Light"/>
                        </a:defRPr>
                      </a:lvl1pPr>
                      <a:lvl2pPr marL="640080" algn="l" defTabSz="1280160" rtl="0" eaLnBrk="1" latinLnBrk="0" hangingPunct="1">
                        <a:defRPr sz="2520" b="1" kern="1200">
                          <a:solidFill>
                            <a:schemeClr val="lt1"/>
                          </a:solidFill>
                          <a:latin typeface="EYInterstate Light"/>
                        </a:defRPr>
                      </a:lvl2pPr>
                      <a:lvl3pPr marL="1280160" algn="l" defTabSz="1280160" rtl="0" eaLnBrk="1" latinLnBrk="0" hangingPunct="1">
                        <a:defRPr sz="2520" b="1" kern="1200">
                          <a:solidFill>
                            <a:schemeClr val="lt1"/>
                          </a:solidFill>
                          <a:latin typeface="EYInterstate Light"/>
                        </a:defRPr>
                      </a:lvl3pPr>
                      <a:lvl4pPr marL="1920240" algn="l" defTabSz="1280160" rtl="0" eaLnBrk="1" latinLnBrk="0" hangingPunct="1">
                        <a:defRPr sz="2520" b="1" kern="1200">
                          <a:solidFill>
                            <a:schemeClr val="lt1"/>
                          </a:solidFill>
                          <a:latin typeface="EYInterstate Light"/>
                        </a:defRPr>
                      </a:lvl4pPr>
                      <a:lvl5pPr marL="2560320" algn="l" defTabSz="1280160" rtl="0" eaLnBrk="1" latinLnBrk="0" hangingPunct="1">
                        <a:defRPr sz="2520" b="1" kern="1200">
                          <a:solidFill>
                            <a:schemeClr val="lt1"/>
                          </a:solidFill>
                          <a:latin typeface="EYInterstate Light"/>
                        </a:defRPr>
                      </a:lvl5pPr>
                      <a:lvl6pPr marL="3200400" algn="l" defTabSz="1280160" rtl="0" eaLnBrk="1" latinLnBrk="0" hangingPunct="1">
                        <a:defRPr sz="2520" b="1" kern="1200">
                          <a:solidFill>
                            <a:schemeClr val="lt1"/>
                          </a:solidFill>
                          <a:latin typeface="EYInterstate Light"/>
                        </a:defRPr>
                      </a:lvl6pPr>
                      <a:lvl7pPr marL="3840480" algn="l" defTabSz="1280160" rtl="0" eaLnBrk="1" latinLnBrk="0" hangingPunct="1">
                        <a:defRPr sz="2520" b="1" kern="1200">
                          <a:solidFill>
                            <a:schemeClr val="lt1"/>
                          </a:solidFill>
                          <a:latin typeface="EYInterstate Light"/>
                        </a:defRPr>
                      </a:lvl7pPr>
                      <a:lvl8pPr marL="4480560" algn="l" defTabSz="1280160" rtl="0" eaLnBrk="1" latinLnBrk="0" hangingPunct="1">
                        <a:defRPr sz="2520" b="1" kern="1200">
                          <a:solidFill>
                            <a:schemeClr val="lt1"/>
                          </a:solidFill>
                          <a:latin typeface="EYInterstate Light"/>
                        </a:defRPr>
                      </a:lvl8pPr>
                      <a:lvl9pPr marL="5120640" algn="l" defTabSz="1280160" rtl="0" eaLnBrk="1" latinLnBrk="0" hangingPunct="1">
                        <a:defRPr sz="2520" b="1" kern="1200">
                          <a:solidFill>
                            <a:schemeClr val="lt1"/>
                          </a:solidFill>
                          <a:latin typeface="EYInterstate Light"/>
                        </a:defRPr>
                      </a:lvl9pPr>
                    </a:lstStyle>
                    <a:p>
                      <a:pPr algn="ctr" rtl="1"/>
                      <a:r>
                        <a:rPr lang="ar-SA" sz="700" b="1" dirty="0">
                          <a:solidFill>
                            <a:schemeClr val="bg1"/>
                          </a:solidFill>
                          <a:latin typeface="Muna"/>
                        </a:rPr>
                        <a:t>مستوى النضج</a:t>
                      </a:r>
                      <a:endParaRPr lang="en-US" sz="700" b="1" dirty="0">
                        <a:solidFill>
                          <a:schemeClr val="bg1"/>
                        </a:solidFill>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0035"/>
                    </a:solidFill>
                  </a:tcPr>
                </a:tc>
                <a:extLst>
                  <a:ext uri="{0D108BD9-81ED-4DB2-BD59-A6C34878D82A}">
                    <a16:rowId xmlns:a16="http://schemas.microsoft.com/office/drawing/2014/main" val="10000"/>
                  </a:ext>
                </a:extLst>
              </a:tr>
              <a:tr h="272026">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algn="r" rtl="1"/>
                      <a:r>
                        <a:rPr lang="ar-SA" sz="600" b="0" dirty="0">
                          <a:latin typeface="Muna"/>
                        </a:rPr>
                        <a:t>يشير مستوى النضج هذا إلى أن الجهة الخاضعة ليس لديها أو قليلة جدًا  سير العمليات الموثقة  التي تدير ضوابط الرقابة</a:t>
                      </a:r>
                      <a:endParaRPr lang="en-US" sz="600" b="0" dirty="0">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800" b="1" kern="1200" dirty="0">
                          <a:solidFill>
                            <a:schemeClr val="dk1"/>
                          </a:solidFill>
                          <a:latin typeface="Muna"/>
                          <a:ea typeface="+mn-ea"/>
                          <a:cs typeface="+mn-cs"/>
                        </a:rPr>
                        <a:t>أساسي</a:t>
                      </a:r>
                      <a:endParaRPr lang="en-US" sz="700" b="1" kern="1200" dirty="0">
                        <a:solidFill>
                          <a:schemeClr val="dk1"/>
                        </a:solidFill>
                        <a:latin typeface="Muna"/>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72026">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algn="r" rtl="1"/>
                      <a:r>
                        <a:rPr lang="ar-SA" sz="600" b="0" dirty="0">
                          <a:latin typeface="Muna"/>
                        </a:rPr>
                        <a:t>يشير مستوى النضج هذا إلى أن الجهة الخاضعة لديها بعض سير العمليات، ولكن العديد منها بحاجة إلى التطوير</a:t>
                      </a:r>
                      <a:endParaRPr lang="en-US" sz="600" b="0" dirty="0">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800" b="1" kern="1200" dirty="0">
                          <a:solidFill>
                            <a:schemeClr val="dk1"/>
                          </a:solidFill>
                          <a:latin typeface="Muna"/>
                          <a:ea typeface="+mn-ea"/>
                          <a:cs typeface="+mn-cs"/>
                        </a:rPr>
                        <a:t>قيد التطوير</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72026">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algn="r" rtl="1"/>
                      <a:r>
                        <a:rPr lang="ar-SA" sz="600" b="0" dirty="0">
                          <a:latin typeface="Muna"/>
                        </a:rPr>
                        <a:t>يشير مستوى النضج هذا إلى أن الجهة الخاضعة لديها غالبية سير العمليات في مكانها وأنها مناسبة للغرض</a:t>
                      </a:r>
                      <a:endParaRPr lang="en-US" sz="600" b="0" dirty="0">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800" b="1" kern="1200" dirty="0">
                          <a:solidFill>
                            <a:schemeClr val="dk1"/>
                          </a:solidFill>
                          <a:latin typeface="Muna"/>
                          <a:ea typeface="+mn-ea"/>
                          <a:cs typeface="+mn-cs"/>
                        </a:rPr>
                        <a:t>متطوّر</a:t>
                      </a:r>
                      <a:endParaRPr lang="en-US" sz="800" b="1" kern="1200" dirty="0">
                        <a:solidFill>
                          <a:schemeClr val="dk1"/>
                        </a:solidFill>
                        <a:latin typeface="Muna"/>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72026">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algn="r" rtl="1"/>
                      <a:r>
                        <a:rPr lang="ar-SA" sz="600" b="0" dirty="0">
                          <a:latin typeface="Muna"/>
                        </a:rPr>
                        <a:t>يشير مستوى النضج هذا إلى أن الجهة الخاضعة لديها كافة ضوابط الرقابة المطلوبة ويتم تطبيق ضوابط الرقابة هذه باتساق دون استثناء</a:t>
                      </a:r>
                      <a:endParaRPr lang="en-US" sz="600" b="0" dirty="0">
                        <a:latin typeface="Mun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EYInterstate Light"/>
                        </a:defRPr>
                      </a:lvl1pPr>
                      <a:lvl2pPr marL="640080" algn="l" defTabSz="1280160" rtl="0" eaLnBrk="1" latinLnBrk="0" hangingPunct="1">
                        <a:defRPr sz="2520" kern="1200">
                          <a:solidFill>
                            <a:schemeClr val="dk1"/>
                          </a:solidFill>
                          <a:latin typeface="EYInterstate Light"/>
                        </a:defRPr>
                      </a:lvl2pPr>
                      <a:lvl3pPr marL="1280160" algn="l" defTabSz="1280160" rtl="0" eaLnBrk="1" latinLnBrk="0" hangingPunct="1">
                        <a:defRPr sz="2520" kern="1200">
                          <a:solidFill>
                            <a:schemeClr val="dk1"/>
                          </a:solidFill>
                          <a:latin typeface="EYInterstate Light"/>
                        </a:defRPr>
                      </a:lvl3pPr>
                      <a:lvl4pPr marL="1920240" algn="l" defTabSz="1280160" rtl="0" eaLnBrk="1" latinLnBrk="0" hangingPunct="1">
                        <a:defRPr sz="2520" kern="1200">
                          <a:solidFill>
                            <a:schemeClr val="dk1"/>
                          </a:solidFill>
                          <a:latin typeface="EYInterstate Light"/>
                        </a:defRPr>
                      </a:lvl4pPr>
                      <a:lvl5pPr marL="2560320" algn="l" defTabSz="1280160" rtl="0" eaLnBrk="1" latinLnBrk="0" hangingPunct="1">
                        <a:defRPr sz="2520" kern="1200">
                          <a:solidFill>
                            <a:schemeClr val="dk1"/>
                          </a:solidFill>
                          <a:latin typeface="EYInterstate Light"/>
                        </a:defRPr>
                      </a:lvl5pPr>
                      <a:lvl6pPr marL="3200400" algn="l" defTabSz="1280160" rtl="0" eaLnBrk="1" latinLnBrk="0" hangingPunct="1">
                        <a:defRPr sz="2520" kern="1200">
                          <a:solidFill>
                            <a:schemeClr val="dk1"/>
                          </a:solidFill>
                          <a:latin typeface="EYInterstate Light"/>
                        </a:defRPr>
                      </a:lvl6pPr>
                      <a:lvl7pPr marL="3840480" algn="l" defTabSz="1280160" rtl="0" eaLnBrk="1" latinLnBrk="0" hangingPunct="1">
                        <a:defRPr sz="2520" kern="1200">
                          <a:solidFill>
                            <a:schemeClr val="dk1"/>
                          </a:solidFill>
                          <a:latin typeface="EYInterstate Light"/>
                        </a:defRPr>
                      </a:lvl7pPr>
                      <a:lvl8pPr marL="4480560" algn="l" defTabSz="1280160" rtl="0" eaLnBrk="1" latinLnBrk="0" hangingPunct="1">
                        <a:defRPr sz="2520" kern="1200">
                          <a:solidFill>
                            <a:schemeClr val="dk1"/>
                          </a:solidFill>
                          <a:latin typeface="EYInterstate Light"/>
                        </a:defRPr>
                      </a:lvl8pPr>
                      <a:lvl9pPr marL="5120640" algn="l" defTabSz="1280160" rtl="0" eaLnBrk="1" latinLnBrk="0" hangingPunct="1">
                        <a:defRPr sz="2520" kern="1200">
                          <a:solidFill>
                            <a:schemeClr val="dk1"/>
                          </a:solidFill>
                          <a:latin typeface="EYInterstate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800" b="1" kern="1200" dirty="0">
                          <a:solidFill>
                            <a:schemeClr val="dk1"/>
                          </a:solidFill>
                          <a:latin typeface="Muna"/>
                          <a:ea typeface="+mn-ea"/>
                          <a:cs typeface="+mn-cs"/>
                        </a:rPr>
                        <a:t>قيادي</a:t>
                      </a:r>
                      <a:endParaRPr lang="en-US" sz="800" b="1" kern="1200" dirty="0">
                        <a:solidFill>
                          <a:schemeClr val="dk1"/>
                        </a:solidFill>
                        <a:latin typeface="Muna"/>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51" name="Slide Number Placeholder 13">
            <a:extLst>
              <a:ext uri="{FF2B5EF4-FFF2-40B4-BE49-F238E27FC236}">
                <a16:creationId xmlns:a16="http://schemas.microsoft.com/office/drawing/2014/main" id="{639A3840-901B-4882-8375-78B6AF4D4BA5}"/>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738058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5102088" y="1853008"/>
            <a:ext cx="7190202" cy="830997"/>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لماذا هناك حاجة إلى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635157"/>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سيحدد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عوامل التعقيدات التي قد تؤثر على تحقيق أهداف المشروع ، والأثر المترتب على ذلك إذا فشلت المبادرة في تحقيق أهدافها المتعلقة بالوقت ، التكلفة أو الجودة. مكونات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هي:</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21" name="Down Arrow 366">
            <a:extLst>
              <a:ext uri="{FF2B5EF4-FFF2-40B4-BE49-F238E27FC236}">
                <a16:creationId xmlns:a16="http://schemas.microsoft.com/office/drawing/2014/main" id="{876C1D5B-8FE5-402F-B1D3-856447AD3D13}"/>
              </a:ext>
            </a:extLst>
          </p:cNvPr>
          <p:cNvSpPr>
            <a:spLocks/>
          </p:cNvSpPr>
          <p:nvPr/>
        </p:nvSpPr>
        <p:spPr bwMode="auto">
          <a:xfrm>
            <a:off x="3323273" y="4092788"/>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22" name="Down Arrow 367">
            <a:extLst>
              <a:ext uri="{FF2B5EF4-FFF2-40B4-BE49-F238E27FC236}">
                <a16:creationId xmlns:a16="http://schemas.microsoft.com/office/drawing/2014/main" id="{63F20890-DAEC-4743-AC13-64C14AA73E2A}"/>
              </a:ext>
            </a:extLst>
          </p:cNvPr>
          <p:cNvSpPr>
            <a:spLocks/>
          </p:cNvSpPr>
          <p:nvPr/>
        </p:nvSpPr>
        <p:spPr bwMode="auto">
          <a:xfrm>
            <a:off x="8788224" y="4122168"/>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23" name="Rectangle 22">
            <a:extLst>
              <a:ext uri="{FF2B5EF4-FFF2-40B4-BE49-F238E27FC236}">
                <a16:creationId xmlns:a16="http://schemas.microsoft.com/office/drawing/2014/main" id="{9BEF3E78-473D-4A0D-AB6A-204EBCD3D46D}"/>
              </a:ext>
            </a:extLst>
          </p:cNvPr>
          <p:cNvSpPr>
            <a:spLocks/>
          </p:cNvSpPr>
          <p:nvPr/>
        </p:nvSpPr>
        <p:spPr bwMode="auto">
          <a:xfrm>
            <a:off x="1056768" y="3719617"/>
            <a:ext cx="10443536" cy="414284"/>
          </a:xfrm>
          <a:prstGeom prst="rect">
            <a:avLst/>
          </a:prstGeom>
          <a:solidFill>
            <a:srgbClr val="A00035"/>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noAutofit/>
          </a:bodyPr>
          <a:lstStyle/>
          <a:p>
            <a:pPr marL="0" marR="0" lvl="0" indent="0" algn="ctr" defTabSz="1474788"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 </a:t>
            </a:r>
            <a:r>
              <a:rPr kumimoji="0" lang="en-US" sz="24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PRCA</a:t>
            </a:r>
          </a:p>
        </p:txBody>
      </p:sp>
      <p:graphicFrame>
        <p:nvGraphicFramePr>
          <p:cNvPr id="24" name="Table 23">
            <a:extLst>
              <a:ext uri="{FF2B5EF4-FFF2-40B4-BE49-F238E27FC236}">
                <a16:creationId xmlns:a16="http://schemas.microsoft.com/office/drawing/2014/main" id="{B32FA40F-1031-479B-968D-54996F5E27F1}"/>
              </a:ext>
            </a:extLst>
          </p:cNvPr>
          <p:cNvGraphicFramePr>
            <a:graphicFrameLocks noGrp="1"/>
          </p:cNvGraphicFramePr>
          <p:nvPr>
            <p:extLst>
              <p:ext uri="{D42A27DB-BD31-4B8C-83A1-F6EECF244321}">
                <p14:modId xmlns:p14="http://schemas.microsoft.com/office/powerpoint/2010/main" val="454010972"/>
              </p:ext>
            </p:extLst>
          </p:nvPr>
        </p:nvGraphicFramePr>
        <p:xfrm>
          <a:off x="7232318" y="4644306"/>
          <a:ext cx="3557388" cy="3783471"/>
        </p:xfrm>
        <a:graphic>
          <a:graphicData uri="http://schemas.openxmlformats.org/drawingml/2006/table">
            <a:tbl>
              <a:tblPr firstRow="1" bandRow="1">
                <a:tableStyleId>{5C22544A-7EE6-4342-B048-85BDC9FD1C3A}</a:tableStyleId>
              </a:tblPr>
              <a:tblGrid>
                <a:gridCol w="3557388">
                  <a:extLst>
                    <a:ext uri="{9D8B030D-6E8A-4147-A177-3AD203B41FA5}">
                      <a16:colId xmlns:a16="http://schemas.microsoft.com/office/drawing/2014/main" val="1385125779"/>
                    </a:ext>
                  </a:extLst>
                </a:gridCol>
              </a:tblGrid>
              <a:tr h="3783471">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2000" b="1" kern="1200" dirty="0">
                          <a:solidFill>
                            <a:srgbClr val="8C734B"/>
                          </a:solidFill>
                          <a:latin typeface="Muna"/>
                          <a:ea typeface="+mn-ea"/>
                          <a:cs typeface="+mn-cs"/>
                        </a:rPr>
                        <a:t>تقييم التعقيدات</a:t>
                      </a:r>
                    </a:p>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يوفر تقييم التعقيدات نظرة عامة وشاملة على التحديات والتعقيدات والمخاطر المتعلقة بتنفيذ مشروع بنى تحتية. يوفر تقييم مستوى تعقيدات مخاطر المشروع (</a:t>
                      </a:r>
                      <a:r>
                        <a:rPr lang="en-US" sz="1800" b="0" kern="1200" dirty="0">
                          <a:solidFill>
                            <a:schemeClr val="tx1"/>
                          </a:solidFill>
                          <a:latin typeface="Muna"/>
                          <a:ea typeface="+mn-ea"/>
                          <a:cs typeface="+mn-cs"/>
                        </a:rPr>
                        <a:t>PRCA</a:t>
                      </a:r>
                      <a:r>
                        <a:rPr lang="ar-SA" sz="1800" b="0" kern="1200" dirty="0">
                          <a:solidFill>
                            <a:schemeClr val="tx1"/>
                          </a:solidFill>
                          <a:latin typeface="Muna"/>
                          <a:ea typeface="+mn-ea"/>
                          <a:cs typeface="+mn-cs"/>
                        </a:rPr>
                        <a:t>) تركيزًا للمناقشة ودمج المعرفة الحالية من خلال النظر في مدى تعقيدات </a:t>
                      </a:r>
                      <a:r>
                        <a:rPr lang="ar-SA" sz="1800" b="1" kern="1200" dirty="0">
                          <a:solidFill>
                            <a:schemeClr val="tx1"/>
                          </a:solidFill>
                          <a:latin typeface="Muna"/>
                          <a:ea typeface="+mn-ea"/>
                          <a:cs typeface="+mn-cs"/>
                        </a:rPr>
                        <a:t>10 عوامل </a:t>
                      </a:r>
                      <a:r>
                        <a:rPr lang="ar-SA" sz="1800" b="0" kern="1200" dirty="0">
                          <a:solidFill>
                            <a:schemeClr val="tx1"/>
                          </a:solidFill>
                          <a:latin typeface="Muna"/>
                          <a:ea typeface="+mn-ea"/>
                          <a:cs typeface="+mn-cs"/>
                        </a:rPr>
                        <a:t>تؤثر على نجاح أو فشل المشروع.</a:t>
                      </a:r>
                    </a:p>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يمكن بعد ذلك الاستجابة لهذه العوامل من أجل خلق بيئة تسليم للمشروع التي من المرجح أن تؤدي إلى نتيجة ناجحة.</a:t>
                      </a:r>
                    </a:p>
                  </a:txBody>
                  <a:tcPr marL="182880" marR="182880" marT="91440" marB="914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25" name="Table 24">
            <a:extLst>
              <a:ext uri="{FF2B5EF4-FFF2-40B4-BE49-F238E27FC236}">
                <a16:creationId xmlns:a16="http://schemas.microsoft.com/office/drawing/2014/main" id="{823A34E6-74F4-4A9B-A379-D993FFD93124}"/>
              </a:ext>
            </a:extLst>
          </p:cNvPr>
          <p:cNvGraphicFramePr>
            <a:graphicFrameLocks noGrp="1"/>
          </p:cNvGraphicFramePr>
          <p:nvPr>
            <p:extLst>
              <p:ext uri="{D42A27DB-BD31-4B8C-83A1-F6EECF244321}">
                <p14:modId xmlns:p14="http://schemas.microsoft.com/office/powerpoint/2010/main" val="3898679093"/>
              </p:ext>
            </p:extLst>
          </p:nvPr>
        </p:nvGraphicFramePr>
        <p:xfrm>
          <a:off x="1767367" y="4659452"/>
          <a:ext cx="3557388" cy="3768326"/>
        </p:xfrm>
        <a:graphic>
          <a:graphicData uri="http://schemas.openxmlformats.org/drawingml/2006/table">
            <a:tbl>
              <a:tblPr firstRow="1" bandRow="1">
                <a:tableStyleId>{5C22544A-7EE6-4342-B048-85BDC9FD1C3A}</a:tableStyleId>
              </a:tblPr>
              <a:tblGrid>
                <a:gridCol w="3557388">
                  <a:extLst>
                    <a:ext uri="{9D8B030D-6E8A-4147-A177-3AD203B41FA5}">
                      <a16:colId xmlns:a16="http://schemas.microsoft.com/office/drawing/2014/main" val="1385125779"/>
                    </a:ext>
                  </a:extLst>
                </a:gridCol>
              </a:tblGrid>
              <a:tr h="3768326">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2000" b="1" kern="1200" dirty="0">
                          <a:solidFill>
                            <a:srgbClr val="8C734B"/>
                          </a:solidFill>
                          <a:latin typeface="Muna"/>
                          <a:ea typeface="+mn-ea"/>
                          <a:cs typeface="+mn-cs"/>
                        </a:rPr>
                        <a:t>تقييم الأثر المترتب</a:t>
                      </a:r>
                      <a:endParaRPr lang="en-US" sz="2000" b="1" kern="1200" dirty="0">
                        <a:solidFill>
                          <a:srgbClr val="8C734B"/>
                        </a:solidFill>
                        <a:latin typeface="Muna"/>
                        <a:ea typeface="+mn-ea"/>
                        <a:cs typeface="+mn-cs"/>
                      </a:endParaRPr>
                    </a:p>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تقييم استراتيجي مطلوب لتحديد الأثر المترتب في حال فشل المبادرة على تحقيق أهدافها المتعلقة بالوقت ، التكلفة أو الجودة. يستند هذا على التقييم الشامل </a:t>
                      </a:r>
                      <a:r>
                        <a:rPr lang="ar-SA" sz="1800" b="1" kern="1200" dirty="0">
                          <a:solidFill>
                            <a:schemeClr val="tx1"/>
                          </a:solidFill>
                          <a:latin typeface="Muna"/>
                          <a:ea typeface="+mn-ea"/>
                          <a:cs typeface="+mn-cs"/>
                        </a:rPr>
                        <a:t>لخمسة عوامل</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sp>
        <p:nvSpPr>
          <p:cNvPr id="26" name="Slide Number Placeholder 13">
            <a:extLst>
              <a:ext uri="{FF2B5EF4-FFF2-40B4-BE49-F238E27FC236}">
                <a16:creationId xmlns:a16="http://schemas.microsoft.com/office/drawing/2014/main" id="{68FC464D-C315-4290-A81A-42FAA5456E7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093042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56217"/>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E18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solidFill>
            <a:srgbClr val="8E18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solidFill>
            <a:srgbClr val="8E18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المطلوب تحققها من مهمة التدقيق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الانتهاء من دراسة الجدوى الشاملة والتفصيلية وهل تم تحديد الطريقة المثلى للتنفيذ؟</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تكاليف المشروع والمزايا العائدة منه وهل تم الحصول على الموافقة على التمويل؟</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عوامل نجاح المشروع وهل هي واقعية وواضحة؟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المخاطر الرئيسية التي يتعرض لها المشروع وهل تم إعداد خطط إدارة المخاطر المناسبة؟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يتوفر للمشروع الدعم والمساندة من جانب الأطراف الداخلية والخارجية ذات العلاقة؟</a:t>
            </a: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متطلبات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التكلفة والمزايا والتمويل</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الحوكمة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الأطراف ذات العلاقة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افتراضات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التغيير</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1D5EED47-9050-48FA-8B3B-743EED1028E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477828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5102088" y="1853008"/>
            <a:ext cx="7190202"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متى يجب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444657"/>
            <a:ext cx="12146074" cy="1200329"/>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يجب إنجاز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في مرحلة بدء المشروع ويجب تحديث ذلك في كل مرحلة من مراحل المشروع وصولا الى مرحلة الأعمال الإنشائية.</a:t>
            </a:r>
          </a:p>
          <a:p>
            <a:pPr marL="301752"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يؤدي إكمال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إلى إنشاء ملف تعريف يمكن أن يستخدمه راعي المشروع / مالك المشروع لتقييم إدارة المخاطر الكامنة وتقييم فعالية بيئة التسليم لإدارة مستوى المخاطر والتعقيدات ، طوال دورة حياة المشروع.</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grpSp>
        <p:nvGrpSpPr>
          <p:cNvPr id="3" name="Group 2">
            <a:extLst>
              <a:ext uri="{FF2B5EF4-FFF2-40B4-BE49-F238E27FC236}">
                <a16:creationId xmlns:a16="http://schemas.microsoft.com/office/drawing/2014/main" id="{9474F379-A531-459A-A1D3-DE5FA79F9FC8}"/>
              </a:ext>
            </a:extLst>
          </p:cNvPr>
          <p:cNvGrpSpPr/>
          <p:nvPr/>
        </p:nvGrpSpPr>
        <p:grpSpPr>
          <a:xfrm>
            <a:off x="686220" y="4421651"/>
            <a:ext cx="11536044" cy="3510957"/>
            <a:chOff x="686220" y="4421651"/>
            <a:chExt cx="11536044" cy="3510957"/>
          </a:xfrm>
        </p:grpSpPr>
        <p:sp>
          <p:nvSpPr>
            <p:cNvPr id="48" name="Pentagon 19">
              <a:extLst>
                <a:ext uri="{FF2B5EF4-FFF2-40B4-BE49-F238E27FC236}">
                  <a16:creationId xmlns:a16="http://schemas.microsoft.com/office/drawing/2014/main" id="{AC3563B4-100A-4EF9-A8EA-6124138FD76C}"/>
                </a:ext>
              </a:extLst>
            </p:cNvPr>
            <p:cNvSpPr/>
            <p:nvPr/>
          </p:nvSpPr>
          <p:spPr bwMode="auto">
            <a:xfrm rot="10800000" flipV="1">
              <a:off x="10013194" y="4421651"/>
              <a:ext cx="2167108" cy="932326"/>
            </a:xfrm>
            <a:prstGeom prst="homePlate">
              <a:avLst>
                <a:gd name="adj" fmla="val 32259"/>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المفهوم والجدوى</a:t>
              </a:r>
            </a:p>
          </p:txBody>
        </p:sp>
        <p:sp>
          <p:nvSpPr>
            <p:cNvPr id="50" name="Pentagon 21">
              <a:extLst>
                <a:ext uri="{FF2B5EF4-FFF2-40B4-BE49-F238E27FC236}">
                  <a16:creationId xmlns:a16="http://schemas.microsoft.com/office/drawing/2014/main" id="{9405FD40-744E-4D77-9D3F-68DA340E34B8}"/>
                </a:ext>
              </a:extLst>
            </p:cNvPr>
            <p:cNvSpPr/>
            <p:nvPr/>
          </p:nvSpPr>
          <p:spPr bwMode="auto">
            <a:xfrm rot="10800000" flipV="1">
              <a:off x="3018814" y="4421651"/>
              <a:ext cx="2170513" cy="932326"/>
            </a:xfrm>
            <a:prstGeom prst="homePlate">
              <a:avLst>
                <a:gd name="adj" fmla="val 22245"/>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الأعمال الإنشائية</a:t>
              </a:r>
            </a:p>
          </p:txBody>
        </p:sp>
        <p:sp>
          <p:nvSpPr>
            <p:cNvPr id="51" name="Pentagon 22">
              <a:extLst>
                <a:ext uri="{FF2B5EF4-FFF2-40B4-BE49-F238E27FC236}">
                  <a16:creationId xmlns:a16="http://schemas.microsoft.com/office/drawing/2014/main" id="{ED93EF7B-0723-4C93-91B1-5C5401E2258D}"/>
                </a:ext>
              </a:extLst>
            </p:cNvPr>
            <p:cNvSpPr/>
            <p:nvPr/>
          </p:nvSpPr>
          <p:spPr bwMode="auto">
            <a:xfrm rot="10800000" flipV="1">
              <a:off x="5351409" y="4421651"/>
              <a:ext cx="2170513" cy="932326"/>
            </a:xfrm>
            <a:prstGeom prst="homePlate">
              <a:avLst>
                <a:gd name="adj" fmla="val 30798"/>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المشتريات</a:t>
              </a:r>
              <a:r>
                <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 </a:t>
              </a:r>
            </a:p>
          </p:txBody>
        </p:sp>
        <p:sp>
          <p:nvSpPr>
            <p:cNvPr id="52" name="Pentagon 23">
              <a:extLst>
                <a:ext uri="{FF2B5EF4-FFF2-40B4-BE49-F238E27FC236}">
                  <a16:creationId xmlns:a16="http://schemas.microsoft.com/office/drawing/2014/main" id="{96F15815-E510-403E-B321-2295F9B7E27B}"/>
                </a:ext>
              </a:extLst>
            </p:cNvPr>
            <p:cNvSpPr/>
            <p:nvPr/>
          </p:nvSpPr>
          <p:spPr bwMode="auto">
            <a:xfrm rot="10800000" flipV="1">
              <a:off x="7684003" y="4421651"/>
              <a:ext cx="2167108" cy="932326"/>
            </a:xfrm>
            <a:prstGeom prst="homePlate">
              <a:avLst>
                <a:gd name="adj" fmla="val 30441"/>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إدارة عمليات التخطيط والتصميم</a:t>
              </a:r>
              <a:endParaRPr kumimoji="0" lang="en-US"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53" name="Pentagon 24">
              <a:extLst>
                <a:ext uri="{FF2B5EF4-FFF2-40B4-BE49-F238E27FC236}">
                  <a16:creationId xmlns:a16="http://schemas.microsoft.com/office/drawing/2014/main" id="{92B6D250-9F39-4282-B309-55582E4FDE2A}"/>
                </a:ext>
              </a:extLst>
            </p:cNvPr>
            <p:cNvSpPr/>
            <p:nvPr/>
          </p:nvSpPr>
          <p:spPr bwMode="auto">
            <a:xfrm rot="10800000" flipV="1">
              <a:off x="686220" y="4421651"/>
              <a:ext cx="2170513" cy="932326"/>
            </a:xfrm>
            <a:prstGeom prst="homePlate">
              <a:avLst>
                <a:gd name="adj" fmla="val 22245"/>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التشغيل التجريبي واستلام المشروع</a:t>
              </a:r>
            </a:p>
          </p:txBody>
        </p:sp>
        <p:sp>
          <p:nvSpPr>
            <p:cNvPr id="46" name="Right Triangle 45">
              <a:extLst>
                <a:ext uri="{FF2B5EF4-FFF2-40B4-BE49-F238E27FC236}">
                  <a16:creationId xmlns:a16="http://schemas.microsoft.com/office/drawing/2014/main" id="{7333A1DE-8CEB-498C-AEB4-572A68D3C547}"/>
                </a:ext>
              </a:extLst>
            </p:cNvPr>
            <p:cNvSpPr/>
            <p:nvPr/>
          </p:nvSpPr>
          <p:spPr bwMode="auto">
            <a:xfrm rot="10800000" flipV="1">
              <a:off x="1481349" y="6922347"/>
              <a:ext cx="10735813" cy="1010261"/>
            </a:xfrm>
            <a:prstGeom prst="rtTriangle">
              <a:avLst/>
            </a:prstGeom>
            <a:solidFill>
              <a:srgbClr val="80808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16000" rIns="36000" bIns="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95363"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Muna"/>
                <a:ea typeface="+mn-ea"/>
                <a:cs typeface="Arial" charset="0"/>
              </a:endParaRPr>
            </a:p>
          </p:txBody>
        </p:sp>
        <p:sp>
          <p:nvSpPr>
            <p:cNvPr id="47" name="Right Triangle 46">
              <a:extLst>
                <a:ext uri="{FF2B5EF4-FFF2-40B4-BE49-F238E27FC236}">
                  <a16:creationId xmlns:a16="http://schemas.microsoft.com/office/drawing/2014/main" id="{50E3698F-88F4-4FED-8056-745D9027996D}"/>
                </a:ext>
              </a:extLst>
            </p:cNvPr>
            <p:cNvSpPr/>
            <p:nvPr/>
          </p:nvSpPr>
          <p:spPr bwMode="auto">
            <a:xfrm rot="10800000" flipH="1">
              <a:off x="686221" y="6724112"/>
              <a:ext cx="11536043" cy="1155247"/>
            </a:xfrm>
            <a:prstGeom prst="rtTriangle">
              <a:avLst/>
            </a:prstGeom>
            <a:solidFill>
              <a:srgbClr val="8C734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4000" tIns="54000" rIns="54000" bIns="54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95363"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una"/>
                <a:ea typeface="+mn-ea"/>
                <a:cs typeface="Arial" charset="0"/>
              </a:endParaRPr>
            </a:p>
          </p:txBody>
        </p:sp>
        <p:sp>
          <p:nvSpPr>
            <p:cNvPr id="44" name="Rectangle 43">
              <a:extLst>
                <a:ext uri="{FF2B5EF4-FFF2-40B4-BE49-F238E27FC236}">
                  <a16:creationId xmlns:a16="http://schemas.microsoft.com/office/drawing/2014/main" id="{937C2F72-1CD7-4052-BCEB-89C1D11D55C6}"/>
                </a:ext>
              </a:extLst>
            </p:cNvPr>
            <p:cNvSpPr/>
            <p:nvPr/>
          </p:nvSpPr>
          <p:spPr>
            <a:xfrm>
              <a:off x="10435627" y="7328628"/>
              <a:ext cx="1763857" cy="32803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1" eaLnBrk="1" fontAlgn="auto" latinLnBrk="0" hangingPunct="1">
                <a:lnSpc>
                  <a:spcPct val="85000"/>
                </a:lnSpc>
                <a:spcBef>
                  <a:spcPts val="0"/>
                </a:spcBef>
                <a:spcAft>
                  <a:spcPts val="600"/>
                </a:spcAft>
                <a:buClr>
                  <a:srgbClr val="ED7D31"/>
                </a:buClr>
                <a:buSzPct val="70000"/>
                <a:buFontTx/>
                <a:buNone/>
                <a:tabLst/>
                <a:defRPr/>
              </a:pPr>
              <a:r>
                <a:rPr kumimoji="0" lang="ar-SA" sz="18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تقييم استباقي</a:t>
              </a:r>
              <a:endParaRPr kumimoji="0" lang="en-GB" sz="1800" b="1" i="0" u="none" strike="noStrike" kern="1200" cap="none" spc="0" normalizeH="0" baseline="0" noProof="0" dirty="0">
                <a:ln>
                  <a:noFill/>
                </a:ln>
                <a:solidFill>
                  <a:prstClr val="white"/>
                </a:solidFill>
                <a:effectLst/>
                <a:uLnTx/>
                <a:uFillTx/>
                <a:latin typeface="Muna"/>
                <a:ea typeface="+mn-ea"/>
                <a:cs typeface="+mn-cs"/>
              </a:endParaRPr>
            </a:p>
          </p:txBody>
        </p:sp>
        <p:sp>
          <p:nvSpPr>
            <p:cNvPr id="45" name="Rectangle 44">
              <a:extLst>
                <a:ext uri="{FF2B5EF4-FFF2-40B4-BE49-F238E27FC236}">
                  <a16:creationId xmlns:a16="http://schemas.microsoft.com/office/drawing/2014/main" id="{4301C03B-0E18-4B35-8BDA-A5A26F3EAB03}"/>
                </a:ext>
              </a:extLst>
            </p:cNvPr>
            <p:cNvSpPr/>
            <p:nvPr/>
          </p:nvSpPr>
          <p:spPr>
            <a:xfrm>
              <a:off x="701817" y="6996630"/>
              <a:ext cx="1823088" cy="32803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1" eaLnBrk="1" fontAlgn="auto" latinLnBrk="0" hangingPunct="1">
                <a:lnSpc>
                  <a:spcPct val="85000"/>
                </a:lnSpc>
                <a:spcBef>
                  <a:spcPts val="0"/>
                </a:spcBef>
                <a:spcAft>
                  <a:spcPts val="600"/>
                </a:spcAft>
                <a:buClr>
                  <a:srgbClr val="ED7D31"/>
                </a:buClr>
                <a:buSzPct val="70000"/>
                <a:buFontTx/>
                <a:buNone/>
                <a:tabLst/>
                <a:defRPr/>
              </a:pPr>
              <a:r>
                <a:rPr kumimoji="0" lang="ar-SA" sz="18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تقييم تفاعلي</a:t>
              </a:r>
              <a:endParaRPr kumimoji="0" lang="en-GB" sz="1800" b="1" i="0" u="none" strike="noStrike" kern="1200" cap="none" spc="0" normalizeH="0" baseline="0" noProof="0" dirty="0">
                <a:ln>
                  <a:noFill/>
                </a:ln>
                <a:solidFill>
                  <a:prstClr val="white"/>
                </a:solidFill>
                <a:effectLst/>
                <a:uLnTx/>
                <a:uFillTx/>
                <a:latin typeface="Muna"/>
                <a:ea typeface="+mn-ea"/>
                <a:cs typeface="+mn-cs"/>
              </a:endParaRPr>
            </a:p>
          </p:txBody>
        </p:sp>
        <p:grpSp>
          <p:nvGrpSpPr>
            <p:cNvPr id="29" name="Group 28">
              <a:extLst>
                <a:ext uri="{FF2B5EF4-FFF2-40B4-BE49-F238E27FC236}">
                  <a16:creationId xmlns:a16="http://schemas.microsoft.com/office/drawing/2014/main" id="{1F71290A-B7F6-4639-AF7F-CC54F2173478}"/>
                </a:ext>
              </a:extLst>
            </p:cNvPr>
            <p:cNvGrpSpPr/>
            <p:nvPr/>
          </p:nvGrpSpPr>
          <p:grpSpPr>
            <a:xfrm>
              <a:off x="2939089" y="5825657"/>
              <a:ext cx="9219780" cy="469378"/>
              <a:chOff x="25349" y="1567605"/>
              <a:chExt cx="6358458" cy="341583"/>
            </a:xfrm>
          </p:grpSpPr>
          <p:cxnSp>
            <p:nvCxnSpPr>
              <p:cNvPr id="30" name="Straight Connector 29">
                <a:extLst>
                  <a:ext uri="{FF2B5EF4-FFF2-40B4-BE49-F238E27FC236}">
                    <a16:creationId xmlns:a16="http://schemas.microsoft.com/office/drawing/2014/main" id="{ABB686CA-522E-4164-AF37-66F2DB96247A}"/>
                  </a:ext>
                </a:extLst>
              </p:cNvPr>
              <p:cNvCxnSpPr>
                <a:cxnSpLocks/>
              </p:cNvCxnSpPr>
              <p:nvPr/>
            </p:nvCxnSpPr>
            <p:spPr bwMode="auto">
              <a:xfrm>
                <a:off x="25349" y="1727320"/>
                <a:ext cx="6358458" cy="10510"/>
              </a:xfrm>
              <a:prstGeom prst="line">
                <a:avLst/>
              </a:prstGeom>
              <a:noFill/>
              <a:ln w="28575" cap="flat" cmpd="sng" algn="ctr">
                <a:solidFill>
                  <a:schemeClr val="bg1">
                    <a:lumMod val="50000"/>
                  </a:schemeClr>
                </a:solidFill>
                <a:prstDash val="solid"/>
                <a:round/>
                <a:headEnd type="none" w="med" len="med"/>
                <a:tailEnd type="none" w="med" len="med"/>
              </a:ln>
              <a:effectLst/>
            </p:spPr>
          </p:cxnSp>
          <p:sp>
            <p:nvSpPr>
              <p:cNvPr id="31" name="Rectangle 30">
                <a:extLst>
                  <a:ext uri="{FF2B5EF4-FFF2-40B4-BE49-F238E27FC236}">
                    <a16:creationId xmlns:a16="http://schemas.microsoft.com/office/drawing/2014/main" id="{918085A4-7205-441E-9D76-0E78F6179744}"/>
                  </a:ext>
                </a:extLst>
              </p:cNvPr>
              <p:cNvSpPr/>
              <p:nvPr/>
            </p:nvSpPr>
            <p:spPr bwMode="auto">
              <a:xfrm>
                <a:off x="2543968" y="1567605"/>
                <a:ext cx="1321220" cy="341583"/>
              </a:xfrm>
              <a:prstGeom prst="rect">
                <a:avLst/>
              </a:prstGeom>
              <a:solidFill>
                <a:schemeClr val="bg1">
                  <a:lumMod val="75000"/>
                </a:schemeClr>
              </a:solidFill>
              <a:ln w="127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una"/>
                    <a:ea typeface="+mn-ea"/>
                    <a:cs typeface="+mn-cs"/>
                  </a:rPr>
                  <a:t>PRCA</a:t>
                </a:r>
              </a:p>
            </p:txBody>
          </p:sp>
        </p:grpSp>
      </p:grpSp>
      <p:sp>
        <p:nvSpPr>
          <p:cNvPr id="32" name="Slide Number Placeholder 13">
            <a:extLst>
              <a:ext uri="{FF2B5EF4-FFF2-40B4-BE49-F238E27FC236}">
                <a16:creationId xmlns:a16="http://schemas.microsoft.com/office/drawing/2014/main" id="{09E93C9B-ECE5-4D4A-90B7-6F9192BD767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109</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24870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من الذي يجب أن ينجز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444657"/>
            <a:ext cx="12146074" cy="1200329"/>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يتحمل صاحب المشروع مسؤولية إنجاز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تتضمن مقاربات إتمام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ما يلي:</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a:p>
            <a:pPr marL="594360" marR="0" lvl="0" indent="-342900" algn="r" defTabSz="457200" rtl="1" eaLnBrk="1" fontAlgn="auto" latinLnBrk="0" hangingPunct="1">
              <a:lnSpc>
                <a:spcPct val="100000"/>
              </a:lnSpc>
              <a:spcBef>
                <a:spcPts val="0"/>
              </a:spcBef>
              <a:spcAft>
                <a:spcPts val="0"/>
              </a:spcAft>
              <a:buClrTx/>
              <a:buSzTx/>
              <a:buFont typeface="+mj-lt"/>
              <a:buAutoNum type="alphaLcParenR"/>
              <a:tabLst/>
              <a:defRPr/>
            </a:pPr>
            <a:r>
              <a:rPr kumimoji="0" lang="ar-SA" sz="18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بالتعاون -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يقوم مالك المشروع بإجراء التقييم بالتعاون مع أعضاء فريق المشروع المعينين من أجل مشاركة المعرفة المكتسبة وتطوير فهم مشترك لتعقيدات المشروع ؛ أو</a:t>
            </a:r>
          </a:p>
          <a:p>
            <a:pPr marL="594360" marR="0" lvl="0" indent="-342900" algn="r" defTabSz="457200" rtl="1" eaLnBrk="1" fontAlgn="auto" latinLnBrk="0" hangingPunct="1">
              <a:lnSpc>
                <a:spcPct val="100000"/>
              </a:lnSpc>
              <a:spcBef>
                <a:spcPts val="0"/>
              </a:spcBef>
              <a:spcAft>
                <a:spcPts val="0"/>
              </a:spcAft>
              <a:buClrTx/>
              <a:buSzTx/>
              <a:buFont typeface="+mj-lt"/>
              <a:buAutoNum type="alphaLcParenR"/>
              <a:tabLst/>
              <a:defRPr/>
            </a:pPr>
            <a:r>
              <a:rPr kumimoji="0" lang="ar-SA" sz="18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مرجعية واحدة -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يكمل مالك المشروع ال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ويشاركه بشكل منفصل مع الأعضاء المعينين في فريق المشروع لكسب أفكارهم.</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26" name="Rectangle 2">
            <a:extLst>
              <a:ext uri="{FF2B5EF4-FFF2-40B4-BE49-F238E27FC236}">
                <a16:creationId xmlns:a16="http://schemas.microsoft.com/office/drawing/2014/main" id="{A8A8992B-8A7B-4F0C-B7F2-666F445CCD8D}"/>
              </a:ext>
            </a:extLst>
          </p:cNvPr>
          <p:cNvSpPr>
            <a:spLocks noChangeArrowheads="1"/>
          </p:cNvSpPr>
          <p:nvPr/>
        </p:nvSpPr>
        <p:spPr bwMode="auto">
          <a:xfrm>
            <a:off x="2927924" y="4615934"/>
            <a:ext cx="223619" cy="47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pic>
        <p:nvPicPr>
          <p:cNvPr id="27" name="Picture 1">
            <a:extLst>
              <a:ext uri="{FF2B5EF4-FFF2-40B4-BE49-F238E27FC236}">
                <a16:creationId xmlns:a16="http://schemas.microsoft.com/office/drawing/2014/main" id="{DBE4C6A0-E7D7-4722-9F79-B75F8FB2A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925" y="4548809"/>
            <a:ext cx="7201694" cy="3777349"/>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13">
            <a:extLst>
              <a:ext uri="{FF2B5EF4-FFF2-40B4-BE49-F238E27FC236}">
                <a16:creationId xmlns:a16="http://schemas.microsoft.com/office/drawing/2014/main" id="{755AC449-FD9A-415B-91FF-498D7FB4741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9244955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444657"/>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يقيّم تقييم التعقيدات 10 عوامل من تعقيدات المشروع ، كل منها سيكون له تأثير على التنفيذ الناجح للأهداف والنتائج الإجمالية للمشروع. ستساعد عوامل التعقيدات في تحديد التحديات المحتملة ومجالات الخطر. العوامل العشرة هي:</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26" name="Rectangle 2">
            <a:extLst>
              <a:ext uri="{FF2B5EF4-FFF2-40B4-BE49-F238E27FC236}">
                <a16:creationId xmlns:a16="http://schemas.microsoft.com/office/drawing/2014/main" id="{A8A8992B-8A7B-4F0C-B7F2-666F445CCD8D}"/>
              </a:ext>
            </a:extLst>
          </p:cNvPr>
          <p:cNvSpPr>
            <a:spLocks noChangeArrowheads="1"/>
          </p:cNvSpPr>
          <p:nvPr/>
        </p:nvSpPr>
        <p:spPr bwMode="auto">
          <a:xfrm>
            <a:off x="2927924" y="4615934"/>
            <a:ext cx="223619" cy="47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22" name="Rectangle 21">
            <a:extLst>
              <a:ext uri="{FF2B5EF4-FFF2-40B4-BE49-F238E27FC236}">
                <a16:creationId xmlns:a16="http://schemas.microsoft.com/office/drawing/2014/main" id="{02079288-0EA4-4F40-9A18-9FDB73FFBDD2}"/>
              </a:ext>
            </a:extLst>
          </p:cNvPr>
          <p:cNvSpPr>
            <a:spLocks/>
          </p:cNvSpPr>
          <p:nvPr/>
        </p:nvSpPr>
        <p:spPr bwMode="auto">
          <a:xfrm>
            <a:off x="1149532" y="3719617"/>
            <a:ext cx="10443536" cy="414284"/>
          </a:xfrm>
          <a:prstGeom prst="rect">
            <a:avLst/>
          </a:prstGeom>
          <a:solidFill>
            <a:srgbClr val="A00035"/>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2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عوامل تقييم التعقيدات</a:t>
            </a:r>
            <a:endParaRPr kumimoji="0" lang="en-US" sz="2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graphicFrame>
        <p:nvGraphicFramePr>
          <p:cNvPr id="23" name="Table 22">
            <a:extLst>
              <a:ext uri="{FF2B5EF4-FFF2-40B4-BE49-F238E27FC236}">
                <a16:creationId xmlns:a16="http://schemas.microsoft.com/office/drawing/2014/main" id="{54DBE9F9-2089-4EEE-A8E3-15720F6D2394}"/>
              </a:ext>
            </a:extLst>
          </p:cNvPr>
          <p:cNvGraphicFramePr>
            <a:graphicFrameLocks noGrp="1"/>
          </p:cNvGraphicFramePr>
          <p:nvPr/>
        </p:nvGraphicFramePr>
        <p:xfrm>
          <a:off x="3771683" y="4465320"/>
          <a:ext cx="2414016" cy="731520"/>
        </p:xfrm>
        <a:graphic>
          <a:graphicData uri="http://schemas.openxmlformats.org/drawingml/2006/table">
            <a:tbl>
              <a:tblPr firstRow="1" bandRow="1">
                <a:tableStyleId>{5C22544A-7EE6-4342-B048-85BDC9FD1C3A}</a:tableStyleId>
              </a:tblPr>
              <a:tblGrid>
                <a:gridCol w="2414016">
                  <a:extLst>
                    <a:ext uri="{9D8B030D-6E8A-4147-A177-3AD203B41FA5}">
                      <a16:colId xmlns:a16="http://schemas.microsoft.com/office/drawing/2014/main" val="1385125779"/>
                    </a:ext>
                  </a:extLst>
                </a:gridCol>
              </a:tblGrid>
              <a:tr h="670560">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متطلبات واستقرار السياق العام</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24" name="Table 23">
            <a:extLst>
              <a:ext uri="{FF2B5EF4-FFF2-40B4-BE49-F238E27FC236}">
                <a16:creationId xmlns:a16="http://schemas.microsoft.com/office/drawing/2014/main" id="{D6531B55-270B-47FA-A61D-06032BE7E81A}"/>
              </a:ext>
            </a:extLst>
          </p:cNvPr>
          <p:cNvGraphicFramePr>
            <a:graphicFrameLocks noGrp="1"/>
          </p:cNvGraphicFramePr>
          <p:nvPr/>
        </p:nvGraphicFramePr>
        <p:xfrm>
          <a:off x="6370653" y="4478481"/>
          <a:ext cx="2418102" cy="534752"/>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534752">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الأهمية الاستراتيجية</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25" name="Table 24">
            <a:extLst>
              <a:ext uri="{FF2B5EF4-FFF2-40B4-BE49-F238E27FC236}">
                <a16:creationId xmlns:a16="http://schemas.microsoft.com/office/drawing/2014/main" id="{B05BC66B-9FBC-4AB3-BC92-CC164A5EA614}"/>
              </a:ext>
            </a:extLst>
          </p:cNvPr>
          <p:cNvGraphicFramePr>
            <a:graphicFrameLocks noGrp="1"/>
          </p:cNvGraphicFramePr>
          <p:nvPr/>
        </p:nvGraphicFramePr>
        <p:xfrm>
          <a:off x="8754366" y="5638996"/>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استراتيجية العقود والمشتريات</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28" name="Table 27">
            <a:extLst>
              <a:ext uri="{FF2B5EF4-FFF2-40B4-BE49-F238E27FC236}">
                <a16:creationId xmlns:a16="http://schemas.microsoft.com/office/drawing/2014/main" id="{659A1674-BC7A-43E3-B210-F14049334A69}"/>
              </a:ext>
            </a:extLst>
          </p:cNvPr>
          <p:cNvGraphicFramePr>
            <a:graphicFrameLocks noGrp="1"/>
          </p:cNvGraphicFramePr>
          <p:nvPr/>
        </p:nvGraphicFramePr>
        <p:xfrm>
          <a:off x="8973710" y="4478481"/>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8518">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التأثير المالي والقيمة مقابل المال</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29" name="Table 28">
            <a:extLst>
              <a:ext uri="{FF2B5EF4-FFF2-40B4-BE49-F238E27FC236}">
                <a16:creationId xmlns:a16="http://schemas.microsoft.com/office/drawing/2014/main" id="{BE68FA46-1E1B-4E99-9EF4-D2CFE09B6F48}"/>
              </a:ext>
            </a:extLst>
          </p:cNvPr>
          <p:cNvGraphicFramePr>
            <a:graphicFrameLocks noGrp="1"/>
          </p:cNvGraphicFramePr>
          <p:nvPr/>
        </p:nvGraphicFramePr>
        <p:xfrm>
          <a:off x="1384604" y="5633393"/>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534752">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أصحاب المصلحة / المؤثرون</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30" name="Table 29">
            <a:extLst>
              <a:ext uri="{FF2B5EF4-FFF2-40B4-BE49-F238E27FC236}">
                <a16:creationId xmlns:a16="http://schemas.microsoft.com/office/drawing/2014/main" id="{C1510EAD-2C42-42AA-BA29-217998512577}"/>
              </a:ext>
            </a:extLst>
          </p:cNvPr>
          <p:cNvGraphicFramePr>
            <a:graphicFrameLocks noGrp="1"/>
          </p:cNvGraphicFramePr>
          <p:nvPr/>
        </p:nvGraphicFramePr>
        <p:xfrm>
          <a:off x="1168627" y="4465320"/>
          <a:ext cx="2418102" cy="605594"/>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05594">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القدرات التنظيمية</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31" name="Table 30">
            <a:extLst>
              <a:ext uri="{FF2B5EF4-FFF2-40B4-BE49-F238E27FC236}">
                <a16:creationId xmlns:a16="http://schemas.microsoft.com/office/drawing/2014/main" id="{AED85757-C437-4432-A681-D65DD9A8E6BC}"/>
              </a:ext>
            </a:extLst>
          </p:cNvPr>
          <p:cNvGraphicFramePr>
            <a:graphicFrameLocks noGrp="1"/>
          </p:cNvGraphicFramePr>
          <p:nvPr/>
        </p:nvGraphicFramePr>
        <p:xfrm>
          <a:off x="3196179" y="6859892"/>
          <a:ext cx="2418102" cy="667098"/>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التبعيات والروابط</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32" name="Table 31">
            <a:extLst>
              <a:ext uri="{FF2B5EF4-FFF2-40B4-BE49-F238E27FC236}">
                <a16:creationId xmlns:a16="http://schemas.microsoft.com/office/drawing/2014/main" id="{F8D6A3E7-5DCF-4F4F-9CE8-FD7FE081646F}"/>
              </a:ext>
            </a:extLst>
          </p:cNvPr>
          <p:cNvGraphicFramePr>
            <a:graphicFrameLocks noGrp="1"/>
          </p:cNvGraphicFramePr>
          <p:nvPr/>
        </p:nvGraphicFramePr>
        <p:xfrm>
          <a:off x="6539086" y="6880656"/>
          <a:ext cx="2418102" cy="534752"/>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534752">
                <a:tc>
                  <a:txBody>
                    <a:bodyPr/>
                    <a:lstStyle/>
                    <a:p>
                      <a:pPr marL="0" marR="0" lvl="0" indent="0" algn="ctr" defTabSz="1280160" rtl="0"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تعقيدات التنفيذ</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44" name="Table 43">
            <a:extLst>
              <a:ext uri="{FF2B5EF4-FFF2-40B4-BE49-F238E27FC236}">
                <a16:creationId xmlns:a16="http://schemas.microsoft.com/office/drawing/2014/main" id="{EDDFB7A9-C0D3-44F3-9FCB-D75856769608}"/>
              </a:ext>
            </a:extLst>
          </p:cNvPr>
          <p:cNvGraphicFramePr>
            <a:graphicFrameLocks noGrp="1"/>
          </p:cNvGraphicFramePr>
          <p:nvPr/>
        </p:nvGraphicFramePr>
        <p:xfrm>
          <a:off x="5069485" y="5690841"/>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مجموعة التخصصات والمهارات</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45" name="Table 44">
            <a:extLst>
              <a:ext uri="{FF2B5EF4-FFF2-40B4-BE49-F238E27FC236}">
                <a16:creationId xmlns:a16="http://schemas.microsoft.com/office/drawing/2014/main" id="{39C7C6AF-7023-45DB-A2FA-0716F673AABB}"/>
              </a:ext>
            </a:extLst>
          </p:cNvPr>
          <p:cNvGraphicFramePr>
            <a:graphicFrameLocks noGrp="1"/>
          </p:cNvGraphicFramePr>
          <p:nvPr/>
        </p:nvGraphicFramePr>
        <p:xfrm>
          <a:off x="4976648" y="8123506"/>
          <a:ext cx="2418102" cy="670559"/>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70559">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en-US" sz="1800" b="0" kern="1200" dirty="0">
                          <a:solidFill>
                            <a:schemeClr val="tx1"/>
                          </a:solidFill>
                          <a:latin typeface="Muna"/>
                          <a:ea typeface="+mn-ea"/>
                          <a:cs typeface="Arial" panose="020B0604020202020204" pitchFamily="34" charset="0"/>
                        </a:rPr>
                        <a:t> </a:t>
                      </a:r>
                      <a:r>
                        <a:rPr lang="ar-SA" sz="1800" b="0" kern="1200" dirty="0">
                          <a:solidFill>
                            <a:schemeClr val="tx1"/>
                          </a:solidFill>
                          <a:latin typeface="Muna"/>
                          <a:ea typeface="+mn-ea"/>
                          <a:cs typeface="+mn-cs"/>
                        </a:rPr>
                        <a:t>الترابط</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sp>
        <p:nvSpPr>
          <p:cNvPr id="46" name="Slide Number Placeholder 13">
            <a:extLst>
              <a:ext uri="{FF2B5EF4-FFF2-40B4-BE49-F238E27FC236}">
                <a16:creationId xmlns:a16="http://schemas.microsoft.com/office/drawing/2014/main" id="{6E4303A9-18C1-4FCC-975B-CF096A64873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4219414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 </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(تابع)</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285632"/>
            <a:ext cx="12146074" cy="1292662"/>
          </a:xfrm>
          <a:prstGeom prst="rect">
            <a:avLst/>
          </a:prstGeom>
        </p:spPr>
        <p:txBody>
          <a:bodyPr wrap="square">
            <a:spAutoFit/>
          </a:bodyPr>
          <a:lstStyle/>
          <a:p>
            <a:pPr marL="342900" marR="0" lvl="0" indent="-342900" algn="r" defTabSz="457200" rtl="1" eaLnBrk="1" fontAlgn="auto" latinLnBrk="0" hangingPunct="1">
              <a:lnSpc>
                <a:spcPct val="100000"/>
              </a:lnSpc>
              <a:spcBef>
                <a:spcPts val="0"/>
              </a:spcBef>
              <a:spcAft>
                <a:spcPts val="600"/>
              </a:spcAft>
              <a:buClrTx/>
              <a:buSzTx/>
              <a:buFont typeface="+mj-lt"/>
              <a:buAutoNum type="arabicPeriod"/>
              <a:tabLst/>
              <a:defRPr/>
            </a:pPr>
            <a:r>
              <a:rPr kumimoji="0" lang="ar-SA" sz="20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تقييم التعقيدات</a:t>
            </a:r>
          </a:p>
          <a:p>
            <a:pPr marL="685800" marR="0" lvl="0" indent="-342900" algn="r" defTabSz="457200" rtl="1" eaLnBrk="1" fontAlgn="auto" latinLnBrk="0" hangingPunct="1">
              <a:lnSpc>
                <a:spcPct val="100000"/>
              </a:lnSpc>
              <a:spcBef>
                <a:spcPts val="0"/>
              </a:spcBef>
              <a:spcAft>
                <a:spcPts val="600"/>
              </a:spcAft>
              <a:buClrTx/>
              <a:buSzTx/>
              <a:buFont typeface="+mj-lt"/>
              <a:buAutoNum type="alphaLcParenR"/>
              <a:tabLst/>
              <a:defRPr/>
            </a:pPr>
            <a:r>
              <a:rPr kumimoji="0" lang="ar-SA" sz="16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تقييم تعقيدات المشروع</a:t>
            </a:r>
          </a:p>
          <a:p>
            <a:pPr marL="91440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هناك 10 عوامل خطر و 50 عامل خطر فرعي يشكلون جزءًا من تقييم تعقيدات مخاطر المشروع. يحتوي كل عامل فرعي على درجة قصوى محتملة بحسب تصنيف مستوى التعقيدات:</a:t>
            </a:r>
          </a:p>
        </p:txBody>
      </p:sp>
      <p:graphicFrame>
        <p:nvGraphicFramePr>
          <p:cNvPr id="46" name="Table 45">
            <a:extLst>
              <a:ext uri="{FF2B5EF4-FFF2-40B4-BE49-F238E27FC236}">
                <a16:creationId xmlns:a16="http://schemas.microsoft.com/office/drawing/2014/main" id="{947F60A3-1894-4CFE-B9F7-BA2BE8E8E6D3}"/>
              </a:ext>
            </a:extLst>
          </p:cNvPr>
          <p:cNvGraphicFramePr>
            <a:graphicFrameLocks noGrp="1"/>
          </p:cNvGraphicFramePr>
          <p:nvPr/>
        </p:nvGraphicFramePr>
        <p:xfrm>
          <a:off x="8611587" y="3737145"/>
          <a:ext cx="2746719" cy="833495"/>
        </p:xfrm>
        <a:graphic>
          <a:graphicData uri="http://schemas.openxmlformats.org/drawingml/2006/table">
            <a:tbl>
              <a:tblPr firstRow="1" firstCol="1" bandRow="1"/>
              <a:tblGrid>
                <a:gridCol w="884430">
                  <a:extLst>
                    <a:ext uri="{9D8B030D-6E8A-4147-A177-3AD203B41FA5}">
                      <a16:colId xmlns:a16="http://schemas.microsoft.com/office/drawing/2014/main" val="2564823954"/>
                    </a:ext>
                  </a:extLst>
                </a:gridCol>
                <a:gridCol w="1862289">
                  <a:extLst>
                    <a:ext uri="{9D8B030D-6E8A-4147-A177-3AD203B41FA5}">
                      <a16:colId xmlns:a16="http://schemas.microsoft.com/office/drawing/2014/main" val="605723309"/>
                    </a:ext>
                  </a:extLst>
                </a:gridCol>
              </a:tblGrid>
              <a:tr h="166699">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1</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Low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2096866"/>
                  </a:ext>
                </a:extLst>
              </a:tr>
              <a:tr h="166699">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2</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Minor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16191509"/>
                  </a:ext>
                </a:extLst>
              </a:tr>
              <a:tr h="166699">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3</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Moderate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5813742"/>
                  </a:ext>
                </a:extLst>
              </a:tr>
              <a:tr h="166699">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Major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75880321"/>
                  </a:ext>
                </a:extLst>
              </a:tr>
              <a:tr h="166699">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5</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Extreme High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140690"/>
                  </a:ext>
                </a:extLst>
              </a:tr>
            </a:tbl>
          </a:graphicData>
        </a:graphic>
      </p:graphicFrame>
      <p:sp>
        <p:nvSpPr>
          <p:cNvPr id="47" name="Rectangle 46">
            <a:extLst>
              <a:ext uri="{FF2B5EF4-FFF2-40B4-BE49-F238E27FC236}">
                <a16:creationId xmlns:a16="http://schemas.microsoft.com/office/drawing/2014/main" id="{922068AB-E04A-4620-ACF1-53359C9416B0}"/>
              </a:ext>
            </a:extLst>
          </p:cNvPr>
          <p:cNvSpPr/>
          <p:nvPr/>
        </p:nvSpPr>
        <p:spPr>
          <a:xfrm>
            <a:off x="8067937" y="3463759"/>
            <a:ext cx="2391182" cy="246221"/>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Table 1: Rating Criteria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5DDE7AFB-9770-42B0-925F-BDE797FC01DA}"/>
              </a:ext>
            </a:extLst>
          </p:cNvPr>
          <p:cNvSpPr/>
          <p:nvPr/>
        </p:nvSpPr>
        <p:spPr>
          <a:xfrm rot="19712057">
            <a:off x="9211863" y="4003226"/>
            <a:ext cx="1316751" cy="28304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1800" b="1" i="0" u="none" strike="noStrike" kern="1200" cap="none" spc="0" normalizeH="0" baseline="0" noProof="0" dirty="0">
              <a:ln>
                <a:noFill/>
              </a:ln>
              <a:solidFill>
                <a:srgbClr val="FF0000"/>
              </a:solidFill>
              <a:effectLst/>
              <a:uLnTx/>
              <a:uFillTx/>
              <a:latin typeface="Muna"/>
              <a:ea typeface="+mn-ea"/>
              <a:cs typeface="+mn-cs"/>
            </a:endParaRPr>
          </a:p>
        </p:txBody>
      </p:sp>
      <p:sp>
        <p:nvSpPr>
          <p:cNvPr id="49" name="Rectangle 48">
            <a:extLst>
              <a:ext uri="{FF2B5EF4-FFF2-40B4-BE49-F238E27FC236}">
                <a16:creationId xmlns:a16="http://schemas.microsoft.com/office/drawing/2014/main" id="{C0E06901-45FC-4684-8AF6-68F4D9DA847C}"/>
              </a:ext>
            </a:extLst>
          </p:cNvPr>
          <p:cNvSpPr/>
          <p:nvPr/>
        </p:nvSpPr>
        <p:spPr>
          <a:xfrm>
            <a:off x="178447" y="4615390"/>
            <a:ext cx="11556783" cy="90794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تساوي درجة كل عامل فرعي التقييم الذي يتلقاه وفقًا ل </a:t>
            </a:r>
            <a:r>
              <a:rPr kumimoji="0" lang="en-US" sz="1600" b="0" i="0" u="none" strike="noStrike" kern="1200" cap="none" spc="0" normalizeH="0" baseline="0" noProof="0" dirty="0">
                <a:ln>
                  <a:noFill/>
                </a:ln>
                <a:solidFill>
                  <a:prstClr val="black"/>
                </a:solidFill>
                <a:effectLst/>
                <a:uLnTx/>
                <a:uFillTx/>
                <a:latin typeface="Muna"/>
                <a:ea typeface="+mn-ea"/>
                <a:cs typeface="+mn-cs"/>
              </a:rPr>
              <a:t>Table 1</a:t>
            </a: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على سبيل المثال ، إذا تم تقييم عامل فرعي على أنه "</a:t>
            </a:r>
            <a:r>
              <a:rPr kumimoji="0" lang="en-US" sz="1600" b="0" i="0" u="none" strike="noStrike" kern="1200" cap="none" spc="0" normalizeH="0" baseline="0" noProof="0" dirty="0">
                <a:ln>
                  <a:noFill/>
                </a:ln>
                <a:solidFill>
                  <a:prstClr val="black"/>
                </a:solidFill>
                <a:effectLst/>
                <a:uLnTx/>
                <a:uFillTx/>
                <a:latin typeface="Muna"/>
                <a:ea typeface="+mn-ea"/>
                <a:cs typeface="+mn-cs"/>
              </a:rPr>
              <a:t>Major</a:t>
            </a: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فسيحصل هذا العامل الفرعي على درجة 4</a:t>
            </a:r>
            <a:r>
              <a:rPr kumimoji="0" lang="en-US" sz="1600" b="0" i="0" u="none" strike="noStrike" kern="1200" cap="none" spc="0" normalizeH="0" baseline="0" noProof="0" dirty="0">
                <a:ln>
                  <a:noFill/>
                </a:ln>
                <a:solidFill>
                  <a:prstClr val="black"/>
                </a:solidFill>
                <a:effectLst/>
                <a:uLnTx/>
                <a:uFillTx/>
                <a:latin typeface="Muna"/>
                <a:ea typeface="+mn-ea"/>
                <a:cs typeface="+mn-cs"/>
              </a:rPr>
              <a:t>.</a:t>
            </a: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بعد ذلك ، يتم تقسيم الدرجة الإجمالية لجميع العوامل الفرعية على عدد العوامل الفرعية ضمن العامل الواحد للحصول على متوسط درجة العامل.</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وفقًا للمثال أدناه ، تم تقسيم الدرجة الإجمالية لعامل الأهمية الاستراتيجية على عدد العوامل الفرعية تحت هذا العامل للحصول على متوسط الدرجة لعامل الأهمية الاستراتيجية.</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graphicFrame>
        <p:nvGraphicFramePr>
          <p:cNvPr id="50" name="Table 49">
            <a:extLst>
              <a:ext uri="{FF2B5EF4-FFF2-40B4-BE49-F238E27FC236}">
                <a16:creationId xmlns:a16="http://schemas.microsoft.com/office/drawing/2014/main" id="{FAF5C1DA-2EA7-46F2-9875-DBBD19442F8E}"/>
              </a:ext>
            </a:extLst>
          </p:cNvPr>
          <p:cNvGraphicFramePr>
            <a:graphicFrameLocks noGrp="1"/>
          </p:cNvGraphicFramePr>
          <p:nvPr/>
        </p:nvGraphicFramePr>
        <p:xfrm>
          <a:off x="469298" y="5533818"/>
          <a:ext cx="10889429" cy="1828800"/>
        </p:xfrm>
        <a:graphic>
          <a:graphicData uri="http://schemas.openxmlformats.org/drawingml/2006/table">
            <a:tbl>
              <a:tblPr/>
              <a:tblGrid>
                <a:gridCol w="3153139">
                  <a:extLst>
                    <a:ext uri="{9D8B030D-6E8A-4147-A177-3AD203B41FA5}">
                      <a16:colId xmlns:a16="http://schemas.microsoft.com/office/drawing/2014/main" val="1580414279"/>
                    </a:ext>
                  </a:extLst>
                </a:gridCol>
                <a:gridCol w="1456661">
                  <a:extLst>
                    <a:ext uri="{9D8B030D-6E8A-4147-A177-3AD203B41FA5}">
                      <a16:colId xmlns:a16="http://schemas.microsoft.com/office/drawing/2014/main" val="32097491"/>
                    </a:ext>
                  </a:extLst>
                </a:gridCol>
                <a:gridCol w="3153139">
                  <a:extLst>
                    <a:ext uri="{9D8B030D-6E8A-4147-A177-3AD203B41FA5}">
                      <a16:colId xmlns:a16="http://schemas.microsoft.com/office/drawing/2014/main" val="1241066598"/>
                    </a:ext>
                  </a:extLst>
                </a:gridCol>
                <a:gridCol w="595098">
                  <a:extLst>
                    <a:ext uri="{9D8B030D-6E8A-4147-A177-3AD203B41FA5}">
                      <a16:colId xmlns:a16="http://schemas.microsoft.com/office/drawing/2014/main" val="2229589553"/>
                    </a:ext>
                  </a:extLst>
                </a:gridCol>
                <a:gridCol w="595098">
                  <a:extLst>
                    <a:ext uri="{9D8B030D-6E8A-4147-A177-3AD203B41FA5}">
                      <a16:colId xmlns:a16="http://schemas.microsoft.com/office/drawing/2014/main" val="4285186054"/>
                    </a:ext>
                  </a:extLst>
                </a:gridCol>
                <a:gridCol w="639510">
                  <a:extLst>
                    <a:ext uri="{9D8B030D-6E8A-4147-A177-3AD203B41FA5}">
                      <a16:colId xmlns:a16="http://schemas.microsoft.com/office/drawing/2014/main" val="25793218"/>
                    </a:ext>
                  </a:extLst>
                </a:gridCol>
                <a:gridCol w="648392">
                  <a:extLst>
                    <a:ext uri="{9D8B030D-6E8A-4147-A177-3AD203B41FA5}">
                      <a16:colId xmlns:a16="http://schemas.microsoft.com/office/drawing/2014/main" val="439973465"/>
                    </a:ext>
                  </a:extLst>
                </a:gridCol>
                <a:gridCol w="648392">
                  <a:extLst>
                    <a:ext uri="{9D8B030D-6E8A-4147-A177-3AD203B41FA5}">
                      <a16:colId xmlns:a16="http://schemas.microsoft.com/office/drawing/2014/main" val="3938263077"/>
                    </a:ext>
                  </a:extLst>
                </a:gridCol>
              </a:tblGrid>
              <a:tr h="289615">
                <a:tc gridSpan="2">
                  <a:txBody>
                    <a:bodyPr/>
                    <a:lstStyle/>
                    <a:p>
                      <a:pPr algn="ctr" fontAlgn="ctr"/>
                      <a:r>
                        <a:rPr lang="en-US" sz="1000" b="0" i="0" u="none" strike="noStrike" dirty="0">
                          <a:solidFill>
                            <a:srgbClr val="000000"/>
                          </a:solidFill>
                          <a:effectLst/>
                          <a:latin typeface="Muna"/>
                        </a:rPr>
                        <a:t>Risk Factor</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ctr"/>
                      <a:r>
                        <a:rPr lang="en-US" sz="1000" b="0" i="0" u="none" strike="noStrike" dirty="0">
                          <a:solidFill>
                            <a:srgbClr val="000000"/>
                          </a:solidFill>
                          <a:effectLst/>
                          <a:latin typeface="Muna"/>
                        </a:rPr>
                        <a:t>Sub Risk Factor</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000" b="0" i="0" u="none" strike="noStrike" dirty="0">
                          <a:solidFill>
                            <a:srgbClr val="000000"/>
                          </a:solidFill>
                          <a:effectLst/>
                          <a:latin typeface="Muna"/>
                        </a:rPr>
                        <a:t>Score per Sub-factor</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ctr"/>
                      <a:r>
                        <a:rPr lang="en-US" sz="1000" b="0" i="0" u="none" strike="noStrike" dirty="0">
                          <a:solidFill>
                            <a:srgbClr val="000000"/>
                          </a:solidFill>
                          <a:effectLst/>
                          <a:latin typeface="Muna"/>
                        </a:rPr>
                        <a:t>Number of Sub-factors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una"/>
                        </a:rPr>
                        <a:t>Total Score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una"/>
                        </a:rPr>
                        <a:t>Average Score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304822981"/>
                  </a:ext>
                </a:extLst>
              </a:tr>
              <a:tr h="289615">
                <a:tc rowSpan="4">
                  <a:txBody>
                    <a:bodyPr/>
                    <a:lstStyle/>
                    <a:p>
                      <a:pPr algn="ctr" fontAlgn="ctr"/>
                      <a:r>
                        <a:rPr lang="en-US" sz="1000" b="1" i="0" u="none" strike="noStrike" dirty="0">
                          <a:solidFill>
                            <a:srgbClr val="FFFFFF"/>
                          </a:solidFill>
                          <a:effectLst/>
                          <a:latin typeface="Muna"/>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rowSpan="4">
                  <a:txBody>
                    <a:bodyPr/>
                    <a:lstStyle/>
                    <a:p>
                      <a:pPr algn="ctr" fontAlgn="ctr"/>
                      <a:r>
                        <a:rPr lang="en-US" sz="1000" b="1" i="0" u="none" strike="noStrike" dirty="0">
                          <a:solidFill>
                            <a:srgbClr val="FFFFFF"/>
                          </a:solidFill>
                          <a:effectLst/>
                          <a:latin typeface="Muna"/>
                        </a:rPr>
                        <a:t>Strategic Importance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lvl="0" algn="l" fontAlgn="ctr"/>
                      <a:r>
                        <a:rPr lang="en-US" sz="1000" b="0" i="0" u="none" strike="noStrike" dirty="0">
                          <a:solidFill>
                            <a:srgbClr val="000000"/>
                          </a:solidFill>
                          <a:effectLst/>
                          <a:latin typeface="Muna"/>
                        </a:rPr>
                        <a:t>How well and how clearly does the project align with the subject entity's mandate and strategic objectives?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na"/>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US" sz="1000" b="0" i="1" u="none" strike="noStrike" dirty="0">
                          <a:solidFill>
                            <a:srgbClr val="000000"/>
                          </a:solidFill>
                          <a:effectLst/>
                          <a:latin typeface="Muna"/>
                        </a:rPr>
                        <a:t>Moderate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C000"/>
                    </a:solidFill>
                  </a:tcPr>
                </a:tc>
                <a:tc rowSpan="4">
                  <a:txBody>
                    <a:bodyPr/>
                    <a:lstStyle/>
                    <a:p>
                      <a:pPr algn="ctr" fontAlgn="ctr"/>
                      <a:r>
                        <a:rPr lang="en-US" sz="1000" b="0" i="0" u="none" strike="noStrike" dirty="0">
                          <a:solidFill>
                            <a:srgbClr val="000000"/>
                          </a:solidFill>
                          <a:effectLst/>
                          <a:latin typeface="Muna"/>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a:txBody>
                    <a:bodyPr/>
                    <a:lstStyle/>
                    <a:p>
                      <a:pPr algn="ctr" fontAlgn="ctr"/>
                      <a:r>
                        <a:rPr lang="en-US" sz="1000" b="0" i="0" u="none" strike="noStrike" dirty="0">
                          <a:solidFill>
                            <a:srgbClr val="000000"/>
                          </a:solidFill>
                          <a:effectLst/>
                          <a:latin typeface="Muna"/>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a:txBody>
                    <a:bodyPr/>
                    <a:lstStyle/>
                    <a:p>
                      <a:pPr algn="ctr" fontAlgn="ctr"/>
                      <a:r>
                        <a:rPr lang="en-US" sz="1000" b="0" i="0" u="none" strike="noStrike" dirty="0">
                          <a:solidFill>
                            <a:srgbClr val="000000"/>
                          </a:solidFill>
                          <a:effectLst/>
                          <a:latin typeface="Muna"/>
                        </a:rPr>
                        <a:t>3.25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89697873"/>
                  </a:ext>
                </a:extLst>
              </a:tr>
              <a:tr h="434423">
                <a:tc vMerge="1">
                  <a:txBody>
                    <a:bodyPr/>
                    <a:lstStyle/>
                    <a:p>
                      <a:endParaRPr lang="en-US"/>
                    </a:p>
                  </a:txBody>
                  <a:tcPr/>
                </a:tc>
                <a:tc vMerge="1">
                  <a:txBody>
                    <a:bodyPr/>
                    <a:lstStyle/>
                    <a:p>
                      <a:endParaRPr lang="en-US"/>
                    </a:p>
                  </a:txBody>
                  <a:tcPr/>
                </a:tc>
                <a:tc>
                  <a:txBody>
                    <a:bodyPr/>
                    <a:lstStyle/>
                    <a:p>
                      <a:pPr lvl="0" algn="l" fontAlgn="ctr"/>
                      <a:r>
                        <a:rPr lang="en-US" sz="1000" b="0" i="0" u="none" strike="noStrike" dirty="0">
                          <a:solidFill>
                            <a:srgbClr val="000000"/>
                          </a:solidFill>
                          <a:effectLst/>
                          <a:latin typeface="Muna"/>
                        </a:rPr>
                        <a:t>How important is the project to the delivery of the sponsoring body’s policy, key strategic objectives or legal obligations?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na"/>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US" sz="1000" b="0" i="1" u="none" strike="noStrike" dirty="0">
                          <a:solidFill>
                            <a:srgbClr val="000000"/>
                          </a:solidFill>
                          <a:effectLst/>
                          <a:latin typeface="Muna"/>
                        </a:rPr>
                        <a:t>Major</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7400724"/>
                  </a:ext>
                </a:extLst>
              </a:tr>
              <a:tr h="289615">
                <a:tc vMerge="1">
                  <a:txBody>
                    <a:bodyPr/>
                    <a:lstStyle/>
                    <a:p>
                      <a:endParaRPr lang="en-US"/>
                    </a:p>
                  </a:txBody>
                  <a:tcPr/>
                </a:tc>
                <a:tc vMerge="1">
                  <a:txBody>
                    <a:bodyPr/>
                    <a:lstStyle/>
                    <a:p>
                      <a:endParaRPr lang="en-US"/>
                    </a:p>
                  </a:txBody>
                  <a:tcPr/>
                </a:tc>
                <a:tc>
                  <a:txBody>
                    <a:bodyPr/>
                    <a:lstStyle/>
                    <a:p>
                      <a:pPr lvl="0" algn="l" fontAlgn="ctr"/>
                      <a:r>
                        <a:rPr lang="en-US" sz="1000" b="0" i="0" u="none" strike="noStrike" dirty="0">
                          <a:solidFill>
                            <a:srgbClr val="000000"/>
                          </a:solidFill>
                          <a:effectLst/>
                          <a:latin typeface="Muna"/>
                        </a:rPr>
                        <a:t>To what extent does the project success or failure impact on the general public?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Muna"/>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US" sz="1000" b="0" i="1" u="none" strike="noStrike" dirty="0">
                          <a:solidFill>
                            <a:srgbClr val="000000"/>
                          </a:solidFill>
                          <a:effectLst/>
                          <a:latin typeface="Muna"/>
                        </a:rPr>
                        <a:t>Low</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80627733"/>
                  </a:ext>
                </a:extLst>
              </a:tr>
              <a:tr h="289615">
                <a:tc vMerge="1">
                  <a:txBody>
                    <a:bodyPr/>
                    <a:lstStyle/>
                    <a:p>
                      <a:endParaRPr lang="en-US"/>
                    </a:p>
                  </a:txBody>
                  <a:tcPr/>
                </a:tc>
                <a:tc vMerge="1">
                  <a:txBody>
                    <a:bodyPr/>
                    <a:lstStyle/>
                    <a:p>
                      <a:endParaRPr lang="en-US"/>
                    </a:p>
                  </a:txBody>
                  <a:tcPr/>
                </a:tc>
                <a:tc>
                  <a:txBody>
                    <a:bodyPr/>
                    <a:lstStyle/>
                    <a:p>
                      <a:pPr lvl="0" algn="l" fontAlgn="ctr"/>
                      <a:r>
                        <a:rPr lang="en-US" sz="1000" b="0" i="0" u="none" strike="noStrike" dirty="0">
                          <a:solidFill>
                            <a:srgbClr val="000000"/>
                          </a:solidFill>
                          <a:effectLst/>
                          <a:latin typeface="Muna"/>
                        </a:rPr>
                        <a:t>What is the level of attention that the project is likely to attract?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Muna"/>
                        </a:rPr>
                        <a:t>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US" sz="1000" b="0" i="1" u="none" strike="noStrike" dirty="0">
                          <a:solidFill>
                            <a:srgbClr val="FFFFFF"/>
                          </a:solidFill>
                          <a:effectLst/>
                          <a:latin typeface="Muna"/>
                        </a:rPr>
                        <a:t>Extreme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3065123"/>
                  </a:ext>
                </a:extLst>
              </a:tr>
            </a:tbl>
          </a:graphicData>
        </a:graphic>
      </p:graphicFrame>
      <p:sp>
        <p:nvSpPr>
          <p:cNvPr id="51" name="Rectangle 50">
            <a:extLst>
              <a:ext uri="{FF2B5EF4-FFF2-40B4-BE49-F238E27FC236}">
                <a16:creationId xmlns:a16="http://schemas.microsoft.com/office/drawing/2014/main" id="{C657AE2D-0127-445D-BD7D-7CDAD3F3A33D}"/>
              </a:ext>
            </a:extLst>
          </p:cNvPr>
          <p:cNvSpPr/>
          <p:nvPr/>
        </p:nvSpPr>
        <p:spPr>
          <a:xfrm rot="19712057">
            <a:off x="4623617" y="6166058"/>
            <a:ext cx="3094853" cy="4144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52" name="Rectangle 51">
            <a:extLst>
              <a:ext uri="{FF2B5EF4-FFF2-40B4-BE49-F238E27FC236}">
                <a16:creationId xmlns:a16="http://schemas.microsoft.com/office/drawing/2014/main" id="{5CBB9E24-1F19-49AA-9B94-F9D7B53EB3E7}"/>
              </a:ext>
            </a:extLst>
          </p:cNvPr>
          <p:cNvSpPr/>
          <p:nvPr/>
        </p:nvSpPr>
        <p:spPr>
          <a:xfrm>
            <a:off x="152969" y="7245649"/>
            <a:ext cx="11556783" cy="584775"/>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بعد ذلك تقسيم إجمالي متوسط الدرجات ضمن كل عامل على إجمالي عدد العوامل لتوفير درجة مستوى التعقيدات الإجمالية. ثم يتم تطبيق ذلك على معايير التصنيف الموضحة في 2 </a:t>
            </a:r>
            <a:r>
              <a:rPr kumimoji="0" lang="en-US" sz="1600" b="0" i="0" u="none" strike="noStrike" kern="1200" cap="none" spc="0" normalizeH="0" baseline="0" noProof="0" dirty="0">
                <a:ln>
                  <a:noFill/>
                </a:ln>
                <a:solidFill>
                  <a:prstClr val="black"/>
                </a:solidFill>
                <a:effectLst/>
                <a:uLnTx/>
                <a:uFillTx/>
                <a:latin typeface="Muna"/>
                <a:ea typeface="+mn-ea"/>
                <a:cs typeface="+mn-cs"/>
              </a:rPr>
              <a:t>Table</a:t>
            </a: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لتحديد تصنيف مستوى التعقيدات العام للمشروع:</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graphicFrame>
        <p:nvGraphicFramePr>
          <p:cNvPr id="53" name="Table 52">
            <a:extLst>
              <a:ext uri="{FF2B5EF4-FFF2-40B4-BE49-F238E27FC236}">
                <a16:creationId xmlns:a16="http://schemas.microsoft.com/office/drawing/2014/main" id="{4FF65D5A-E7FE-4681-B74D-0AA859BB50F2}"/>
              </a:ext>
            </a:extLst>
          </p:cNvPr>
          <p:cNvGraphicFramePr>
            <a:graphicFrameLocks noGrp="1"/>
          </p:cNvGraphicFramePr>
          <p:nvPr/>
        </p:nvGraphicFramePr>
        <p:xfrm>
          <a:off x="6927451" y="7880890"/>
          <a:ext cx="4430855" cy="978408"/>
        </p:xfrm>
        <a:graphic>
          <a:graphicData uri="http://schemas.openxmlformats.org/drawingml/2006/table">
            <a:tbl>
              <a:tblPr firstRow="1" firstCol="1" bandRow="1"/>
              <a:tblGrid>
                <a:gridCol w="849455">
                  <a:extLst>
                    <a:ext uri="{9D8B030D-6E8A-4147-A177-3AD203B41FA5}">
                      <a16:colId xmlns:a16="http://schemas.microsoft.com/office/drawing/2014/main" val="1716766136"/>
                    </a:ext>
                  </a:extLst>
                </a:gridCol>
                <a:gridCol w="2104417">
                  <a:extLst>
                    <a:ext uri="{9D8B030D-6E8A-4147-A177-3AD203B41FA5}">
                      <a16:colId xmlns:a16="http://schemas.microsoft.com/office/drawing/2014/main" val="44951742"/>
                    </a:ext>
                  </a:extLst>
                </a:gridCol>
                <a:gridCol w="1476983">
                  <a:extLst>
                    <a:ext uri="{9D8B030D-6E8A-4147-A177-3AD203B41FA5}">
                      <a16:colId xmlns:a16="http://schemas.microsoft.com/office/drawing/2014/main" val="72612611"/>
                    </a:ext>
                  </a:extLst>
                </a:gridCol>
              </a:tblGrid>
              <a:tr h="123056">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Rating</a:t>
                      </a:r>
                      <a:endParaRPr lang="en-US" sz="1000" dirty="0">
                        <a:effectLst/>
                        <a:latin typeface="Muna"/>
                        <a:ea typeface="Calibri" panose="020F0502020204030204" pitchFamily="34" charset="0"/>
                        <a:cs typeface="Arial" panose="020B0604020202020204" pitchFamily="34"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Rating Description</a:t>
                      </a:r>
                      <a:endParaRPr lang="en-US" sz="1000" dirty="0">
                        <a:effectLst/>
                        <a:latin typeface="Muna"/>
                        <a:ea typeface="Calibri" panose="020F0502020204030204" pitchFamily="34" charset="0"/>
                        <a:cs typeface="Arial" panose="020B0604020202020204" pitchFamily="34"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Score Range</a:t>
                      </a:r>
                      <a:endParaRPr lang="en-US" sz="1000" dirty="0">
                        <a:effectLst/>
                        <a:latin typeface="Muna"/>
                        <a:ea typeface="Calibri" panose="020F0502020204030204" pitchFamily="34" charset="0"/>
                        <a:cs typeface="Arial" panose="020B0604020202020204" pitchFamily="34"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79632952"/>
                  </a:ext>
                </a:extLst>
              </a:tr>
              <a:tr h="76722">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1</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Low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1-1.4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49783122"/>
                  </a:ext>
                </a:extLst>
              </a:tr>
              <a:tr h="76722">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2</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Minor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1.5 - 2.4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6130658"/>
                  </a:ext>
                </a:extLst>
              </a:tr>
              <a:tr h="76722">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3</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Moderate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2.5 - 3.4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57245438"/>
                  </a:ext>
                </a:extLst>
              </a:tr>
              <a:tr h="76722">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Major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3.5 - 4.24</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64003237"/>
                  </a:ext>
                </a:extLst>
              </a:tr>
              <a:tr h="76722">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5</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Extreme Complexity</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Muna"/>
                          <a:ea typeface="Times New Roman" panose="02020603050405020304" pitchFamily="18" charset="0"/>
                          <a:cs typeface="Calibri" panose="020F0502020204030204" pitchFamily="34" charset="0"/>
                        </a:rPr>
                        <a:t>4.25 - 5</a:t>
                      </a:r>
                      <a:endParaRPr lang="en-US" sz="1000" dirty="0">
                        <a:effectLst/>
                        <a:latin typeface="Muna"/>
                        <a:ea typeface="Calibri" panose="020F0502020204030204" pitchFamily="34" charset="0"/>
                        <a:cs typeface="Arial" panose="020B0604020202020204" pitchFamily="34" charset="0"/>
                      </a:endParaRPr>
                    </a:p>
                  </a:txBody>
                  <a:tcPr marL="61673" marR="61673"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26156482"/>
                  </a:ext>
                </a:extLst>
              </a:tr>
            </a:tbl>
          </a:graphicData>
        </a:graphic>
      </p:graphicFrame>
      <p:sp>
        <p:nvSpPr>
          <p:cNvPr id="54" name="Rectangle 53">
            <a:extLst>
              <a:ext uri="{FF2B5EF4-FFF2-40B4-BE49-F238E27FC236}">
                <a16:creationId xmlns:a16="http://schemas.microsoft.com/office/drawing/2014/main" id="{B76E260E-3F03-4227-8AA4-501B4891C033}"/>
              </a:ext>
            </a:extLst>
          </p:cNvPr>
          <p:cNvSpPr/>
          <p:nvPr/>
        </p:nvSpPr>
        <p:spPr>
          <a:xfrm>
            <a:off x="6379725" y="8829120"/>
            <a:ext cx="2391182" cy="246221"/>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Table 2: Rating Criteria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7E9F368-9B09-444C-AC08-41155D4126F0}"/>
              </a:ext>
            </a:extLst>
          </p:cNvPr>
          <p:cNvSpPr/>
          <p:nvPr/>
        </p:nvSpPr>
        <p:spPr>
          <a:xfrm rot="19712057">
            <a:off x="8132559" y="8271261"/>
            <a:ext cx="1501401" cy="2867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000" b="1" i="0" u="none" strike="noStrike" kern="1200" cap="none" spc="0" normalizeH="0" baseline="0" noProof="0" dirty="0">
              <a:ln>
                <a:noFill/>
              </a:ln>
              <a:solidFill>
                <a:srgbClr val="FF0000"/>
              </a:solidFill>
              <a:effectLst/>
              <a:uLnTx/>
              <a:uFillTx/>
              <a:latin typeface="Muna"/>
              <a:ea typeface="+mn-ea"/>
              <a:cs typeface="+mn-cs"/>
            </a:endParaRPr>
          </a:p>
        </p:txBody>
      </p:sp>
      <p:sp>
        <p:nvSpPr>
          <p:cNvPr id="29" name="Slide Number Placeholder 13">
            <a:extLst>
              <a:ext uri="{FF2B5EF4-FFF2-40B4-BE49-F238E27FC236}">
                <a16:creationId xmlns:a16="http://schemas.microsoft.com/office/drawing/2014/main" id="{7CCD6C62-F802-451E-9387-4850432DD0A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765887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 </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(تابع)</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285632"/>
            <a:ext cx="12146074" cy="1631216"/>
          </a:xfrm>
          <a:prstGeom prst="rect">
            <a:avLst/>
          </a:prstGeom>
        </p:spPr>
        <p:txBody>
          <a:bodyPr wrap="square">
            <a:spAutoFit/>
          </a:bodyPr>
          <a:lstStyle/>
          <a:p>
            <a:pPr marL="342900" marR="0" lvl="0" indent="-342900" algn="r" defTabSz="457200" rtl="1" eaLnBrk="1" fontAlgn="auto" latinLnBrk="0" hangingPunct="1">
              <a:lnSpc>
                <a:spcPct val="100000"/>
              </a:lnSpc>
              <a:spcBef>
                <a:spcPts val="0"/>
              </a:spcBef>
              <a:spcAft>
                <a:spcPts val="600"/>
              </a:spcAft>
              <a:buClrTx/>
              <a:buSzTx/>
              <a:buFont typeface="+mj-lt"/>
              <a:buAutoNum type="arabicPeriod"/>
              <a:tabLst/>
              <a:defRPr/>
            </a:pPr>
            <a:r>
              <a:rPr kumimoji="0" lang="ar-SA" sz="20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تقييم التعقيدات</a:t>
            </a:r>
          </a:p>
          <a:p>
            <a:pPr marL="685800" marR="0" lvl="0" indent="-342900" algn="r" defTabSz="457200" rtl="1" eaLnBrk="1" fontAlgn="auto" latinLnBrk="0" hangingPunct="1">
              <a:lnSpc>
                <a:spcPct val="100000"/>
              </a:lnSpc>
              <a:spcBef>
                <a:spcPts val="0"/>
              </a:spcBef>
              <a:spcAft>
                <a:spcPts val="600"/>
              </a:spcAft>
              <a:buClrTx/>
              <a:buSzTx/>
              <a:buFont typeface="+mj-lt"/>
              <a:buAutoNum type="alphaLcParenR" startAt="2"/>
              <a:tabLst/>
              <a:defRPr/>
            </a:pPr>
            <a:r>
              <a:rPr kumimoji="0" lang="ar-SA" sz="16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رادار مستوى تعقيدات المخاطر</a:t>
            </a:r>
            <a:endParaRPr kumimoji="0" lang="en-US" sz="1600" b="1" i="0" u="none" strike="noStrike" kern="1200" cap="none" spc="0" normalizeH="0" baseline="0" noProof="0" dirty="0">
              <a:ln>
                <a:noFill/>
              </a:ln>
              <a:solidFill>
                <a:prstClr val="black"/>
              </a:solidFill>
              <a:effectLst/>
              <a:uLnTx/>
              <a:uFillTx/>
              <a:latin typeface="Muna"/>
              <a:ea typeface="+mn-ea"/>
              <a:cs typeface="+mn-cs"/>
            </a:endParaRPr>
          </a:p>
          <a:p>
            <a:pPr marL="960120"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تحتوي الأدوات الداعمة لتقييم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على رادار مستوى تعقيدات المخاطر الذي يوضح درجة التعقيدات للعوامل  العشرة (10) للمشروع. يمكن استخدام رادار مستوى تعقيدات المخاطر لتحديد العوامل ذات المستوى العالي من التعقيدات والتي تسمح لفريق تسليم المشروع بتقييم وتحديد ما إذا كان يمكن إدارة المخاطر الناتجة بشكل مناسب لضمان تنفيذ وتسليم المشروع بنجاح.</a:t>
            </a:r>
          </a:p>
        </p:txBody>
      </p:sp>
      <p:graphicFrame>
        <p:nvGraphicFramePr>
          <p:cNvPr id="29" name="Chart 28">
            <a:extLst>
              <a:ext uri="{FF2B5EF4-FFF2-40B4-BE49-F238E27FC236}">
                <a16:creationId xmlns:a16="http://schemas.microsoft.com/office/drawing/2014/main" id="{622C1DB4-04B3-4AAD-BA1B-23279E346029}"/>
              </a:ext>
            </a:extLst>
          </p:cNvPr>
          <p:cNvGraphicFramePr>
            <a:graphicFrameLocks/>
          </p:cNvGraphicFramePr>
          <p:nvPr/>
        </p:nvGraphicFramePr>
        <p:xfrm>
          <a:off x="4638263" y="4018681"/>
          <a:ext cx="6521337" cy="3975470"/>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10865B84-75B8-4E71-87B6-0722F3B5007F}"/>
              </a:ext>
            </a:extLst>
          </p:cNvPr>
          <p:cNvSpPr/>
          <p:nvPr/>
        </p:nvSpPr>
        <p:spPr>
          <a:xfrm rot="19712057">
            <a:off x="3332229" y="7238257"/>
            <a:ext cx="2323023" cy="49317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31" name="Rectangle: Single Corner Snipped 30">
            <a:extLst>
              <a:ext uri="{FF2B5EF4-FFF2-40B4-BE49-F238E27FC236}">
                <a16:creationId xmlns:a16="http://schemas.microsoft.com/office/drawing/2014/main" id="{10AE0191-AB82-41A7-8A79-CA92C4238F35}"/>
              </a:ext>
            </a:extLst>
          </p:cNvPr>
          <p:cNvSpPr/>
          <p:nvPr/>
        </p:nvSpPr>
        <p:spPr>
          <a:xfrm flipH="1">
            <a:off x="748288" y="4172766"/>
            <a:ext cx="3391997" cy="1087711"/>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1"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استخدام الحلقة الحمراء لإظهار درجة التصنيف </a:t>
            </a:r>
            <a:r>
              <a:rPr kumimoji="0" lang="en-US" sz="1200" b="0" i="0" u="none" strike="noStrike" kern="1200" cap="none" spc="0" normalizeH="0" baseline="0" noProof="0" dirty="0">
                <a:ln>
                  <a:noFill/>
                </a:ln>
                <a:solidFill>
                  <a:prstClr val="black"/>
                </a:solidFill>
                <a:effectLst/>
                <a:uLnTx/>
                <a:uFillTx/>
                <a:latin typeface="Muna"/>
                <a:ea typeface="+mn-ea"/>
                <a:cs typeface="+mn-cs"/>
              </a:rPr>
              <a:t>Moderate (3)</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كل عامل داخل الحلقة الحمراء يكون أقل تعقيدًا بحيث يتراوح من </a:t>
            </a:r>
            <a:r>
              <a:rPr kumimoji="0" lang="en-US" sz="1200" b="0" i="0" u="none" strike="noStrike" kern="1200" cap="none" spc="0" normalizeH="0" baseline="0" noProof="0" dirty="0">
                <a:ln>
                  <a:noFill/>
                </a:ln>
                <a:solidFill>
                  <a:prstClr val="black"/>
                </a:solidFill>
                <a:effectLst/>
                <a:uLnTx/>
                <a:uFillTx/>
                <a:latin typeface="Muna"/>
                <a:ea typeface="+mn-ea"/>
                <a:cs typeface="+mn-cs"/>
              </a:rPr>
              <a:t>Low (1)</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إلى </a:t>
            </a:r>
            <a:r>
              <a:rPr kumimoji="0" lang="en-US" sz="1200" b="0" i="0" u="none" strike="noStrike" kern="1200" cap="none" spc="0" normalizeH="0" baseline="0" noProof="0" dirty="0">
                <a:ln>
                  <a:noFill/>
                </a:ln>
                <a:solidFill>
                  <a:prstClr val="black"/>
                </a:solidFill>
                <a:effectLst/>
                <a:uLnTx/>
                <a:uFillTx/>
                <a:latin typeface="Muna"/>
                <a:ea typeface="+mn-ea"/>
                <a:cs typeface="+mn-cs"/>
              </a:rPr>
              <a:t>Moderate (3)</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والعوامل خارج الحلقة الحمراء تظهر مستوى أعلى من التعقيدات بحيث يتراوح من </a:t>
            </a:r>
            <a:r>
              <a:rPr kumimoji="0" lang="en-US" sz="1200" b="0" i="0" u="none" strike="noStrike" kern="1200" cap="none" spc="0" normalizeH="0" baseline="0" noProof="0" dirty="0">
                <a:ln>
                  <a:noFill/>
                </a:ln>
                <a:solidFill>
                  <a:prstClr val="black"/>
                </a:solidFill>
                <a:effectLst/>
                <a:uLnTx/>
                <a:uFillTx/>
                <a:latin typeface="Muna"/>
                <a:ea typeface="+mn-ea"/>
                <a:cs typeface="+mn-cs"/>
              </a:rPr>
              <a:t>Major (4)</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إلى </a:t>
            </a:r>
            <a:r>
              <a:rPr kumimoji="0" lang="en-US" sz="1200" b="0" i="0" u="none" strike="noStrike" kern="1200" cap="none" spc="0" normalizeH="0" baseline="0" noProof="0" dirty="0">
                <a:ln>
                  <a:noFill/>
                </a:ln>
                <a:solidFill>
                  <a:prstClr val="black"/>
                </a:solidFill>
                <a:effectLst/>
                <a:uLnTx/>
                <a:uFillTx/>
                <a:latin typeface="Muna"/>
                <a:ea typeface="+mn-ea"/>
                <a:cs typeface="+mn-cs"/>
              </a:rPr>
              <a:t>Extreme (5)</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32" name="Straight Arrow Connector 31">
            <a:extLst>
              <a:ext uri="{FF2B5EF4-FFF2-40B4-BE49-F238E27FC236}">
                <a16:creationId xmlns:a16="http://schemas.microsoft.com/office/drawing/2014/main" id="{CECEEAD1-E8B7-46D7-80B5-E263A2F4B387}"/>
              </a:ext>
            </a:extLst>
          </p:cNvPr>
          <p:cNvCxnSpPr>
            <a:cxnSpLocks/>
            <a:stCxn id="31" idx="2"/>
          </p:cNvCxnSpPr>
          <p:nvPr/>
        </p:nvCxnSpPr>
        <p:spPr>
          <a:xfrm>
            <a:off x="4140285" y="4716622"/>
            <a:ext cx="3121906" cy="1299865"/>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Single Corner Snipped 43">
            <a:extLst>
              <a:ext uri="{FF2B5EF4-FFF2-40B4-BE49-F238E27FC236}">
                <a16:creationId xmlns:a16="http://schemas.microsoft.com/office/drawing/2014/main" id="{750486DF-8B46-4F3F-AAD0-53E11224A785}"/>
              </a:ext>
            </a:extLst>
          </p:cNvPr>
          <p:cNvSpPr/>
          <p:nvPr/>
        </p:nvSpPr>
        <p:spPr>
          <a:xfrm flipH="1">
            <a:off x="7868369" y="8209284"/>
            <a:ext cx="3091176" cy="91709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1"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استخدام عقد الرادار لتحديد أين تكون درجات التعقيدات وعوامل الخطورة عالية ولأصحاب المشروع للتحقق من وجود سعة وقدرة وضوابط رقابة كافية لإدارة تسليم المشروع بفعالية</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45" name="Straight Arrow Connector 44">
            <a:extLst>
              <a:ext uri="{FF2B5EF4-FFF2-40B4-BE49-F238E27FC236}">
                <a16:creationId xmlns:a16="http://schemas.microsoft.com/office/drawing/2014/main" id="{80570A1F-2B84-4207-8AB3-79A7D62AB06C}"/>
              </a:ext>
            </a:extLst>
          </p:cNvPr>
          <p:cNvCxnSpPr>
            <a:cxnSpLocks/>
            <a:stCxn id="44" idx="3"/>
          </p:cNvCxnSpPr>
          <p:nvPr/>
        </p:nvCxnSpPr>
        <p:spPr>
          <a:xfrm flipH="1" flipV="1">
            <a:off x="8745279" y="6927112"/>
            <a:ext cx="668678" cy="1282172"/>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C775BFB-7B59-4CA0-91A4-15368D1B710B}"/>
              </a:ext>
            </a:extLst>
          </p:cNvPr>
          <p:cNvCxnSpPr>
            <a:cxnSpLocks/>
            <a:stCxn id="44" idx="3"/>
          </p:cNvCxnSpPr>
          <p:nvPr/>
        </p:nvCxnSpPr>
        <p:spPr>
          <a:xfrm flipH="1" flipV="1">
            <a:off x="8128591" y="7129670"/>
            <a:ext cx="1285366" cy="1079614"/>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534C9666-646B-4DA7-81FE-27F31D192B8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113</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344894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 </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(تابع)</a:t>
            </a:r>
          </a:p>
        </p:txBody>
      </p:sp>
      <p:sp>
        <p:nvSpPr>
          <p:cNvPr id="59" name="Rectangle 58">
            <a:extLst>
              <a:ext uri="{FF2B5EF4-FFF2-40B4-BE49-F238E27FC236}">
                <a16:creationId xmlns:a16="http://schemas.microsoft.com/office/drawing/2014/main" id="{02B81FCB-C7EE-4081-9F4D-AA569B32B514}"/>
              </a:ext>
            </a:extLst>
          </p:cNvPr>
          <p:cNvSpPr/>
          <p:nvPr/>
        </p:nvSpPr>
        <p:spPr>
          <a:xfrm>
            <a:off x="750506" y="2285632"/>
            <a:ext cx="11574015" cy="1031051"/>
          </a:xfrm>
          <a:prstGeom prst="rect">
            <a:avLst/>
          </a:prstGeom>
        </p:spPr>
        <p:txBody>
          <a:bodyPr wrap="square">
            <a:spAutoFit/>
          </a:bodyPr>
          <a:lstStyle/>
          <a:p>
            <a:pPr marL="457200" marR="0" lvl="0" indent="-457200" algn="r" defTabSz="457200" rtl="1" eaLnBrk="1" fontAlgn="auto" latinLnBrk="0" hangingPunct="1">
              <a:lnSpc>
                <a:spcPct val="100000"/>
              </a:lnSpc>
              <a:spcBef>
                <a:spcPts val="0"/>
              </a:spcBef>
              <a:spcAft>
                <a:spcPts val="600"/>
              </a:spcAft>
              <a:buClrTx/>
              <a:buSzTx/>
              <a:buFont typeface="+mj-lt"/>
              <a:buAutoNum type="arabicPeriod" startAt="2"/>
              <a:tabLst/>
              <a:defRPr/>
            </a:pPr>
            <a:r>
              <a:rPr kumimoji="0" lang="ar-SA" sz="20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تقييم الأثر المترتب</a:t>
            </a:r>
          </a:p>
          <a:p>
            <a:pPr marL="713232"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الانتهاء من تقييم مستوى تعقيدات المشروع ، يلزم إجراء تقييم استراتيجي للأثر المترتب في حال فشل المشروع في تحقيق أهدافه المتعلقة بالوقت، التكلفة أو الجودة. ويستند هذا على التقييم الشامل لخمسة عوامل. فيما يلي عينة من مقياس الأثر المترتب الذي تم اعتماده لإكمال ال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p>
        </p:txBody>
      </p:sp>
      <p:graphicFrame>
        <p:nvGraphicFramePr>
          <p:cNvPr id="26" name="Table 25">
            <a:extLst>
              <a:ext uri="{FF2B5EF4-FFF2-40B4-BE49-F238E27FC236}">
                <a16:creationId xmlns:a16="http://schemas.microsoft.com/office/drawing/2014/main" id="{1CF28ABB-C5FD-4E4F-A55C-7BD3D3972BA6}"/>
              </a:ext>
            </a:extLst>
          </p:cNvPr>
          <p:cNvGraphicFramePr>
            <a:graphicFrameLocks noGrp="1"/>
          </p:cNvGraphicFramePr>
          <p:nvPr/>
        </p:nvGraphicFramePr>
        <p:xfrm>
          <a:off x="750507" y="3540934"/>
          <a:ext cx="10885306" cy="3392074"/>
        </p:xfrm>
        <a:graphic>
          <a:graphicData uri="http://schemas.openxmlformats.org/drawingml/2006/table">
            <a:tbl>
              <a:tblPr/>
              <a:tblGrid>
                <a:gridCol w="2106831">
                  <a:extLst>
                    <a:ext uri="{9D8B030D-6E8A-4147-A177-3AD203B41FA5}">
                      <a16:colId xmlns:a16="http://schemas.microsoft.com/office/drawing/2014/main" val="3917829877"/>
                    </a:ext>
                  </a:extLst>
                </a:gridCol>
                <a:gridCol w="1755695">
                  <a:extLst>
                    <a:ext uri="{9D8B030D-6E8A-4147-A177-3AD203B41FA5}">
                      <a16:colId xmlns:a16="http://schemas.microsoft.com/office/drawing/2014/main" val="1434218953"/>
                    </a:ext>
                  </a:extLst>
                </a:gridCol>
                <a:gridCol w="1755695">
                  <a:extLst>
                    <a:ext uri="{9D8B030D-6E8A-4147-A177-3AD203B41FA5}">
                      <a16:colId xmlns:a16="http://schemas.microsoft.com/office/drawing/2014/main" val="1049953858"/>
                    </a:ext>
                  </a:extLst>
                </a:gridCol>
                <a:gridCol w="1755695">
                  <a:extLst>
                    <a:ext uri="{9D8B030D-6E8A-4147-A177-3AD203B41FA5}">
                      <a16:colId xmlns:a16="http://schemas.microsoft.com/office/drawing/2014/main" val="3700592440"/>
                    </a:ext>
                  </a:extLst>
                </a:gridCol>
                <a:gridCol w="1755695">
                  <a:extLst>
                    <a:ext uri="{9D8B030D-6E8A-4147-A177-3AD203B41FA5}">
                      <a16:colId xmlns:a16="http://schemas.microsoft.com/office/drawing/2014/main" val="3445872870"/>
                    </a:ext>
                  </a:extLst>
                </a:gridCol>
                <a:gridCol w="1755695">
                  <a:extLst>
                    <a:ext uri="{9D8B030D-6E8A-4147-A177-3AD203B41FA5}">
                      <a16:colId xmlns:a16="http://schemas.microsoft.com/office/drawing/2014/main" val="1792848823"/>
                    </a:ext>
                  </a:extLst>
                </a:gridCol>
              </a:tblGrid>
              <a:tr h="124437">
                <a:tc rowSpan="3">
                  <a:txBody>
                    <a:bodyPr/>
                    <a:lstStyle/>
                    <a:p>
                      <a:pPr algn="ctr" fontAlgn="ctr"/>
                      <a:r>
                        <a:rPr lang="en-US" sz="600" b="1" i="0" u="none" strike="noStrike" dirty="0">
                          <a:solidFill>
                            <a:srgbClr val="FFFFFF"/>
                          </a:solidFill>
                          <a:effectLst/>
                          <a:latin typeface="Muna"/>
                        </a:rPr>
                        <a:t>Strategic Impact Area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5">
                  <a:txBody>
                    <a:bodyPr/>
                    <a:lstStyle/>
                    <a:p>
                      <a:pPr algn="ctr" fontAlgn="ctr"/>
                      <a:r>
                        <a:rPr lang="en-US" sz="600" b="1" i="0" u="none" strike="noStrike" dirty="0">
                          <a:solidFill>
                            <a:srgbClr val="FFFFFF"/>
                          </a:solidFill>
                          <a:effectLst/>
                          <a:latin typeface="Muna"/>
                        </a:rPr>
                        <a:t>Consequential Impact Rating Score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5548532"/>
                  </a:ext>
                </a:extLst>
              </a:tr>
              <a:tr h="124437">
                <a:tc vMerge="1">
                  <a:txBody>
                    <a:bodyPr/>
                    <a:lstStyle/>
                    <a:p>
                      <a:endParaRPr lang="en-US"/>
                    </a:p>
                  </a:txBody>
                  <a:tcPr/>
                </a:tc>
                <a:tc>
                  <a:txBody>
                    <a:bodyPr/>
                    <a:lstStyle/>
                    <a:p>
                      <a:pPr algn="ctr" fontAlgn="ctr"/>
                      <a:r>
                        <a:rPr lang="en-US" sz="600" b="1" i="0" u="none" strike="noStrike" dirty="0">
                          <a:solidFill>
                            <a:srgbClr val="FFFFFF"/>
                          </a:solidFill>
                          <a:effectLst/>
                          <a:latin typeface="Muna"/>
                        </a:rPr>
                        <a:t>Low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600" b="1" i="0" u="none" strike="noStrike" dirty="0">
                          <a:solidFill>
                            <a:srgbClr val="000000"/>
                          </a:solidFill>
                          <a:effectLst/>
                          <a:latin typeface="Muna"/>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1" i="0" u="none" strike="noStrike" dirty="0">
                          <a:solidFill>
                            <a:srgbClr val="000000"/>
                          </a:solidFill>
                          <a:effectLst/>
                          <a:latin typeface="Muna"/>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600" b="1" i="0" u="none" strike="noStrike" dirty="0">
                          <a:solidFill>
                            <a:srgbClr val="FFFFFF"/>
                          </a:solidFill>
                          <a:effectLst/>
                          <a:latin typeface="Muna"/>
                        </a:rPr>
                        <a:t>Major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dirty="0">
                          <a:solidFill>
                            <a:srgbClr val="FFFFFF"/>
                          </a:solidFill>
                          <a:effectLst/>
                          <a:latin typeface="Muna"/>
                        </a:rPr>
                        <a:t>Extreme</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213937085"/>
                  </a:ext>
                </a:extLst>
              </a:tr>
              <a:tr h="124437">
                <a:tc vMerge="1">
                  <a:txBody>
                    <a:bodyPr/>
                    <a:lstStyle/>
                    <a:p>
                      <a:endParaRPr lang="en-US"/>
                    </a:p>
                  </a:txBody>
                  <a:tcPr/>
                </a:tc>
                <a:tc>
                  <a:txBody>
                    <a:bodyPr/>
                    <a:lstStyle/>
                    <a:p>
                      <a:pPr algn="ctr" fontAlgn="ctr"/>
                      <a:r>
                        <a:rPr lang="en-US" sz="600" b="1" i="0" u="none" strike="noStrike" dirty="0">
                          <a:solidFill>
                            <a:srgbClr val="FFFFFF"/>
                          </a:solidFill>
                          <a:effectLst/>
                          <a:latin typeface="Muna"/>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dirty="0">
                          <a:solidFill>
                            <a:srgbClr val="FFFFFF"/>
                          </a:solidFill>
                          <a:effectLst/>
                          <a:latin typeface="Mu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dirty="0">
                          <a:solidFill>
                            <a:srgbClr val="FFFFFF"/>
                          </a:solidFill>
                          <a:effectLst/>
                          <a:latin typeface="Mu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dirty="0">
                          <a:solidFill>
                            <a:srgbClr val="FFFFFF"/>
                          </a:solidFill>
                          <a:effectLst/>
                          <a:latin typeface="Mu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dirty="0">
                          <a:solidFill>
                            <a:srgbClr val="FFFFFF"/>
                          </a:solidFill>
                          <a:effectLst/>
                          <a:latin typeface="Muna"/>
                        </a:rPr>
                        <a:t>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5181420"/>
                  </a:ext>
                </a:extLst>
              </a:tr>
              <a:tr h="625186">
                <a:tc>
                  <a:txBody>
                    <a:bodyPr/>
                    <a:lstStyle/>
                    <a:p>
                      <a:pPr algn="l" fontAlgn="ctr"/>
                      <a:r>
                        <a:rPr lang="en-US" sz="600" b="0" i="0" u="none" strike="noStrike" dirty="0">
                          <a:solidFill>
                            <a:srgbClr val="000000"/>
                          </a:solidFill>
                          <a:effectLst/>
                          <a:latin typeface="Muna"/>
                        </a:rPr>
                        <a:t>Political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Muna"/>
                        </a:rPr>
                        <a:t>No political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Minimal political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As a prerequisite for rational policy initiative or manifesto commitment, an adequate level of on-going Ministerial or political interest.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As a prerequisite for major policy initiative or manifesto commitment, a high level of on-going Ministerial or political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As a prerequisite for significant policy initiative or manifesto commitment, a very high level of on-going Ministerial or political interest. Likelihood of  highest national interest, or equivalent strategic body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364331"/>
                  </a:ext>
                </a:extLst>
              </a:tr>
              <a:tr h="520990">
                <a:tc>
                  <a:txBody>
                    <a:bodyPr/>
                    <a:lstStyle/>
                    <a:p>
                      <a:pPr algn="l" fontAlgn="ctr"/>
                      <a:r>
                        <a:rPr lang="en-US" sz="600" b="0" i="0" u="none" strike="noStrike" dirty="0">
                          <a:solidFill>
                            <a:srgbClr val="000000"/>
                          </a:solidFill>
                          <a:effectLst/>
                          <a:latin typeface="Muna"/>
                        </a:rPr>
                        <a:t>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Muna"/>
                        </a:rPr>
                        <a:t>Failure/success would not have an impact on the reputation of the organisation.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Failure/success would have a minor impact on the reputation of the organisation.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Failure/success would have a moderate impact on the reputation of the organisation. Expectations of what is realistic and feasible will need to be relatively managed.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Failure/success would have a major impact on the reputation of the organisation.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Level of success/failure will have significant impact and consequence on the reputation of the organisation.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17573"/>
                  </a:ext>
                </a:extLst>
              </a:tr>
              <a:tr h="831884">
                <a:tc>
                  <a:txBody>
                    <a:bodyPr/>
                    <a:lstStyle/>
                    <a:p>
                      <a:pPr algn="l" fontAlgn="ctr"/>
                      <a:r>
                        <a:rPr lang="en-US" sz="600" b="0" i="0" u="none" strike="noStrike" dirty="0">
                          <a:solidFill>
                            <a:srgbClr val="000000"/>
                          </a:solidFill>
                          <a:effectLst/>
                          <a:latin typeface="Muna"/>
                        </a:rPr>
                        <a:t>Financial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Muna"/>
                        </a:rPr>
                        <a:t>No exposure of public funds or additional financial burden. No financial impact from environment or social costs. no savings to be delivered.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Little exposure of public funds or additional financial burden. Minor financial impact from environment or social costs. Limited savings to be delivered.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Adequate exposure of public funds or additional financial burden. Moderate financial impact from environment or social costs. Typical savings to be delivered.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Major financial exposure of public funds, or additional financial burden. </a:t>
                      </a:r>
                      <a:br>
                        <a:rPr lang="en-US" sz="600" b="0" i="0" u="none" strike="noStrike" dirty="0">
                          <a:solidFill>
                            <a:srgbClr val="000000"/>
                          </a:solidFill>
                          <a:effectLst/>
                          <a:latin typeface="Muna"/>
                        </a:rPr>
                      </a:br>
                      <a:r>
                        <a:rPr lang="en-US" sz="600" b="0" i="0" u="none" strike="noStrike" dirty="0">
                          <a:solidFill>
                            <a:srgbClr val="000000"/>
                          </a:solidFill>
                          <a:effectLst/>
                          <a:latin typeface="Muna"/>
                        </a:rPr>
                        <a:t>Major financial impact from environmental or social change.  Major savings expected to be delivered.</a:t>
                      </a:r>
                      <a:br>
                        <a:rPr lang="en-US" sz="600" b="0" i="0" u="none" strike="noStrike" dirty="0">
                          <a:solidFill>
                            <a:srgbClr val="000000"/>
                          </a:solidFill>
                          <a:effectLst/>
                          <a:latin typeface="Muna"/>
                        </a:rPr>
                      </a:br>
                      <a:endParaRPr lang="en-US" sz="600" b="0" i="0" u="none" strike="noStrike" dirty="0">
                        <a:solidFill>
                          <a:srgbClr val="000000"/>
                        </a:solidFill>
                        <a:effectLst/>
                        <a:latin typeface="Mu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Very significant financial exposure of public funds, or additional financial burden. </a:t>
                      </a:r>
                      <a:br>
                        <a:rPr lang="en-US" sz="600" b="0" i="0" u="none" strike="noStrike" dirty="0">
                          <a:solidFill>
                            <a:srgbClr val="000000"/>
                          </a:solidFill>
                          <a:effectLst/>
                          <a:latin typeface="Muna"/>
                        </a:rPr>
                      </a:br>
                      <a:r>
                        <a:rPr lang="en-US" sz="600" b="0" i="0" u="none" strike="noStrike" dirty="0">
                          <a:solidFill>
                            <a:srgbClr val="000000"/>
                          </a:solidFill>
                          <a:effectLst/>
                          <a:latin typeface="Muna"/>
                        </a:rPr>
                        <a:t>Significant financial impact from environmental or social change. Very significant savings expected to be delivered.</a:t>
                      </a:r>
                      <a:br>
                        <a:rPr lang="en-US" sz="600" b="0" i="0" u="none" strike="noStrike" dirty="0">
                          <a:solidFill>
                            <a:srgbClr val="000000"/>
                          </a:solidFill>
                          <a:effectLst/>
                          <a:latin typeface="Muna"/>
                        </a:rPr>
                      </a:br>
                      <a:endParaRPr lang="en-US" sz="600" b="0" i="0" u="none" strike="noStrike" dirty="0">
                        <a:solidFill>
                          <a:srgbClr val="000000"/>
                        </a:solidFill>
                        <a:effectLst/>
                        <a:latin typeface="Mu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6251073"/>
                  </a:ext>
                </a:extLst>
              </a:tr>
              <a:tr h="623913">
                <a:tc>
                  <a:txBody>
                    <a:bodyPr/>
                    <a:lstStyle/>
                    <a:p>
                      <a:pPr algn="l" fontAlgn="ctr"/>
                      <a:r>
                        <a:rPr lang="en-US" sz="600" b="0" i="0" u="none" strike="noStrike" dirty="0">
                          <a:solidFill>
                            <a:srgbClr val="000000"/>
                          </a:solidFill>
                          <a:effectLst/>
                          <a:latin typeface="Muna"/>
                        </a:rPr>
                        <a:t>Operational Business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Muna"/>
                        </a:rPr>
                        <a:t>No impact on the organisation’s administration, operations or staff. </a:t>
                      </a:r>
                      <a:br>
                        <a:rPr lang="en-US" sz="600" b="0" i="0" u="none" strike="noStrike" dirty="0">
                          <a:solidFill>
                            <a:srgbClr val="000000"/>
                          </a:solidFill>
                          <a:effectLst/>
                          <a:latin typeface="Muna"/>
                        </a:rPr>
                      </a:br>
                      <a:r>
                        <a:rPr lang="en-US" sz="600" b="0" i="0" u="none" strike="noStrike" dirty="0">
                          <a:solidFill>
                            <a:srgbClr val="000000"/>
                          </a:solidFill>
                          <a:effectLst/>
                          <a:latin typeface="Muna"/>
                        </a:rPr>
                        <a:t>No impact on third party organisations. No changes to regulatory requirements.</a:t>
                      </a:r>
                      <a:br>
                        <a:rPr lang="en-US" sz="600" b="0" i="0" u="none" strike="noStrike" dirty="0">
                          <a:solidFill>
                            <a:srgbClr val="000000"/>
                          </a:solidFill>
                          <a:effectLst/>
                          <a:latin typeface="Muna"/>
                        </a:rPr>
                      </a:br>
                      <a:endParaRPr lang="en-US" sz="600" b="0" i="0" u="none" strike="noStrike" dirty="0">
                        <a:solidFill>
                          <a:srgbClr val="000000"/>
                        </a:solidFill>
                        <a:effectLst/>
                        <a:latin typeface="Mu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Limited impact on the organisation’s administration, operations or staff. </a:t>
                      </a:r>
                      <a:br>
                        <a:rPr lang="en-US" sz="600" b="0" i="0" u="none" strike="noStrike" dirty="0">
                          <a:solidFill>
                            <a:srgbClr val="000000"/>
                          </a:solidFill>
                          <a:effectLst/>
                          <a:latin typeface="Muna"/>
                        </a:rPr>
                      </a:br>
                      <a:r>
                        <a:rPr lang="en-US" sz="600" b="0" i="0" u="none" strike="noStrike" dirty="0">
                          <a:solidFill>
                            <a:srgbClr val="000000"/>
                          </a:solidFill>
                          <a:effectLst/>
                          <a:latin typeface="Muna"/>
                        </a:rPr>
                        <a:t>Minor impact on third party organisations. Minor changes to regulatory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Moderate impact on the organisation’s administration, operations or staff. </a:t>
                      </a:r>
                      <a:br>
                        <a:rPr lang="en-US" sz="600" b="0" i="0" u="none" strike="noStrike" dirty="0">
                          <a:solidFill>
                            <a:srgbClr val="000000"/>
                          </a:solidFill>
                          <a:effectLst/>
                          <a:latin typeface="Muna"/>
                        </a:rPr>
                      </a:br>
                      <a:r>
                        <a:rPr lang="en-US" sz="600" b="0" i="0" u="none" strike="noStrike" dirty="0">
                          <a:solidFill>
                            <a:srgbClr val="000000"/>
                          </a:solidFill>
                          <a:effectLst/>
                          <a:latin typeface="Muna"/>
                        </a:rPr>
                        <a:t>Moderate impact on third party organisations. Moderate changes to regulatory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Major impact or additional burden on business or staff, on external commercial markets, regulations or trade. Major changes to regulatory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Significant impact or additional burden on business or staff, on external commercial markets, regulations or trade. The change is novel or contentious.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6408040"/>
                  </a:ext>
                </a:extLst>
              </a:tr>
              <a:tr h="416790">
                <a:tc>
                  <a:txBody>
                    <a:bodyPr/>
                    <a:lstStyle/>
                    <a:p>
                      <a:pPr algn="l" fontAlgn="ctr"/>
                      <a:r>
                        <a:rPr lang="en-US" sz="600" b="0" i="0" u="none" strike="noStrike" dirty="0">
                          <a:solidFill>
                            <a:srgbClr val="000000"/>
                          </a:solidFill>
                          <a:effectLst/>
                          <a:latin typeface="Muna"/>
                        </a:rPr>
                        <a:t>Dependencies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Muna"/>
                        </a:rPr>
                        <a:t>Stand alone - no dependency on, or for,  other change initiatives, programmes or projects.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Slightly dependent on other legislation, programmes, projects or change initiatives for its successful delivery, and/or vice versa.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Relatively dependent on other legislation, programmes, projects or change initiatives for its successful delivery, and/or vice versa.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Highly dependent on other legislation, programmes, projects or change initiatives for its successful delivery, and/or vice versa.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Muna"/>
                        </a:rPr>
                        <a:t>Extremely  dependent on other legislation, programmes, projects or change initiatives for its successful delivery, and/or vice versa.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0913397"/>
                  </a:ext>
                </a:extLst>
              </a:tr>
            </a:tbl>
          </a:graphicData>
        </a:graphic>
      </p:graphicFrame>
      <p:sp>
        <p:nvSpPr>
          <p:cNvPr id="27" name="Rectangle 26">
            <a:extLst>
              <a:ext uri="{FF2B5EF4-FFF2-40B4-BE49-F238E27FC236}">
                <a16:creationId xmlns:a16="http://schemas.microsoft.com/office/drawing/2014/main" id="{13BD14B4-EBD8-49CE-B208-2114CF33C6A2}"/>
              </a:ext>
            </a:extLst>
          </p:cNvPr>
          <p:cNvSpPr/>
          <p:nvPr/>
        </p:nvSpPr>
        <p:spPr>
          <a:xfrm rot="19712057">
            <a:off x="5337187" y="4986680"/>
            <a:ext cx="2323023" cy="49317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28" name="Rectangle 27">
            <a:extLst>
              <a:ext uri="{FF2B5EF4-FFF2-40B4-BE49-F238E27FC236}">
                <a16:creationId xmlns:a16="http://schemas.microsoft.com/office/drawing/2014/main" id="{F5BEF36E-EFFF-4F8A-BA85-B412B2E3560A}"/>
              </a:ext>
            </a:extLst>
          </p:cNvPr>
          <p:cNvSpPr/>
          <p:nvPr/>
        </p:nvSpPr>
        <p:spPr>
          <a:xfrm>
            <a:off x="616437" y="7132252"/>
            <a:ext cx="11275408" cy="369332"/>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احتساب مجموع نقاط تقييم الأثر المترتب بقسمة مجموع جميع الدرجات ضمن كل عامل على خمسة (5) ، والذي يمثل العدد الإجمالي للعوامل.*</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46" name="Rectangle 45">
            <a:extLst>
              <a:ext uri="{FF2B5EF4-FFF2-40B4-BE49-F238E27FC236}">
                <a16:creationId xmlns:a16="http://schemas.microsoft.com/office/drawing/2014/main" id="{A1D14BE9-5649-48F7-8507-047678528180}"/>
              </a:ext>
            </a:extLst>
          </p:cNvPr>
          <p:cNvSpPr/>
          <p:nvPr/>
        </p:nvSpPr>
        <p:spPr>
          <a:xfrm>
            <a:off x="659337" y="8513543"/>
            <a:ext cx="11121367" cy="261610"/>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1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r-SA" sz="11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استخدم معايير التصنيف المذكورة في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Slide 7 – Table 2</a:t>
            </a:r>
          </a:p>
        </p:txBody>
      </p:sp>
      <p:sp>
        <p:nvSpPr>
          <p:cNvPr id="23" name="Slide Number Placeholder 13">
            <a:extLst>
              <a:ext uri="{FF2B5EF4-FFF2-40B4-BE49-F238E27FC236}">
                <a16:creationId xmlns:a16="http://schemas.microsoft.com/office/drawing/2014/main" id="{822BDF89-CE0E-4518-B5A6-E2125895161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114</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4219882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8380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PRCA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مستوى تعقيدات مخاطر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PRCA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 </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(تابع)</a:t>
            </a:r>
          </a:p>
        </p:txBody>
      </p:sp>
      <p:sp>
        <p:nvSpPr>
          <p:cNvPr id="59" name="Rectangle 58">
            <a:extLst>
              <a:ext uri="{FF2B5EF4-FFF2-40B4-BE49-F238E27FC236}">
                <a16:creationId xmlns:a16="http://schemas.microsoft.com/office/drawing/2014/main" id="{02B81FCB-C7EE-4081-9F4D-AA569B32B514}"/>
              </a:ext>
            </a:extLst>
          </p:cNvPr>
          <p:cNvSpPr/>
          <p:nvPr/>
        </p:nvSpPr>
        <p:spPr>
          <a:xfrm>
            <a:off x="750506" y="2285632"/>
            <a:ext cx="11574015" cy="1661993"/>
          </a:xfrm>
          <a:prstGeom prst="rect">
            <a:avLst/>
          </a:prstGeom>
        </p:spPr>
        <p:txBody>
          <a:bodyPr wrap="square">
            <a:spAutoFit/>
          </a:bodyPr>
          <a:lstStyle/>
          <a:p>
            <a:pPr marL="457200" marR="0" lvl="0" indent="-457200" algn="r" defTabSz="457200" rtl="1" eaLnBrk="1" fontAlgn="auto" latinLnBrk="0" hangingPunct="1">
              <a:lnSpc>
                <a:spcPct val="100000"/>
              </a:lnSpc>
              <a:spcBef>
                <a:spcPts val="0"/>
              </a:spcBef>
              <a:spcAft>
                <a:spcPts val="600"/>
              </a:spcAft>
              <a:buClrTx/>
              <a:buSzTx/>
              <a:buFont typeface="+mj-lt"/>
              <a:buAutoNum type="arabicPeriod" startAt="3"/>
              <a:tabLst/>
              <a:defRPr/>
            </a:pPr>
            <a:r>
              <a:rPr kumimoji="0" lang="ar-SA" sz="20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تحليل الملف</a:t>
            </a:r>
          </a:p>
          <a:p>
            <a:pPr marL="713232"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الانتهاء من تقييم الأثر المترتب وتقييم التعقيدات ، يمكن تحليل المخاطر الكامنة ومستوى التعقيدات لكل مشروع على مستوى الملف من أجل تشكيل أساس لخطة تدقيق المشاريع الرأسمالية.</a:t>
            </a:r>
          </a:p>
          <a:p>
            <a:pPr marL="713232"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تحديد المخاطر الكامنة ومستوى التعقيدات لكل مشروع من خلال الدمج بين إجمالي درجة التنصيف لمستوى التعقيدات و إجمالي درجة التصنيف لتقييم الأداء كمل هو موضح أدناه في </a:t>
            </a:r>
            <a:r>
              <a:rPr kumimoji="0" lang="en-US" sz="1800" b="0" i="0" u="none" strike="noStrike" kern="1200" cap="none" spc="0" normalizeH="0" baseline="0" noProof="0" dirty="0">
                <a:ln>
                  <a:noFill/>
                </a:ln>
                <a:solidFill>
                  <a:prstClr val="black"/>
                </a:solidFill>
                <a:effectLst/>
                <a:uLnTx/>
                <a:uFillTx/>
                <a:latin typeface="Muna"/>
                <a:ea typeface="+mn-ea"/>
                <a:cs typeface="+mn-cs"/>
              </a:rPr>
              <a:t>Figure 1</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 التسلسل الهرمي للتعقيدات.</a:t>
            </a:r>
          </a:p>
        </p:txBody>
      </p:sp>
      <p:grpSp>
        <p:nvGrpSpPr>
          <p:cNvPr id="49" name="Group 48">
            <a:extLst>
              <a:ext uri="{FF2B5EF4-FFF2-40B4-BE49-F238E27FC236}">
                <a16:creationId xmlns:a16="http://schemas.microsoft.com/office/drawing/2014/main" id="{66BA4906-5F8D-4D14-9892-FF86C743CD2C}"/>
              </a:ext>
            </a:extLst>
          </p:cNvPr>
          <p:cNvGrpSpPr/>
          <p:nvPr/>
        </p:nvGrpSpPr>
        <p:grpSpPr>
          <a:xfrm>
            <a:off x="942639" y="4975605"/>
            <a:ext cx="8103080" cy="3758195"/>
            <a:chOff x="0" y="0"/>
            <a:chExt cx="12691259" cy="5857939"/>
          </a:xfrm>
        </p:grpSpPr>
        <p:grpSp>
          <p:nvGrpSpPr>
            <p:cNvPr id="50" name="Group 49">
              <a:extLst>
                <a:ext uri="{FF2B5EF4-FFF2-40B4-BE49-F238E27FC236}">
                  <a16:creationId xmlns:a16="http://schemas.microsoft.com/office/drawing/2014/main" id="{BBC85EA1-97D2-4443-A055-8F9240311112}"/>
                </a:ext>
              </a:extLst>
            </p:cNvPr>
            <p:cNvGrpSpPr/>
            <p:nvPr/>
          </p:nvGrpSpPr>
          <p:grpSpPr>
            <a:xfrm>
              <a:off x="0" y="0"/>
              <a:ext cx="12691259" cy="5857939"/>
              <a:chOff x="0" y="0"/>
              <a:chExt cx="12691259" cy="5857939"/>
            </a:xfrm>
          </p:grpSpPr>
          <p:graphicFrame>
            <p:nvGraphicFramePr>
              <p:cNvPr id="52" name="Chart 51">
                <a:extLst>
                  <a:ext uri="{FF2B5EF4-FFF2-40B4-BE49-F238E27FC236}">
                    <a16:creationId xmlns:a16="http://schemas.microsoft.com/office/drawing/2014/main" id="{73046BE7-5471-4E51-839A-5A6F6DFF2B7E}"/>
                  </a:ext>
                </a:extLst>
              </p:cNvPr>
              <p:cNvGraphicFramePr>
                <a:graphicFrameLocks/>
              </p:cNvGraphicFramePr>
              <p:nvPr/>
            </p:nvGraphicFramePr>
            <p:xfrm>
              <a:off x="0" y="0"/>
              <a:ext cx="12691259" cy="5857939"/>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
                <a:extLst>
                  <a:ext uri="{FF2B5EF4-FFF2-40B4-BE49-F238E27FC236}">
                    <a16:creationId xmlns:a16="http://schemas.microsoft.com/office/drawing/2014/main" id="{C63A7DEF-BB3E-4FD8-A2B6-E75C9B6E41F9}"/>
                  </a:ext>
                </a:extLst>
              </p:cNvPr>
              <p:cNvSpPr txBox="1"/>
              <p:nvPr/>
            </p:nvSpPr>
            <p:spPr>
              <a:xfrm>
                <a:off x="934003" y="765040"/>
                <a:ext cx="1783235" cy="449773"/>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Muna"/>
                    <a:ea typeface="+mn-ea"/>
                    <a:cs typeface="+mn-cs"/>
                  </a:rPr>
                  <a:t>Low Complexity &amp; High Consequential Impact</a:t>
                </a:r>
                <a:endParaRPr kumimoji="0" lang="en-US" sz="800" b="0" i="0" u="none" strike="noStrike" kern="0" cap="none" spc="0" normalizeH="0" baseline="0" noProof="0" dirty="0">
                  <a:ln>
                    <a:noFill/>
                  </a:ln>
                  <a:solidFill>
                    <a:sysClr val="windowText" lastClr="000000"/>
                  </a:solidFill>
                  <a:effectLst/>
                  <a:uLnTx/>
                  <a:uFillTx/>
                  <a:latin typeface="Muna"/>
                  <a:ea typeface="+mn-ea"/>
                  <a:cs typeface="+mn-cs"/>
                </a:endParaRPr>
              </a:p>
            </p:txBody>
          </p:sp>
          <p:sp>
            <p:nvSpPr>
              <p:cNvPr id="54" name="TextBox 6">
                <a:extLst>
                  <a:ext uri="{FF2B5EF4-FFF2-40B4-BE49-F238E27FC236}">
                    <a16:creationId xmlns:a16="http://schemas.microsoft.com/office/drawing/2014/main" id="{3D2B9BE6-AE30-4970-A7BE-99CAF5E75253}"/>
                  </a:ext>
                </a:extLst>
              </p:cNvPr>
              <p:cNvSpPr txBox="1"/>
              <p:nvPr/>
            </p:nvSpPr>
            <p:spPr>
              <a:xfrm>
                <a:off x="10111728" y="743876"/>
                <a:ext cx="1550801" cy="618465"/>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Muna"/>
                    <a:ea typeface="+mn-ea"/>
                    <a:cs typeface="+mn-cs"/>
                  </a:rPr>
                  <a:t>High Complexity &amp; High Consequential Impact</a:t>
                </a:r>
                <a:endParaRPr kumimoji="0" lang="en-US" sz="800" b="0" i="0" u="none" strike="noStrike" kern="0" cap="none" spc="0" normalizeH="0" baseline="0" noProof="0" dirty="0">
                  <a:ln>
                    <a:noFill/>
                  </a:ln>
                  <a:solidFill>
                    <a:sysClr val="windowText" lastClr="000000"/>
                  </a:solidFill>
                  <a:effectLst/>
                  <a:uLnTx/>
                  <a:uFillTx/>
                  <a:latin typeface="Muna"/>
                  <a:ea typeface="+mn-ea"/>
                  <a:cs typeface="+mn-cs"/>
                </a:endParaRPr>
              </a:p>
            </p:txBody>
          </p:sp>
          <p:sp>
            <p:nvSpPr>
              <p:cNvPr id="55" name="TextBox 7">
                <a:extLst>
                  <a:ext uri="{FF2B5EF4-FFF2-40B4-BE49-F238E27FC236}">
                    <a16:creationId xmlns:a16="http://schemas.microsoft.com/office/drawing/2014/main" id="{844DB068-D2BE-4D45-94B2-633A1C451AC2}"/>
                  </a:ext>
                </a:extLst>
              </p:cNvPr>
              <p:cNvSpPr txBox="1"/>
              <p:nvPr/>
            </p:nvSpPr>
            <p:spPr>
              <a:xfrm>
                <a:off x="1010041" y="4493516"/>
                <a:ext cx="1921932" cy="453540"/>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Muna"/>
                    <a:ea typeface="+mn-ea"/>
                    <a:cs typeface="+mn-cs"/>
                  </a:rPr>
                  <a:t>Low Complexity &amp; Low Consequential Impact</a:t>
                </a:r>
                <a:endParaRPr kumimoji="0" lang="en-US" sz="800" b="0" i="0" u="none" strike="noStrike" kern="0" cap="none" spc="0" normalizeH="0" baseline="0" noProof="0" dirty="0">
                  <a:ln>
                    <a:noFill/>
                  </a:ln>
                  <a:solidFill>
                    <a:sysClr val="windowText" lastClr="000000"/>
                  </a:solidFill>
                  <a:effectLst/>
                  <a:uLnTx/>
                  <a:uFillTx/>
                  <a:latin typeface="Muna"/>
                  <a:ea typeface="+mn-ea"/>
                  <a:cs typeface="+mn-cs"/>
                </a:endParaRPr>
              </a:p>
            </p:txBody>
          </p:sp>
          <p:sp>
            <p:nvSpPr>
              <p:cNvPr id="58" name="TextBox 8">
                <a:extLst>
                  <a:ext uri="{FF2B5EF4-FFF2-40B4-BE49-F238E27FC236}">
                    <a16:creationId xmlns:a16="http://schemas.microsoft.com/office/drawing/2014/main" id="{A24DC1F7-DA01-4CC9-A207-D8919A01E0E8}"/>
                  </a:ext>
                </a:extLst>
              </p:cNvPr>
              <p:cNvSpPr txBox="1"/>
              <p:nvPr/>
            </p:nvSpPr>
            <p:spPr>
              <a:xfrm>
                <a:off x="10189678" y="4418492"/>
                <a:ext cx="1603576" cy="618465"/>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Muna"/>
                    <a:ea typeface="+mn-ea"/>
                    <a:cs typeface="+mn-cs"/>
                  </a:rPr>
                  <a:t>High Complexity &amp; Low Consequential Impact</a:t>
                </a:r>
                <a:endParaRPr kumimoji="0" lang="en-US" sz="800" b="0" i="0" u="none" strike="noStrike" kern="0" cap="none" spc="0" normalizeH="0" baseline="0" noProof="0" dirty="0">
                  <a:ln>
                    <a:noFill/>
                  </a:ln>
                  <a:solidFill>
                    <a:sysClr val="windowText" lastClr="000000"/>
                  </a:solidFill>
                  <a:effectLst/>
                  <a:uLnTx/>
                  <a:uFillTx/>
                  <a:latin typeface="Muna"/>
                  <a:ea typeface="+mn-ea"/>
                  <a:cs typeface="+mn-cs"/>
                </a:endParaRPr>
              </a:p>
            </p:txBody>
          </p:sp>
          <p:sp>
            <p:nvSpPr>
              <p:cNvPr id="60" name="TextBox 9">
                <a:extLst>
                  <a:ext uri="{FF2B5EF4-FFF2-40B4-BE49-F238E27FC236}">
                    <a16:creationId xmlns:a16="http://schemas.microsoft.com/office/drawing/2014/main" id="{9D749B8B-CDD5-433B-BD70-55AA9C3C2E88}"/>
                  </a:ext>
                </a:extLst>
              </p:cNvPr>
              <p:cNvSpPr txBox="1"/>
              <p:nvPr/>
            </p:nvSpPr>
            <p:spPr>
              <a:xfrm>
                <a:off x="4890410" y="5458078"/>
                <a:ext cx="2359319" cy="288617"/>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Muna"/>
                    <a:ea typeface="+mn-ea"/>
                    <a:cs typeface="+mn-cs"/>
                  </a:rPr>
                  <a:t>Overall Complexity  Rating </a:t>
                </a:r>
              </a:p>
            </p:txBody>
          </p:sp>
          <p:sp>
            <p:nvSpPr>
              <p:cNvPr id="61" name="TextBox 10">
                <a:extLst>
                  <a:ext uri="{FF2B5EF4-FFF2-40B4-BE49-F238E27FC236}">
                    <a16:creationId xmlns:a16="http://schemas.microsoft.com/office/drawing/2014/main" id="{1704023D-122E-40A1-830B-F54168946559}"/>
                  </a:ext>
                </a:extLst>
              </p:cNvPr>
              <p:cNvSpPr txBox="1"/>
              <p:nvPr/>
            </p:nvSpPr>
            <p:spPr>
              <a:xfrm rot="16200000">
                <a:off x="-1360016" y="2624604"/>
                <a:ext cx="3137979" cy="302396"/>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Muna"/>
                    <a:ea typeface="+mn-ea"/>
                    <a:cs typeface="+mn-cs"/>
                  </a:rPr>
                  <a:t>Overall Consequential Impact Rating</a:t>
                </a:r>
              </a:p>
            </p:txBody>
          </p:sp>
        </p:grpSp>
        <p:sp>
          <p:nvSpPr>
            <p:cNvPr id="51" name="Rectangle 50">
              <a:extLst>
                <a:ext uri="{FF2B5EF4-FFF2-40B4-BE49-F238E27FC236}">
                  <a16:creationId xmlns:a16="http://schemas.microsoft.com/office/drawing/2014/main" id="{A129C9DE-845C-4EFF-A020-C4861C173D38}"/>
                </a:ext>
              </a:extLst>
            </p:cNvPr>
            <p:cNvSpPr/>
            <p:nvPr/>
          </p:nvSpPr>
          <p:spPr>
            <a:xfrm>
              <a:off x="6286097" y="637421"/>
              <a:ext cx="5473203" cy="2128108"/>
            </a:xfrm>
            <a:prstGeom prst="rect">
              <a:avLst/>
            </a:prstGeom>
            <a:noFill/>
            <a:ln w="28575" cap="flat" cmpd="sng" algn="ctr">
              <a:solidFill>
                <a:srgbClr val="FF0000"/>
              </a:solidFill>
              <a:prstDash val="dash"/>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 lastClr="FFFFFF"/>
                </a:solidFill>
                <a:effectLst/>
                <a:uLnTx/>
                <a:uFillTx/>
                <a:latin typeface="Muna"/>
                <a:ea typeface="+mn-ea"/>
                <a:cs typeface="+mn-cs"/>
              </a:endParaRPr>
            </a:p>
          </p:txBody>
        </p:sp>
      </p:grpSp>
      <p:sp>
        <p:nvSpPr>
          <p:cNvPr id="62" name="Rectangle: Single Corner Snipped 61">
            <a:extLst>
              <a:ext uri="{FF2B5EF4-FFF2-40B4-BE49-F238E27FC236}">
                <a16:creationId xmlns:a16="http://schemas.microsoft.com/office/drawing/2014/main" id="{78CBCDD4-54E1-4A15-B247-47B99A2380AF}"/>
              </a:ext>
            </a:extLst>
          </p:cNvPr>
          <p:cNvSpPr/>
          <p:nvPr/>
        </p:nvSpPr>
        <p:spPr>
          <a:xfrm flipH="1">
            <a:off x="8991951" y="4009382"/>
            <a:ext cx="2526792" cy="894342"/>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ctr" defTabSz="457200" rtl="1" eaLnBrk="1" fontAlgn="auto" latinLnBrk="0" hangingPunct="1">
              <a:lnSpc>
                <a:spcPct val="100000"/>
              </a:lnSpc>
              <a:spcBef>
                <a:spcPts val="120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المشاريع التي يتم تقييمها على أنها معقدة للغاية ولها تأثير مترتب كبير في حالة فشل المشروع ، يجب رفعها وإعطائها أولوية التدقيق على المشاريع الأخرى.</a:t>
            </a:r>
            <a:endParaRPr kumimoji="0" lang="en-US" sz="11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63" name="Straight Arrow Connector 62">
            <a:extLst>
              <a:ext uri="{FF2B5EF4-FFF2-40B4-BE49-F238E27FC236}">
                <a16:creationId xmlns:a16="http://schemas.microsoft.com/office/drawing/2014/main" id="{4DC28103-E3C3-42DB-A5AB-FF09AD75BE36}"/>
              </a:ext>
            </a:extLst>
          </p:cNvPr>
          <p:cNvCxnSpPr>
            <a:cxnSpLocks/>
            <a:stCxn id="62" idx="0"/>
          </p:cNvCxnSpPr>
          <p:nvPr/>
        </p:nvCxnSpPr>
        <p:spPr>
          <a:xfrm flipH="1">
            <a:off x="6262643" y="4456553"/>
            <a:ext cx="2729308" cy="1328175"/>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2DFAA08-DC00-411A-B83B-A4BE69C2A595}"/>
              </a:ext>
            </a:extLst>
          </p:cNvPr>
          <p:cNvSpPr/>
          <p:nvPr/>
        </p:nvSpPr>
        <p:spPr>
          <a:xfrm rot="19712057">
            <a:off x="2304816" y="6862757"/>
            <a:ext cx="2323023" cy="49317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65" name="Rectangle 64">
            <a:extLst>
              <a:ext uri="{FF2B5EF4-FFF2-40B4-BE49-F238E27FC236}">
                <a16:creationId xmlns:a16="http://schemas.microsoft.com/office/drawing/2014/main" id="{B3420472-BF82-4FC7-8E5F-7EB520B52376}"/>
              </a:ext>
            </a:extLst>
          </p:cNvPr>
          <p:cNvSpPr/>
          <p:nvPr/>
        </p:nvSpPr>
        <p:spPr>
          <a:xfrm>
            <a:off x="940533" y="8798443"/>
            <a:ext cx="304955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una"/>
                <a:ea typeface="+mn-ea"/>
                <a:cs typeface="+mn-cs"/>
              </a:rPr>
              <a:t>Figure 1: Complexity Hierarchy</a:t>
            </a:r>
          </a:p>
        </p:txBody>
      </p:sp>
      <p:sp>
        <p:nvSpPr>
          <p:cNvPr id="66" name="Rectangle: Single Corner Snipped 65">
            <a:extLst>
              <a:ext uri="{FF2B5EF4-FFF2-40B4-BE49-F238E27FC236}">
                <a16:creationId xmlns:a16="http://schemas.microsoft.com/office/drawing/2014/main" id="{69EBACCE-64E0-495B-A11C-6F3E17A315B0}"/>
              </a:ext>
            </a:extLst>
          </p:cNvPr>
          <p:cNvSpPr/>
          <p:nvPr/>
        </p:nvSpPr>
        <p:spPr>
          <a:xfrm flipH="1">
            <a:off x="9835920" y="6038898"/>
            <a:ext cx="2314971" cy="776772"/>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1" indent="0" algn="ctr" defTabSz="457200" rtl="1" eaLnBrk="1" fontAlgn="auto" latinLnBrk="0" hangingPunct="1">
              <a:lnSpc>
                <a:spcPct val="100000"/>
              </a:lnSpc>
              <a:spcBef>
                <a:spcPts val="120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يعرض حجم الدائرة مؤشر الميزانية. يتم حساب مؤشر الميزانية لكل مشروع بتقسيم أساس تكلفة المشروع على قيمة الملف.</a:t>
            </a:r>
            <a:endParaRPr kumimoji="0" lang="en-US" sz="11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67" name="Straight Arrow Connector 66">
            <a:extLst>
              <a:ext uri="{FF2B5EF4-FFF2-40B4-BE49-F238E27FC236}">
                <a16:creationId xmlns:a16="http://schemas.microsoft.com/office/drawing/2014/main" id="{01FCDB65-9652-4BED-92F5-224DB5DD18F0}"/>
              </a:ext>
            </a:extLst>
          </p:cNvPr>
          <p:cNvCxnSpPr>
            <a:cxnSpLocks/>
          </p:cNvCxnSpPr>
          <p:nvPr/>
        </p:nvCxnSpPr>
        <p:spPr>
          <a:xfrm flipH="1" flipV="1">
            <a:off x="7089919" y="5956921"/>
            <a:ext cx="2746002" cy="489924"/>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B81DCED-069F-4371-BD13-D8E27AE2382A}"/>
              </a:ext>
            </a:extLst>
          </p:cNvPr>
          <p:cNvCxnSpPr>
            <a:cxnSpLocks/>
            <a:stCxn id="66" idx="0"/>
          </p:cNvCxnSpPr>
          <p:nvPr/>
        </p:nvCxnSpPr>
        <p:spPr>
          <a:xfrm flipH="1">
            <a:off x="5760058" y="6427284"/>
            <a:ext cx="4075862" cy="189275"/>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44" name="Slide Number Placeholder 13">
            <a:extLst>
              <a:ext uri="{FF2B5EF4-FFF2-40B4-BE49-F238E27FC236}">
                <a16:creationId xmlns:a16="http://schemas.microsoft.com/office/drawing/2014/main" id="{8FA05CD3-7364-4F06-8562-69E8B00E4DE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2750724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989357"/>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4"/>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5459896" y="1853008"/>
            <a:ext cx="6832393"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لماذا هناك حاجة إلى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2444657"/>
            <a:ext cx="12146074" cy="1477328"/>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بالإضافة إلى تقييم مستوى تعقيدات مخاطر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PRCA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Muna"/>
                <a:ea typeface="+mn-ea"/>
                <a:cs typeface="+mn-cs"/>
              </a:rPr>
              <a:t>،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فإن تقييم الأداء مطلوب لتقييم أداء المشاريع عند مرحلة الأعمال الإنشائية حتى مرحلة التشغيل التجريبي واستلام المشروع من أجل تشكيل أساس لخطة تدقيق المشاريع الرأسمالية.</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تقييم الأداء هو منهجية تجمع بين التكلفة </a:t>
            </a:r>
            <a:r>
              <a:rPr kumimoji="0" lang="en-US" sz="1800" b="0" i="0" u="none" strike="noStrike" kern="1200" cap="none" spc="0" normalizeH="0" baseline="0" noProof="0" dirty="0">
                <a:ln>
                  <a:noFill/>
                </a:ln>
                <a:solidFill>
                  <a:prstClr val="black"/>
                </a:solidFill>
                <a:effectLst/>
                <a:uLnTx/>
                <a:uFillTx/>
                <a:latin typeface="Muna"/>
                <a:ea typeface="+mn-ea"/>
                <a:cs typeface="+mn-cs"/>
              </a:rPr>
              <a:t>،</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الجدول الزمني وقياسات الجودة لتقييم أداء المشروع وتقدمه. تدمج المنهجية خط النطاق الأساسي مع خط التكلفة الأساسي، جنبًا إلى جنب مع خط الجدول الزمني الأساسي ، لتشكيل خط أساس للأداء ، مما يساعد مالك المشروع على تقييم وقياس أداء المشروع وتقدمه. تستند المؤشرات على مبادئ الجدول الزمني المكتسب والمناهج المعمول بها لقياس وتتبع أداء المشاريع الرأسمالية.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60" name="TextBox 59">
            <a:extLst>
              <a:ext uri="{FF2B5EF4-FFF2-40B4-BE49-F238E27FC236}">
                <a16:creationId xmlns:a16="http://schemas.microsoft.com/office/drawing/2014/main" id="{B1A183DD-44AD-4507-9D7E-D71321EB1D03}"/>
              </a:ext>
            </a:extLst>
          </p:cNvPr>
          <p:cNvSpPr txBox="1"/>
          <p:nvPr/>
        </p:nvSpPr>
        <p:spPr>
          <a:xfrm>
            <a:off x="5844209" y="4243403"/>
            <a:ext cx="6408861"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متى يلزم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 </a:t>
            </a:r>
            <a:endPar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61" name="Rectangle 60">
            <a:extLst>
              <a:ext uri="{FF2B5EF4-FFF2-40B4-BE49-F238E27FC236}">
                <a16:creationId xmlns:a16="http://schemas.microsoft.com/office/drawing/2014/main" id="{6A73FF06-EE1F-4273-BE32-80F4F8B58E23}"/>
              </a:ext>
            </a:extLst>
          </p:cNvPr>
          <p:cNvSpPr/>
          <p:nvPr/>
        </p:nvSpPr>
        <p:spPr>
          <a:xfrm>
            <a:off x="146215" y="4809681"/>
            <a:ext cx="12146074" cy="923330"/>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يجب إتمام تقييم أداء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PPA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خلال مرحلة الأعمال الإنشائية حتى مرحلة التشغيل التجريبي واستلام المشروع. يجب أن يقوم راعي المشروع بإجراء تقييم لأداء المشروع كل 3 أشهر. يؤدي إكمال تقييم أداء المشروع إلى إنشاء ملف تعريف يمكن أن يستخدمه راعي المشروع / مالك المشروع لتقييم وقياس أداء المشروع وتقدمه.</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9CF4C231-BF25-4495-A950-81634F8D040B}"/>
              </a:ext>
            </a:extLst>
          </p:cNvPr>
          <p:cNvGrpSpPr/>
          <p:nvPr/>
        </p:nvGrpSpPr>
        <p:grpSpPr>
          <a:xfrm>
            <a:off x="1451592" y="6033264"/>
            <a:ext cx="10003536" cy="2331720"/>
            <a:chOff x="686220" y="4421651"/>
            <a:chExt cx="11536044" cy="3510957"/>
          </a:xfrm>
        </p:grpSpPr>
        <p:sp>
          <p:nvSpPr>
            <p:cNvPr id="22" name="Pentagon 19">
              <a:extLst>
                <a:ext uri="{FF2B5EF4-FFF2-40B4-BE49-F238E27FC236}">
                  <a16:creationId xmlns:a16="http://schemas.microsoft.com/office/drawing/2014/main" id="{3F8236AD-2D94-4DE7-B2F6-C4D506A03A26}"/>
                </a:ext>
              </a:extLst>
            </p:cNvPr>
            <p:cNvSpPr/>
            <p:nvPr/>
          </p:nvSpPr>
          <p:spPr bwMode="auto">
            <a:xfrm rot="10800000" flipV="1">
              <a:off x="10013194" y="4421651"/>
              <a:ext cx="2167108" cy="932326"/>
            </a:xfrm>
            <a:prstGeom prst="homePlate">
              <a:avLst>
                <a:gd name="adj" fmla="val 32259"/>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المفهوم والجدوى</a:t>
              </a:r>
            </a:p>
          </p:txBody>
        </p:sp>
        <p:sp>
          <p:nvSpPr>
            <p:cNvPr id="23" name="Pentagon 21">
              <a:extLst>
                <a:ext uri="{FF2B5EF4-FFF2-40B4-BE49-F238E27FC236}">
                  <a16:creationId xmlns:a16="http://schemas.microsoft.com/office/drawing/2014/main" id="{6B9977AB-D302-420C-A800-BB93EF0E8ECE}"/>
                </a:ext>
              </a:extLst>
            </p:cNvPr>
            <p:cNvSpPr/>
            <p:nvPr/>
          </p:nvSpPr>
          <p:spPr bwMode="auto">
            <a:xfrm rot="10800000" flipV="1">
              <a:off x="3018814" y="4421651"/>
              <a:ext cx="2170513" cy="932326"/>
            </a:xfrm>
            <a:prstGeom prst="homePlate">
              <a:avLst>
                <a:gd name="adj" fmla="val 22245"/>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الأعمال الإنشائية</a:t>
              </a:r>
            </a:p>
          </p:txBody>
        </p:sp>
        <p:sp>
          <p:nvSpPr>
            <p:cNvPr id="24" name="Pentagon 22">
              <a:extLst>
                <a:ext uri="{FF2B5EF4-FFF2-40B4-BE49-F238E27FC236}">
                  <a16:creationId xmlns:a16="http://schemas.microsoft.com/office/drawing/2014/main" id="{678608D2-19B0-401C-8259-70C2B223290C}"/>
                </a:ext>
              </a:extLst>
            </p:cNvPr>
            <p:cNvSpPr/>
            <p:nvPr/>
          </p:nvSpPr>
          <p:spPr bwMode="auto">
            <a:xfrm rot="10800000" flipV="1">
              <a:off x="5351409" y="4421651"/>
              <a:ext cx="2170513" cy="932326"/>
            </a:xfrm>
            <a:prstGeom prst="homePlate">
              <a:avLst>
                <a:gd name="adj" fmla="val 30798"/>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المشتريات</a:t>
              </a:r>
              <a:r>
                <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 </a:t>
              </a:r>
            </a:p>
          </p:txBody>
        </p:sp>
        <p:sp>
          <p:nvSpPr>
            <p:cNvPr id="25" name="Pentagon 23">
              <a:extLst>
                <a:ext uri="{FF2B5EF4-FFF2-40B4-BE49-F238E27FC236}">
                  <a16:creationId xmlns:a16="http://schemas.microsoft.com/office/drawing/2014/main" id="{DE4830B4-C0CF-47B7-B1A8-8A69160B563F}"/>
                </a:ext>
              </a:extLst>
            </p:cNvPr>
            <p:cNvSpPr/>
            <p:nvPr/>
          </p:nvSpPr>
          <p:spPr bwMode="auto">
            <a:xfrm rot="10800000" flipV="1">
              <a:off x="7684003" y="4421651"/>
              <a:ext cx="2167108" cy="932326"/>
            </a:xfrm>
            <a:prstGeom prst="homePlate">
              <a:avLst>
                <a:gd name="adj" fmla="val 30441"/>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إدارة عمليات التخطيط والتصميم</a:t>
              </a:r>
              <a:endParaRPr kumimoji="0" lang="en-US"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26" name="Pentagon 24">
              <a:extLst>
                <a:ext uri="{FF2B5EF4-FFF2-40B4-BE49-F238E27FC236}">
                  <a16:creationId xmlns:a16="http://schemas.microsoft.com/office/drawing/2014/main" id="{BE77F9BE-2010-457C-8F85-699DC986C14A}"/>
                </a:ext>
              </a:extLst>
            </p:cNvPr>
            <p:cNvSpPr/>
            <p:nvPr/>
          </p:nvSpPr>
          <p:spPr bwMode="auto">
            <a:xfrm rot="10800000" flipV="1">
              <a:off x="686220" y="4421651"/>
              <a:ext cx="2170513" cy="932326"/>
            </a:xfrm>
            <a:prstGeom prst="homePlate">
              <a:avLst>
                <a:gd name="adj" fmla="val 22245"/>
              </a:avLst>
            </a:prstGeom>
            <a:solidFill>
              <a:srgbClr val="808080"/>
            </a:solidFill>
            <a:ln w="127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6000" tIns="36000" rIns="36000" bIns="36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التشغيل التجريبي واستلام المشروع</a:t>
              </a:r>
            </a:p>
          </p:txBody>
        </p:sp>
        <p:sp>
          <p:nvSpPr>
            <p:cNvPr id="27" name="Right Triangle 26">
              <a:extLst>
                <a:ext uri="{FF2B5EF4-FFF2-40B4-BE49-F238E27FC236}">
                  <a16:creationId xmlns:a16="http://schemas.microsoft.com/office/drawing/2014/main" id="{FEB69E9A-B3CD-42A7-BDE3-9FB3E126A2B1}"/>
                </a:ext>
              </a:extLst>
            </p:cNvPr>
            <p:cNvSpPr/>
            <p:nvPr/>
          </p:nvSpPr>
          <p:spPr bwMode="auto">
            <a:xfrm rot="10800000" flipV="1">
              <a:off x="1481349" y="6922347"/>
              <a:ext cx="10735813" cy="1010261"/>
            </a:xfrm>
            <a:prstGeom prst="rtTriangle">
              <a:avLst/>
            </a:prstGeom>
            <a:solidFill>
              <a:srgbClr val="80808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16000" rIns="36000" bIns="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95363"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Muna"/>
                <a:ea typeface="+mn-ea"/>
                <a:cs typeface="Arial" charset="0"/>
              </a:endParaRPr>
            </a:p>
          </p:txBody>
        </p:sp>
        <p:sp>
          <p:nvSpPr>
            <p:cNvPr id="28" name="Right Triangle 27">
              <a:extLst>
                <a:ext uri="{FF2B5EF4-FFF2-40B4-BE49-F238E27FC236}">
                  <a16:creationId xmlns:a16="http://schemas.microsoft.com/office/drawing/2014/main" id="{CAC8FA01-9303-499E-ABA9-02D6E4DC402F}"/>
                </a:ext>
              </a:extLst>
            </p:cNvPr>
            <p:cNvSpPr/>
            <p:nvPr/>
          </p:nvSpPr>
          <p:spPr bwMode="auto">
            <a:xfrm rot="10800000" flipH="1">
              <a:off x="686221" y="6724112"/>
              <a:ext cx="11536043" cy="1155247"/>
            </a:xfrm>
            <a:prstGeom prst="rtTriangle">
              <a:avLst/>
            </a:prstGeom>
            <a:solidFill>
              <a:srgbClr val="8C734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4000" tIns="54000" rIns="54000" bIns="5400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95363"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una"/>
                <a:ea typeface="+mn-ea"/>
                <a:cs typeface="Arial" charset="0"/>
              </a:endParaRPr>
            </a:p>
          </p:txBody>
        </p:sp>
        <p:sp>
          <p:nvSpPr>
            <p:cNvPr id="29" name="Rectangle 28">
              <a:extLst>
                <a:ext uri="{FF2B5EF4-FFF2-40B4-BE49-F238E27FC236}">
                  <a16:creationId xmlns:a16="http://schemas.microsoft.com/office/drawing/2014/main" id="{AC8EF9B6-046A-4887-9F03-C27BAE2F76C0}"/>
                </a:ext>
              </a:extLst>
            </p:cNvPr>
            <p:cNvSpPr/>
            <p:nvPr/>
          </p:nvSpPr>
          <p:spPr>
            <a:xfrm>
              <a:off x="10435627" y="7328628"/>
              <a:ext cx="1763857" cy="32803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1" eaLnBrk="1" fontAlgn="auto" latinLnBrk="0" hangingPunct="1">
                <a:lnSpc>
                  <a:spcPct val="85000"/>
                </a:lnSpc>
                <a:spcBef>
                  <a:spcPts val="0"/>
                </a:spcBef>
                <a:spcAft>
                  <a:spcPts val="600"/>
                </a:spcAft>
                <a:buClr>
                  <a:srgbClr val="ED7D31"/>
                </a:buClr>
                <a:buSzPct val="70000"/>
                <a:buFontTx/>
                <a:buNone/>
                <a:tabLst/>
                <a:defRPr/>
              </a:pPr>
              <a:r>
                <a:rPr kumimoji="0" lang="ar-SA" sz="18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تقييم استباقي</a:t>
              </a:r>
              <a:endParaRPr kumimoji="0" lang="en-GB" sz="1800" b="1" i="0" u="none" strike="noStrike" kern="1200" cap="none" spc="0" normalizeH="0" baseline="0" noProof="0" dirty="0">
                <a:ln>
                  <a:noFill/>
                </a:ln>
                <a:solidFill>
                  <a:prstClr val="white"/>
                </a:solidFill>
                <a:effectLst/>
                <a:uLnTx/>
                <a:uFillTx/>
                <a:latin typeface="Muna"/>
                <a:ea typeface="+mn-ea"/>
                <a:cs typeface="+mn-cs"/>
              </a:endParaRPr>
            </a:p>
          </p:txBody>
        </p:sp>
        <p:sp>
          <p:nvSpPr>
            <p:cNvPr id="30" name="Rectangle 29">
              <a:extLst>
                <a:ext uri="{FF2B5EF4-FFF2-40B4-BE49-F238E27FC236}">
                  <a16:creationId xmlns:a16="http://schemas.microsoft.com/office/drawing/2014/main" id="{92B3F520-4C23-41A5-8DBD-510F850BAAFD}"/>
                </a:ext>
              </a:extLst>
            </p:cNvPr>
            <p:cNvSpPr/>
            <p:nvPr/>
          </p:nvSpPr>
          <p:spPr>
            <a:xfrm>
              <a:off x="701817" y="6996630"/>
              <a:ext cx="1823088" cy="32803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1" eaLnBrk="1" fontAlgn="auto" latinLnBrk="0" hangingPunct="1">
                <a:lnSpc>
                  <a:spcPct val="85000"/>
                </a:lnSpc>
                <a:spcBef>
                  <a:spcPts val="0"/>
                </a:spcBef>
                <a:spcAft>
                  <a:spcPts val="600"/>
                </a:spcAft>
                <a:buClr>
                  <a:srgbClr val="ED7D31"/>
                </a:buClr>
                <a:buSzPct val="70000"/>
                <a:buFontTx/>
                <a:buNone/>
                <a:tabLst/>
                <a:defRPr/>
              </a:pPr>
              <a:r>
                <a:rPr kumimoji="0" lang="ar-SA" sz="18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تقييم تفاعلي</a:t>
              </a:r>
              <a:endParaRPr kumimoji="0" lang="en-GB" sz="1800" b="1" i="0" u="none" strike="noStrike" kern="1200" cap="none" spc="0" normalizeH="0" baseline="0" noProof="0" dirty="0">
                <a:ln>
                  <a:noFill/>
                </a:ln>
                <a:solidFill>
                  <a:prstClr val="white"/>
                </a:solidFill>
                <a:effectLst/>
                <a:uLnTx/>
                <a:uFillTx/>
                <a:latin typeface="Muna"/>
                <a:ea typeface="+mn-ea"/>
                <a:cs typeface="+mn-cs"/>
              </a:endParaRPr>
            </a:p>
          </p:txBody>
        </p:sp>
        <p:grpSp>
          <p:nvGrpSpPr>
            <p:cNvPr id="31" name="Group 30">
              <a:extLst>
                <a:ext uri="{FF2B5EF4-FFF2-40B4-BE49-F238E27FC236}">
                  <a16:creationId xmlns:a16="http://schemas.microsoft.com/office/drawing/2014/main" id="{52F45321-BA0E-4F78-BD96-C8443972A774}"/>
                </a:ext>
              </a:extLst>
            </p:cNvPr>
            <p:cNvGrpSpPr/>
            <p:nvPr/>
          </p:nvGrpSpPr>
          <p:grpSpPr>
            <a:xfrm>
              <a:off x="738431" y="5825657"/>
              <a:ext cx="4428831" cy="469378"/>
              <a:chOff x="-1492341" y="1567605"/>
              <a:chExt cx="3054361" cy="341583"/>
            </a:xfrm>
          </p:grpSpPr>
          <p:cxnSp>
            <p:nvCxnSpPr>
              <p:cNvPr id="32" name="Straight Connector 31">
                <a:extLst>
                  <a:ext uri="{FF2B5EF4-FFF2-40B4-BE49-F238E27FC236}">
                    <a16:creationId xmlns:a16="http://schemas.microsoft.com/office/drawing/2014/main" id="{789DDEA9-E218-46F3-8100-AC43D912EC6F}"/>
                  </a:ext>
                </a:extLst>
              </p:cNvPr>
              <p:cNvCxnSpPr>
                <a:cxnSpLocks/>
              </p:cNvCxnSpPr>
              <p:nvPr/>
            </p:nvCxnSpPr>
            <p:spPr bwMode="auto">
              <a:xfrm>
                <a:off x="-1492341" y="1727320"/>
                <a:ext cx="3054361" cy="10510"/>
              </a:xfrm>
              <a:prstGeom prst="line">
                <a:avLst/>
              </a:prstGeom>
              <a:noFill/>
              <a:ln w="28575" cap="flat" cmpd="sng" algn="ctr">
                <a:solidFill>
                  <a:schemeClr val="bg1">
                    <a:lumMod val="50000"/>
                  </a:schemeClr>
                </a:solidFill>
                <a:prstDash val="solid"/>
                <a:round/>
                <a:headEnd type="none" w="med" len="med"/>
                <a:tailEnd type="none" w="med" len="med"/>
              </a:ln>
              <a:effectLst/>
            </p:spPr>
          </p:cxnSp>
          <p:sp>
            <p:nvSpPr>
              <p:cNvPr id="44" name="Rectangle 43">
                <a:extLst>
                  <a:ext uri="{FF2B5EF4-FFF2-40B4-BE49-F238E27FC236}">
                    <a16:creationId xmlns:a16="http://schemas.microsoft.com/office/drawing/2014/main" id="{2A6118D3-C59A-4CD1-A61E-C4FD1C6C27ED}"/>
                  </a:ext>
                </a:extLst>
              </p:cNvPr>
              <p:cNvSpPr/>
              <p:nvPr/>
            </p:nvSpPr>
            <p:spPr bwMode="auto">
              <a:xfrm>
                <a:off x="-617904" y="1567605"/>
                <a:ext cx="1321220" cy="341583"/>
              </a:xfrm>
              <a:prstGeom prst="rect">
                <a:avLst/>
              </a:prstGeom>
              <a:solidFill>
                <a:schemeClr val="bg1">
                  <a:lumMod val="75000"/>
                </a:schemeClr>
              </a:solidFill>
              <a:ln w="127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474788"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una"/>
                    <a:ea typeface="+mn-ea"/>
                    <a:cs typeface="+mn-cs"/>
                  </a:rPr>
                  <a:t>PPA</a:t>
                </a:r>
              </a:p>
            </p:txBody>
          </p:sp>
        </p:grpSp>
      </p:grpSp>
      <p:sp>
        <p:nvSpPr>
          <p:cNvPr id="45" name="Slide Number Placeholder 13">
            <a:extLst>
              <a:ext uri="{FF2B5EF4-FFF2-40B4-BE49-F238E27FC236}">
                <a16:creationId xmlns:a16="http://schemas.microsoft.com/office/drawing/2014/main" id="{DF8E3158-4260-409B-989C-7D0D8159279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3659648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989357"/>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36EB9CA-75E3-4161-97D8-EE76A859A4A0}"/>
              </a:ext>
            </a:extLst>
          </p:cNvPr>
          <p:cNvSpPr txBox="1"/>
          <p:nvPr/>
        </p:nvSpPr>
        <p:spPr>
          <a:xfrm>
            <a:off x="4704522" y="339026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59" name="Rectangle 58">
            <a:extLst>
              <a:ext uri="{FF2B5EF4-FFF2-40B4-BE49-F238E27FC236}">
                <a16:creationId xmlns:a16="http://schemas.microsoft.com/office/drawing/2014/main" id="{02B81FCB-C7EE-4081-9F4D-AA569B32B514}"/>
              </a:ext>
            </a:extLst>
          </p:cNvPr>
          <p:cNvSpPr/>
          <p:nvPr/>
        </p:nvSpPr>
        <p:spPr>
          <a:xfrm>
            <a:off x="178448" y="3981917"/>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إنّ تقييم أداء المشروع هو تقنية لإدارة المشروع تتطلب تشكيل خط أساس متكامل يمكن من خلاله قياس الأداء طوال مدة المشروع. ستساعد مقاييس الأداء في تحديد مشاكل المشروع. مقاييس الأداء التسعة هي:</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46" name="TextBox 45">
            <a:extLst>
              <a:ext uri="{FF2B5EF4-FFF2-40B4-BE49-F238E27FC236}">
                <a16:creationId xmlns:a16="http://schemas.microsoft.com/office/drawing/2014/main" id="{E73A65B7-5B5B-4F5F-A0D0-725D6A724F5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من الذي يجب أن ينجز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a:t>
            </a:r>
          </a:p>
        </p:txBody>
      </p:sp>
      <p:sp>
        <p:nvSpPr>
          <p:cNvPr id="48" name="Rectangle 47">
            <a:extLst>
              <a:ext uri="{FF2B5EF4-FFF2-40B4-BE49-F238E27FC236}">
                <a16:creationId xmlns:a16="http://schemas.microsoft.com/office/drawing/2014/main" id="{EDC9C901-0E63-4E22-B854-59B54C075A96}"/>
              </a:ext>
            </a:extLst>
          </p:cNvPr>
          <p:cNvSpPr/>
          <p:nvPr/>
        </p:nvSpPr>
        <p:spPr>
          <a:xfrm>
            <a:off x="178448" y="2444657"/>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يتحمل صاحب المشروع مسؤولية استكمال تقييم أداء المشروع (</a:t>
            </a:r>
            <a:r>
              <a:rPr kumimoji="0" lang="en-US" sz="1800" b="0" i="0" u="none" strike="noStrike" kern="1200" cap="none" spc="0" normalizeH="0" baseline="0" noProof="0" dirty="0">
                <a:ln>
                  <a:noFill/>
                </a:ln>
                <a:solidFill>
                  <a:prstClr val="black"/>
                </a:solidFill>
                <a:effectLst/>
                <a:uLnTx/>
                <a:uFillTx/>
                <a:latin typeface="Muna"/>
                <a:ea typeface="+mn-ea"/>
                <a:cs typeface="+mn-cs"/>
              </a:rPr>
              <a:t>PPA</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تشمل مناهج استكمال تقييم أداء المشروع على الحصول على المعلومات الضرورية من تقارير المشروع التي يجب إنتاجها كجزء من ضوابط المشروع الجيدة وإجراءات الحوكمة.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50" name="Rectangle 49">
            <a:extLst>
              <a:ext uri="{FF2B5EF4-FFF2-40B4-BE49-F238E27FC236}">
                <a16:creationId xmlns:a16="http://schemas.microsoft.com/office/drawing/2014/main" id="{61DC91A5-5503-4BCC-A8D7-C0946434E5B7}"/>
              </a:ext>
            </a:extLst>
          </p:cNvPr>
          <p:cNvSpPr>
            <a:spLocks/>
          </p:cNvSpPr>
          <p:nvPr/>
        </p:nvSpPr>
        <p:spPr bwMode="auto">
          <a:xfrm>
            <a:off x="1102447" y="5014022"/>
            <a:ext cx="10443536" cy="414284"/>
          </a:xfrm>
          <a:prstGeom prst="rect">
            <a:avLst/>
          </a:prstGeom>
          <a:solidFill>
            <a:srgbClr val="A00035"/>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مقاييس الأداء</a:t>
            </a:r>
            <a:endParaRPr kumimoji="0" lang="en-US" sz="2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graphicFrame>
        <p:nvGraphicFramePr>
          <p:cNvPr id="51" name="Table 50">
            <a:extLst>
              <a:ext uri="{FF2B5EF4-FFF2-40B4-BE49-F238E27FC236}">
                <a16:creationId xmlns:a16="http://schemas.microsoft.com/office/drawing/2014/main" id="{F766CBB2-6BDC-4401-B1BE-E1A79F5CA359}"/>
              </a:ext>
            </a:extLst>
          </p:cNvPr>
          <p:cNvGraphicFramePr>
            <a:graphicFrameLocks noGrp="1"/>
          </p:cNvGraphicFramePr>
          <p:nvPr/>
        </p:nvGraphicFramePr>
        <p:xfrm>
          <a:off x="3817362" y="5670332"/>
          <a:ext cx="2414016" cy="731520"/>
        </p:xfrm>
        <a:graphic>
          <a:graphicData uri="http://schemas.openxmlformats.org/drawingml/2006/table">
            <a:tbl>
              <a:tblPr firstRow="1" bandRow="1">
                <a:tableStyleId>{5C22544A-7EE6-4342-B048-85BDC9FD1C3A}</a:tableStyleId>
              </a:tblPr>
              <a:tblGrid>
                <a:gridCol w="2414016">
                  <a:extLst>
                    <a:ext uri="{9D8B030D-6E8A-4147-A177-3AD203B41FA5}">
                      <a16:colId xmlns:a16="http://schemas.microsoft.com/office/drawing/2014/main" val="1385125779"/>
                    </a:ext>
                  </a:extLst>
                </a:gridCol>
              </a:tblGrid>
              <a:tr h="728057">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تقرير عدم المطابقة (</a:t>
                      </a:r>
                      <a:r>
                        <a:rPr lang="en-US" sz="1800" b="0" kern="1200" dirty="0">
                          <a:solidFill>
                            <a:schemeClr val="tx1"/>
                          </a:solidFill>
                          <a:latin typeface="Muna"/>
                          <a:ea typeface="+mn-ea"/>
                          <a:cs typeface="+mn-cs"/>
                        </a:rPr>
                        <a:t>NCR</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52" name="Table 51">
            <a:extLst>
              <a:ext uri="{FF2B5EF4-FFF2-40B4-BE49-F238E27FC236}">
                <a16:creationId xmlns:a16="http://schemas.microsoft.com/office/drawing/2014/main" id="{76330AD2-768B-4C06-A2BD-F61E275727D6}"/>
              </a:ext>
            </a:extLst>
          </p:cNvPr>
          <p:cNvGraphicFramePr>
            <a:graphicFrameLocks noGrp="1"/>
          </p:cNvGraphicFramePr>
          <p:nvPr/>
        </p:nvGraphicFramePr>
        <p:xfrm>
          <a:off x="6416332" y="5670332"/>
          <a:ext cx="2418102" cy="728058"/>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728058">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اختلافات العقد (</a:t>
                      </a:r>
                      <a:r>
                        <a:rPr lang="en-US" sz="1800" b="0" kern="1200" dirty="0">
                          <a:solidFill>
                            <a:schemeClr val="tx1"/>
                          </a:solidFill>
                          <a:latin typeface="Muna"/>
                          <a:ea typeface="+mn-ea"/>
                          <a:cs typeface="+mn-cs"/>
                        </a:rPr>
                        <a:t>CV</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mn-cs"/>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53" name="Table 52">
            <a:extLst>
              <a:ext uri="{FF2B5EF4-FFF2-40B4-BE49-F238E27FC236}">
                <a16:creationId xmlns:a16="http://schemas.microsoft.com/office/drawing/2014/main" id="{B8666463-5D6A-4EA5-99F3-5C6AF0D67E99}"/>
              </a:ext>
            </a:extLst>
          </p:cNvPr>
          <p:cNvGraphicFramePr>
            <a:graphicFrameLocks noGrp="1"/>
          </p:cNvGraphicFramePr>
          <p:nvPr/>
        </p:nvGraphicFramePr>
        <p:xfrm>
          <a:off x="3570072" y="7563588"/>
          <a:ext cx="2418102" cy="100584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مؤشر أداء الجدول الزمني (</a:t>
                      </a:r>
                      <a:r>
                        <a:rPr lang="en-US" sz="1800" b="0" kern="1200" dirty="0">
                          <a:solidFill>
                            <a:schemeClr val="tx1"/>
                          </a:solidFill>
                          <a:latin typeface="Muna"/>
                          <a:ea typeface="+mn-ea"/>
                          <a:cs typeface="+mn-cs"/>
                        </a:rPr>
                        <a:t>SPI</a:t>
                      </a:r>
                      <a:r>
                        <a:rPr lang="ar-SA" sz="1800" b="0" kern="1200" dirty="0">
                          <a:solidFill>
                            <a:schemeClr val="tx1"/>
                          </a:solidFill>
                          <a:latin typeface="Muna"/>
                          <a:ea typeface="+mn-ea"/>
                          <a:cs typeface="+mn-cs"/>
                        </a:rPr>
                        <a:t>) (على أساس الجدول المكتسب)</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54" name="Table 53">
            <a:extLst>
              <a:ext uri="{FF2B5EF4-FFF2-40B4-BE49-F238E27FC236}">
                <a16:creationId xmlns:a16="http://schemas.microsoft.com/office/drawing/2014/main" id="{93487C27-07B4-46C3-A05E-695D31AB57D7}"/>
              </a:ext>
            </a:extLst>
          </p:cNvPr>
          <p:cNvGraphicFramePr>
            <a:graphicFrameLocks noGrp="1"/>
          </p:cNvGraphicFramePr>
          <p:nvPr/>
        </p:nvGraphicFramePr>
        <p:xfrm>
          <a:off x="9019389" y="5666870"/>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8518">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حاسبة معدل حوادث </a:t>
                      </a:r>
                      <a:r>
                        <a:rPr lang="en-US" sz="1800" b="0" kern="1200" dirty="0">
                          <a:solidFill>
                            <a:schemeClr val="tx1"/>
                          </a:solidFill>
                          <a:latin typeface="Muna"/>
                          <a:ea typeface="+mn-ea"/>
                          <a:cs typeface="+mn-cs"/>
                        </a:rPr>
                        <a:t>OSHA</a:t>
                      </a:r>
                      <a:r>
                        <a:rPr lang="ar-SA" sz="1800" b="0" kern="1200" dirty="0">
                          <a:solidFill>
                            <a:schemeClr val="tx1"/>
                          </a:solidFill>
                          <a:latin typeface="Muna"/>
                          <a:ea typeface="+mn-ea"/>
                          <a:cs typeface="+mn-cs"/>
                        </a:rPr>
                        <a:t>    (</a:t>
                      </a:r>
                      <a:r>
                        <a:rPr lang="en-US" sz="1800" b="0" kern="1200" dirty="0">
                          <a:solidFill>
                            <a:schemeClr val="tx1"/>
                          </a:solidFill>
                          <a:latin typeface="Muna"/>
                          <a:ea typeface="+mn-ea"/>
                          <a:cs typeface="+mn-cs"/>
                        </a:rPr>
                        <a:t>OIR</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55" name="Table 54">
            <a:extLst>
              <a:ext uri="{FF2B5EF4-FFF2-40B4-BE49-F238E27FC236}">
                <a16:creationId xmlns:a16="http://schemas.microsoft.com/office/drawing/2014/main" id="{952BE8C7-4D64-4B0C-A895-A2A328EBDD07}"/>
              </a:ext>
            </a:extLst>
          </p:cNvPr>
          <p:cNvGraphicFramePr>
            <a:graphicFrameLocks noGrp="1"/>
          </p:cNvGraphicFramePr>
          <p:nvPr/>
        </p:nvGraphicFramePr>
        <p:xfrm>
          <a:off x="2250749" y="6650139"/>
          <a:ext cx="2418102" cy="667098"/>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مؤشر الوفيات (</a:t>
                      </a:r>
                      <a:r>
                        <a:rPr lang="en-US" sz="1800" b="0" kern="1200" dirty="0">
                          <a:solidFill>
                            <a:schemeClr val="tx1"/>
                          </a:solidFill>
                          <a:latin typeface="Muna"/>
                          <a:ea typeface="+mn-ea"/>
                          <a:cs typeface="+mn-cs"/>
                        </a:rPr>
                        <a:t>FI</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58" name="Table 57">
            <a:extLst>
              <a:ext uri="{FF2B5EF4-FFF2-40B4-BE49-F238E27FC236}">
                <a16:creationId xmlns:a16="http://schemas.microsoft.com/office/drawing/2014/main" id="{CF20FA68-E396-4A05-A293-3E18CE44A96E}"/>
              </a:ext>
            </a:extLst>
          </p:cNvPr>
          <p:cNvGraphicFramePr>
            <a:graphicFrameLocks noGrp="1"/>
          </p:cNvGraphicFramePr>
          <p:nvPr/>
        </p:nvGraphicFramePr>
        <p:xfrm>
          <a:off x="6689288" y="7563588"/>
          <a:ext cx="2418102" cy="100584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1005840">
                <a:tc>
                  <a:txBody>
                    <a:bodyPr/>
                    <a:lstStyle/>
                    <a:p>
                      <a:pPr marL="0" marR="0" lvl="0" indent="0" algn="ctr" defTabSz="1280160" rtl="1" eaLnBrk="1" fontAlgn="base" latinLnBrk="0" hangingPunct="1">
                        <a:lnSpc>
                          <a:spcPct val="100000"/>
                        </a:lnSpc>
                        <a:spcBef>
                          <a:spcPct val="0"/>
                        </a:spcBef>
                        <a:spcAft>
                          <a:spcPts val="1200"/>
                        </a:spcAft>
                        <a:buSzPct val="100000"/>
                        <a:buFontTx/>
                        <a:buNone/>
                      </a:pPr>
                      <a:r>
                        <a:rPr lang="ar-SA" sz="1800" b="0" kern="1200" dirty="0">
                          <a:solidFill>
                            <a:schemeClr val="tx1"/>
                          </a:solidFill>
                          <a:latin typeface="Muna"/>
                          <a:ea typeface="+mn-ea"/>
                          <a:cs typeface="+mn-cs"/>
                        </a:rPr>
                        <a:t>مؤشر الأداء لإكمال المشروع (</a:t>
                      </a:r>
                      <a:r>
                        <a:rPr lang="en-US" sz="1800" b="0" kern="1200" dirty="0">
                          <a:solidFill>
                            <a:schemeClr val="tx1"/>
                          </a:solidFill>
                          <a:latin typeface="Muna"/>
                          <a:ea typeface="+mn-ea"/>
                          <a:cs typeface="+mn-cs"/>
                        </a:rPr>
                        <a:t>TCPI</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60" name="Table 59">
            <a:extLst>
              <a:ext uri="{FF2B5EF4-FFF2-40B4-BE49-F238E27FC236}">
                <a16:creationId xmlns:a16="http://schemas.microsoft.com/office/drawing/2014/main" id="{0C9AA138-D822-48CB-84FE-A35B899CDDD1}"/>
              </a:ext>
            </a:extLst>
          </p:cNvPr>
          <p:cNvGraphicFramePr>
            <a:graphicFrameLocks noGrp="1"/>
          </p:cNvGraphicFramePr>
          <p:nvPr/>
        </p:nvGraphicFramePr>
        <p:xfrm>
          <a:off x="1214305" y="5666870"/>
          <a:ext cx="2418102" cy="731520"/>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731520">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تأخير المشروع (</a:t>
                      </a:r>
                      <a:r>
                        <a:rPr lang="en-US" sz="1800" b="0" kern="1200" dirty="0">
                          <a:solidFill>
                            <a:schemeClr val="tx1"/>
                          </a:solidFill>
                          <a:latin typeface="Muna"/>
                          <a:ea typeface="+mn-ea"/>
                          <a:cs typeface="+mn-cs"/>
                        </a:rPr>
                        <a:t>PD</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61" name="Table 60">
            <a:extLst>
              <a:ext uri="{FF2B5EF4-FFF2-40B4-BE49-F238E27FC236}">
                <a16:creationId xmlns:a16="http://schemas.microsoft.com/office/drawing/2014/main" id="{F501DE09-798B-43F8-845C-864F9C6F1124}"/>
              </a:ext>
            </a:extLst>
          </p:cNvPr>
          <p:cNvGraphicFramePr>
            <a:graphicFrameLocks noGrp="1"/>
          </p:cNvGraphicFramePr>
          <p:nvPr/>
        </p:nvGraphicFramePr>
        <p:xfrm>
          <a:off x="7979579" y="6650139"/>
          <a:ext cx="2418102" cy="656642"/>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56642">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مؤشر أداء التكلفة (</a:t>
                      </a:r>
                      <a:r>
                        <a:rPr lang="en-US" sz="1800" b="0" kern="1200" dirty="0">
                          <a:solidFill>
                            <a:schemeClr val="tx1"/>
                          </a:solidFill>
                          <a:latin typeface="Muna"/>
                          <a:ea typeface="+mn-ea"/>
                          <a:cs typeface="+mn-cs"/>
                        </a:rPr>
                        <a:t>CPI</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graphicFrame>
        <p:nvGraphicFramePr>
          <p:cNvPr id="62" name="Table 61">
            <a:extLst>
              <a:ext uri="{FF2B5EF4-FFF2-40B4-BE49-F238E27FC236}">
                <a16:creationId xmlns:a16="http://schemas.microsoft.com/office/drawing/2014/main" id="{C25B09E2-7D01-4939-B081-20A05E23127D}"/>
              </a:ext>
            </a:extLst>
          </p:cNvPr>
          <p:cNvGraphicFramePr>
            <a:graphicFrameLocks noGrp="1"/>
          </p:cNvGraphicFramePr>
          <p:nvPr/>
        </p:nvGraphicFramePr>
        <p:xfrm>
          <a:off x="5115164" y="6639683"/>
          <a:ext cx="2418102" cy="667098"/>
        </p:xfrm>
        <a:graphic>
          <a:graphicData uri="http://schemas.openxmlformats.org/drawingml/2006/table">
            <a:tbl>
              <a:tblPr firstRow="1" bandRow="1">
                <a:tableStyleId>{5C22544A-7EE6-4342-B048-85BDC9FD1C3A}</a:tableStyleId>
              </a:tblPr>
              <a:tblGrid>
                <a:gridCol w="2418102">
                  <a:extLst>
                    <a:ext uri="{9D8B030D-6E8A-4147-A177-3AD203B41FA5}">
                      <a16:colId xmlns:a16="http://schemas.microsoft.com/office/drawing/2014/main" val="1385125779"/>
                    </a:ext>
                  </a:extLst>
                </a:gridCol>
              </a:tblGrid>
              <a:tr h="667098">
                <a:tc>
                  <a:txBody>
                    <a:bodyPr/>
                    <a:lstStyle/>
                    <a:p>
                      <a:pPr marL="0" marR="0" lvl="0" indent="0" algn="ctr" defTabSz="1280160" rtl="1" eaLnBrk="1" fontAlgn="base" latinLnBrk="0" hangingPunct="1">
                        <a:lnSpc>
                          <a:spcPct val="100000"/>
                        </a:lnSpc>
                        <a:spcBef>
                          <a:spcPct val="0"/>
                        </a:spcBef>
                        <a:spcAft>
                          <a:spcPts val="1200"/>
                        </a:spcAft>
                        <a:buClrTx/>
                        <a:buSzPct val="100000"/>
                        <a:buFontTx/>
                        <a:buNone/>
                        <a:tabLst/>
                        <a:defRPr/>
                      </a:pPr>
                      <a:r>
                        <a:rPr lang="ar-SA" sz="1800" b="0" kern="1200" dirty="0">
                          <a:solidFill>
                            <a:schemeClr val="tx1"/>
                          </a:solidFill>
                          <a:latin typeface="Muna"/>
                          <a:ea typeface="+mn-ea"/>
                          <a:cs typeface="+mn-cs"/>
                        </a:rPr>
                        <a:t>تمديد الوقت (</a:t>
                      </a:r>
                      <a:r>
                        <a:rPr lang="en-US" sz="1800" b="0" kern="1200" dirty="0">
                          <a:solidFill>
                            <a:schemeClr val="tx1"/>
                          </a:solidFill>
                          <a:latin typeface="Muna"/>
                          <a:ea typeface="+mn-ea"/>
                          <a:cs typeface="+mn-cs"/>
                        </a:rPr>
                        <a:t>EOT</a:t>
                      </a:r>
                      <a:r>
                        <a:rPr lang="ar-SA" sz="1800" b="0" kern="1200" dirty="0">
                          <a:solidFill>
                            <a:schemeClr val="tx1"/>
                          </a:solidFill>
                          <a:latin typeface="Muna"/>
                          <a:ea typeface="+mn-ea"/>
                          <a:cs typeface="+mn-cs"/>
                        </a:rPr>
                        <a:t>)</a:t>
                      </a:r>
                      <a:endParaRPr lang="en-US" sz="1800" b="0" kern="1200" dirty="0">
                        <a:solidFill>
                          <a:schemeClr val="tx1"/>
                        </a:solidFill>
                        <a:latin typeface="Muna"/>
                        <a:ea typeface="+mn-ea"/>
                        <a:cs typeface="Arial" panose="020B0604020202020204" pitchFamily="34" charset="0"/>
                      </a:endParaRPr>
                    </a:p>
                  </a:txBody>
                  <a:tcPr marL="182880" marR="182880" marT="91440" marB="9144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4066592"/>
                  </a:ext>
                </a:extLst>
              </a:tr>
            </a:tbl>
          </a:graphicData>
        </a:graphic>
      </p:graphicFrame>
      <p:sp>
        <p:nvSpPr>
          <p:cNvPr id="31" name="Slide Number Placeholder 13">
            <a:extLst>
              <a:ext uri="{FF2B5EF4-FFF2-40B4-BE49-F238E27FC236}">
                <a16:creationId xmlns:a16="http://schemas.microsoft.com/office/drawing/2014/main" id="{BE6CC991-E0BF-4BD7-8C5D-B3910305D9E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4975421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0" i="1" u="none" strike="noStrike" kern="1200" cap="none" spc="0" normalizeH="0" baseline="0" noProof="0" dirty="0">
                <a:ln>
                  <a:noFill/>
                </a:ln>
                <a:solidFill>
                  <a:srgbClr val="000000"/>
                </a:solidFill>
                <a:effectLst/>
                <a:uLnTx/>
                <a:uFillTx/>
                <a:latin typeface="Muna"/>
                <a:ea typeface="+mn-ea"/>
                <a:cs typeface="Arial" panose="020B0604020202020204" pitchFamily="34" charset="0"/>
              </a:rPr>
              <a:t>برامج</a:t>
            </a:r>
            <a:r>
              <a:rPr kumimoji="0" lang="ar-SA" sz="3600" b="0" i="1" u="none" strike="noStrike" kern="1200" cap="none" spc="0" normalizeH="0" baseline="0" noProof="0" dirty="0">
                <a:ln>
                  <a:noFill/>
                </a:ln>
                <a:solidFill>
                  <a:srgbClr val="000000"/>
                </a:solidFill>
                <a:effectLst/>
                <a:uLnTx/>
                <a:uFillTx/>
                <a:latin typeface="Muna"/>
                <a:ea typeface="+mn-ea"/>
                <a:cs typeface="Arial" panose="020B0604020202020204" pitchFamily="34" charset="0"/>
              </a:rPr>
              <a:t> إضافية</a:t>
            </a: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989357"/>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2B81FCB-C7EE-4081-9F4D-AA569B32B514}"/>
              </a:ext>
            </a:extLst>
          </p:cNvPr>
          <p:cNvSpPr/>
          <p:nvPr/>
        </p:nvSpPr>
        <p:spPr>
          <a:xfrm>
            <a:off x="178448" y="6301051"/>
            <a:ext cx="12146074" cy="646331"/>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بعد ذلك تقسيم إجمالي متوسط الدرجات ضمن كل مقياس على إجمالي عدد المقاييس لتوفير نتيجة أداء عامة. يتم تطبيق ذلك على معايير التصنيف الموضحة أدناه لتحديد تقييم الأداء العام للمشروع:</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46" name="TextBox 45">
            <a:extLst>
              <a:ext uri="{FF2B5EF4-FFF2-40B4-BE49-F238E27FC236}">
                <a16:creationId xmlns:a16="http://schemas.microsoft.com/office/drawing/2014/main" id="{E73A65B7-5B5B-4F5F-A0D0-725D6A724F5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 (تابع)</a:t>
            </a:r>
          </a:p>
        </p:txBody>
      </p:sp>
      <p:sp>
        <p:nvSpPr>
          <p:cNvPr id="48" name="Rectangle 47">
            <a:extLst>
              <a:ext uri="{FF2B5EF4-FFF2-40B4-BE49-F238E27FC236}">
                <a16:creationId xmlns:a16="http://schemas.microsoft.com/office/drawing/2014/main" id="{EDC9C901-0E63-4E22-B854-59B54C075A96}"/>
              </a:ext>
            </a:extLst>
          </p:cNvPr>
          <p:cNvSpPr/>
          <p:nvPr/>
        </p:nvSpPr>
        <p:spPr>
          <a:xfrm>
            <a:off x="178448" y="2444657"/>
            <a:ext cx="12146074" cy="369332"/>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يحتوي كل مقياس على درجة قصوى ممكنة بناءً على قيمته.</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graphicFrame>
        <p:nvGraphicFramePr>
          <p:cNvPr id="31" name="Table 30">
            <a:extLst>
              <a:ext uri="{FF2B5EF4-FFF2-40B4-BE49-F238E27FC236}">
                <a16:creationId xmlns:a16="http://schemas.microsoft.com/office/drawing/2014/main" id="{6B4EC60D-848B-463C-B9AA-A9F3271C1F66}"/>
              </a:ext>
            </a:extLst>
          </p:cNvPr>
          <p:cNvGraphicFramePr>
            <a:graphicFrameLocks noGrp="1"/>
          </p:cNvGraphicFramePr>
          <p:nvPr/>
        </p:nvGraphicFramePr>
        <p:xfrm>
          <a:off x="1548820" y="2856846"/>
          <a:ext cx="9893328" cy="3324070"/>
        </p:xfrm>
        <a:graphic>
          <a:graphicData uri="http://schemas.openxmlformats.org/drawingml/2006/table">
            <a:tbl>
              <a:tblPr/>
              <a:tblGrid>
                <a:gridCol w="1410185">
                  <a:extLst>
                    <a:ext uri="{9D8B030D-6E8A-4147-A177-3AD203B41FA5}">
                      <a16:colId xmlns:a16="http://schemas.microsoft.com/office/drawing/2014/main" val="2607814343"/>
                    </a:ext>
                  </a:extLst>
                </a:gridCol>
                <a:gridCol w="1189843">
                  <a:extLst>
                    <a:ext uri="{9D8B030D-6E8A-4147-A177-3AD203B41FA5}">
                      <a16:colId xmlns:a16="http://schemas.microsoft.com/office/drawing/2014/main" val="311454078"/>
                    </a:ext>
                  </a:extLst>
                </a:gridCol>
                <a:gridCol w="2093243">
                  <a:extLst>
                    <a:ext uri="{9D8B030D-6E8A-4147-A177-3AD203B41FA5}">
                      <a16:colId xmlns:a16="http://schemas.microsoft.com/office/drawing/2014/main" val="1825585804"/>
                    </a:ext>
                  </a:extLst>
                </a:gridCol>
                <a:gridCol w="5200057">
                  <a:extLst>
                    <a:ext uri="{9D8B030D-6E8A-4147-A177-3AD203B41FA5}">
                      <a16:colId xmlns:a16="http://schemas.microsoft.com/office/drawing/2014/main" val="2313496507"/>
                    </a:ext>
                  </a:extLst>
                </a:gridCol>
              </a:tblGrid>
              <a:tr h="225902">
                <a:tc>
                  <a:txBody>
                    <a:bodyPr/>
                    <a:lstStyle/>
                    <a:p>
                      <a:pPr algn="l" fontAlgn="b"/>
                      <a:r>
                        <a:rPr lang="en-US" sz="800" b="1" i="0" u="none" strike="noStrike" dirty="0">
                          <a:solidFill>
                            <a:srgbClr val="000000"/>
                          </a:solidFill>
                          <a:effectLst/>
                          <a:latin typeface="Muna"/>
                        </a:rPr>
                        <a:t>Table 1: SPI Rating Criteria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066886"/>
                  </a:ext>
                </a:extLst>
              </a:tr>
              <a:tr h="112951">
                <a:tc>
                  <a:txBody>
                    <a:bodyPr/>
                    <a:lstStyle/>
                    <a:p>
                      <a:pPr algn="ctr" fontAlgn="ctr"/>
                      <a:r>
                        <a:rPr lang="en-US" sz="800" b="1" i="0" u="none" strike="noStrike" dirty="0">
                          <a:solidFill>
                            <a:srgbClr val="FFFFFF"/>
                          </a:solidFill>
                          <a:effectLst/>
                          <a:latin typeface="Muna"/>
                        </a:rPr>
                        <a:t>Value Range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Clarification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047323340"/>
                  </a:ext>
                </a:extLst>
              </a:tr>
              <a:tr h="112951">
                <a:tc>
                  <a:txBody>
                    <a:bodyPr/>
                    <a:lstStyle/>
                    <a:p>
                      <a:pPr algn="l" fontAlgn="ctr"/>
                      <a:r>
                        <a:rPr lang="en-US" sz="800" b="0" i="0" u="none" strike="noStrike" dirty="0">
                          <a:solidFill>
                            <a:srgbClr val="000000"/>
                          </a:solidFill>
                          <a:effectLst/>
                          <a:latin typeface="Muna"/>
                        </a:rPr>
                        <a:t>Greater than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0" i="0" u="none" strike="noStrike" dirty="0">
                          <a:solidFill>
                            <a:srgbClr val="000000"/>
                          </a:solidFill>
                          <a:effectLst/>
                          <a:latin typeface="Muna"/>
                        </a:rPr>
                        <a:t>Very 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Significantly  ahead of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17152"/>
                  </a:ext>
                </a:extLst>
              </a:tr>
              <a:tr h="112951">
                <a:tc>
                  <a:txBody>
                    <a:bodyPr/>
                    <a:lstStyle/>
                    <a:p>
                      <a:pPr algn="l" fontAlgn="ctr"/>
                      <a:r>
                        <a:rPr lang="en-US" sz="800" b="0" i="0" u="none" strike="noStrike" dirty="0">
                          <a:solidFill>
                            <a:srgbClr val="000000"/>
                          </a:solidFill>
                          <a:effectLst/>
                          <a:latin typeface="Muna"/>
                        </a:rPr>
                        <a:t>Between 1.2 - 1.4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dirty="0">
                          <a:solidFill>
                            <a:srgbClr val="000000"/>
                          </a:solidFill>
                          <a:effectLst/>
                          <a:latin typeface="Muna"/>
                        </a:rPr>
                        <a:t>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Ahead of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922311"/>
                  </a:ext>
                </a:extLst>
              </a:tr>
              <a:tr h="112951">
                <a:tc>
                  <a:txBody>
                    <a:bodyPr/>
                    <a:lstStyle/>
                    <a:p>
                      <a:pPr algn="l" fontAlgn="ctr"/>
                      <a:r>
                        <a:rPr lang="en-US" sz="800" b="0" i="0" u="none" strike="noStrike" dirty="0">
                          <a:solidFill>
                            <a:srgbClr val="000000"/>
                          </a:solidFill>
                          <a:effectLst/>
                          <a:latin typeface="Muna"/>
                        </a:rPr>
                        <a:t>Between 0.9-1.2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800" b="0" i="0" u="none" strike="noStrike" dirty="0">
                          <a:solidFill>
                            <a:srgbClr val="000000"/>
                          </a:solidFill>
                          <a:effectLst/>
                          <a:latin typeface="Muna"/>
                        </a:rPr>
                        <a:t>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Project is slightly behind schedule or moderately ahead of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989786"/>
                  </a:ext>
                </a:extLst>
              </a:tr>
              <a:tr h="112951">
                <a:tc>
                  <a:txBody>
                    <a:bodyPr/>
                    <a:lstStyle/>
                    <a:p>
                      <a:pPr algn="l" fontAlgn="ctr"/>
                      <a:r>
                        <a:rPr lang="en-US" sz="800" b="0" i="0" u="none" strike="noStrike" dirty="0">
                          <a:solidFill>
                            <a:srgbClr val="000000"/>
                          </a:solidFill>
                          <a:effectLst/>
                          <a:latin typeface="Muna"/>
                        </a:rPr>
                        <a:t>Between 0.7-0.9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800" b="0" i="0" u="none" strike="noStrike" dirty="0">
                          <a:solidFill>
                            <a:srgbClr val="000000"/>
                          </a:solidFill>
                          <a:effectLst/>
                          <a:latin typeface="Muna"/>
                        </a:rPr>
                        <a:t>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Behind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648498"/>
                  </a:ext>
                </a:extLst>
              </a:tr>
              <a:tr h="112951">
                <a:tc>
                  <a:txBody>
                    <a:bodyPr/>
                    <a:lstStyle/>
                    <a:p>
                      <a:pPr algn="l" fontAlgn="ctr"/>
                      <a:r>
                        <a:rPr lang="en-US" sz="800" b="0" i="0" u="none" strike="noStrike" dirty="0">
                          <a:solidFill>
                            <a:srgbClr val="000000"/>
                          </a:solidFill>
                          <a:effectLst/>
                          <a:latin typeface="Muna"/>
                        </a:rPr>
                        <a:t>Less than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US" sz="800" b="0" i="0" u="none" strike="noStrike" dirty="0">
                          <a:solidFill>
                            <a:srgbClr val="000000"/>
                          </a:solidFill>
                          <a:effectLst/>
                          <a:latin typeface="Muna"/>
                        </a:rPr>
                        <a:t>Very 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Extremely behind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63616"/>
                  </a:ext>
                </a:extLst>
              </a:tr>
              <a:tr h="112951">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3873689"/>
                  </a:ext>
                </a:extLst>
              </a:tr>
              <a:tr h="225902">
                <a:tc>
                  <a:txBody>
                    <a:bodyPr/>
                    <a:lstStyle/>
                    <a:p>
                      <a:pPr algn="l" fontAlgn="b"/>
                      <a:r>
                        <a:rPr lang="en-US" sz="800" b="1" i="0" u="none" strike="noStrike" dirty="0">
                          <a:solidFill>
                            <a:srgbClr val="000000"/>
                          </a:solidFill>
                          <a:effectLst/>
                          <a:latin typeface="Muna"/>
                        </a:rPr>
                        <a:t>Table 2: CPI Rating Criteria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720456"/>
                  </a:ext>
                </a:extLst>
              </a:tr>
              <a:tr h="112951">
                <a:tc>
                  <a:txBody>
                    <a:bodyPr/>
                    <a:lstStyle/>
                    <a:p>
                      <a:pPr algn="ctr" fontAlgn="ctr"/>
                      <a:r>
                        <a:rPr lang="en-US" sz="800" b="1" i="0" u="none" strike="noStrike" dirty="0">
                          <a:solidFill>
                            <a:srgbClr val="FFFFFF"/>
                          </a:solidFill>
                          <a:effectLst/>
                          <a:latin typeface="Muna"/>
                        </a:rPr>
                        <a:t>Value Range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Clarification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491061901"/>
                  </a:ext>
                </a:extLst>
              </a:tr>
              <a:tr h="225902">
                <a:tc>
                  <a:txBody>
                    <a:bodyPr/>
                    <a:lstStyle/>
                    <a:p>
                      <a:pPr algn="l" fontAlgn="ctr"/>
                      <a:r>
                        <a:rPr lang="en-US" sz="800" b="0" i="0" u="none" strike="noStrike" dirty="0">
                          <a:solidFill>
                            <a:srgbClr val="000000"/>
                          </a:solidFill>
                          <a:effectLst/>
                          <a:latin typeface="Muna"/>
                        </a:rPr>
                        <a:t>Greater than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0" i="0" u="none" strike="noStrike" dirty="0">
                          <a:solidFill>
                            <a:srgbClr val="000000"/>
                          </a:solidFill>
                          <a:effectLst/>
                          <a:latin typeface="Muna"/>
                        </a:rPr>
                        <a:t>Very 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Current Contract Value  is greatly under the original budgeted amount for work accomplished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025596"/>
                  </a:ext>
                </a:extLst>
              </a:tr>
              <a:tr h="112951">
                <a:tc>
                  <a:txBody>
                    <a:bodyPr/>
                    <a:lstStyle/>
                    <a:p>
                      <a:pPr algn="l" fontAlgn="ctr"/>
                      <a:r>
                        <a:rPr lang="en-US" sz="800" b="0" i="0" u="none" strike="noStrike" dirty="0">
                          <a:solidFill>
                            <a:srgbClr val="000000"/>
                          </a:solidFill>
                          <a:effectLst/>
                          <a:latin typeface="Muna"/>
                        </a:rPr>
                        <a:t>Between 1.2 - 1.4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dirty="0">
                          <a:solidFill>
                            <a:srgbClr val="000000"/>
                          </a:solidFill>
                          <a:effectLst/>
                          <a:latin typeface="Muna"/>
                        </a:rPr>
                        <a:t>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Current Contract Value is under the project Orignal  Budgeted amount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899091"/>
                  </a:ext>
                </a:extLst>
              </a:tr>
              <a:tr h="112951">
                <a:tc>
                  <a:txBody>
                    <a:bodyPr/>
                    <a:lstStyle/>
                    <a:p>
                      <a:pPr algn="l" fontAlgn="ctr"/>
                      <a:r>
                        <a:rPr lang="en-US" sz="800" b="0" i="0" u="none" strike="noStrike" dirty="0">
                          <a:solidFill>
                            <a:srgbClr val="000000"/>
                          </a:solidFill>
                          <a:effectLst/>
                          <a:latin typeface="Muna"/>
                        </a:rPr>
                        <a:t>Between 0.9-1.2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800" b="0" i="0" u="none" strike="noStrike" dirty="0">
                          <a:solidFill>
                            <a:srgbClr val="000000"/>
                          </a:solidFill>
                          <a:effectLst/>
                          <a:latin typeface="Muna"/>
                        </a:rPr>
                        <a:t>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The Current Contract Value is exactly the same as the project Original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689378"/>
                  </a:ext>
                </a:extLst>
              </a:tr>
              <a:tr h="112951">
                <a:tc>
                  <a:txBody>
                    <a:bodyPr/>
                    <a:lstStyle/>
                    <a:p>
                      <a:pPr algn="l" fontAlgn="ctr"/>
                      <a:r>
                        <a:rPr lang="en-US" sz="800" b="0" i="0" u="none" strike="noStrike" dirty="0">
                          <a:solidFill>
                            <a:srgbClr val="000000"/>
                          </a:solidFill>
                          <a:effectLst/>
                          <a:latin typeface="Muna"/>
                        </a:rPr>
                        <a:t>Between 0.7-0.9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800" b="0" i="0" u="none" strike="noStrike" dirty="0">
                          <a:solidFill>
                            <a:srgbClr val="000000"/>
                          </a:solidFill>
                          <a:effectLst/>
                          <a:latin typeface="Muna"/>
                        </a:rPr>
                        <a:t>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Current Contract Value is over the project Original Budgeted amount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184612"/>
                  </a:ext>
                </a:extLst>
              </a:tr>
              <a:tr h="112951">
                <a:tc>
                  <a:txBody>
                    <a:bodyPr/>
                    <a:lstStyle/>
                    <a:p>
                      <a:pPr algn="l" fontAlgn="ctr"/>
                      <a:r>
                        <a:rPr lang="en-US" sz="800" b="0" i="0" u="none" strike="noStrike" dirty="0">
                          <a:solidFill>
                            <a:srgbClr val="000000"/>
                          </a:solidFill>
                          <a:effectLst/>
                          <a:latin typeface="Muna"/>
                        </a:rPr>
                        <a:t>Less than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US" sz="800" b="0" i="0" u="none" strike="noStrike" dirty="0">
                          <a:solidFill>
                            <a:srgbClr val="000000"/>
                          </a:solidFill>
                          <a:effectLst/>
                          <a:latin typeface="Muna"/>
                        </a:rPr>
                        <a:t>Very 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Current Contract Value is extremely over the project Original Budgeted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704498"/>
                  </a:ext>
                </a:extLst>
              </a:tr>
              <a:tr h="112951">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1163930"/>
                  </a:ext>
                </a:extLst>
              </a:tr>
              <a:tr h="225902">
                <a:tc gridSpan="2">
                  <a:txBody>
                    <a:bodyPr/>
                    <a:lstStyle/>
                    <a:p>
                      <a:pPr algn="l" fontAlgn="b"/>
                      <a:r>
                        <a:rPr lang="en-US" sz="800" b="1" i="0" u="none" strike="noStrike" dirty="0">
                          <a:solidFill>
                            <a:srgbClr val="000000"/>
                          </a:solidFill>
                          <a:effectLst/>
                          <a:latin typeface="Muna"/>
                        </a:rPr>
                        <a:t>Table 3: Contract Variations (CV) Rating Criteria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un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09609"/>
                  </a:ext>
                </a:extLst>
              </a:tr>
              <a:tr h="112951">
                <a:tc>
                  <a:txBody>
                    <a:bodyPr/>
                    <a:lstStyle/>
                    <a:p>
                      <a:pPr algn="ctr" fontAlgn="ctr"/>
                      <a:r>
                        <a:rPr lang="en-US" sz="800" b="1" i="0" u="none" strike="noStrike" dirty="0">
                          <a:solidFill>
                            <a:srgbClr val="FFFFFF"/>
                          </a:solidFill>
                          <a:effectLst/>
                          <a:latin typeface="Muna"/>
                        </a:rPr>
                        <a:t>Value Range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Rating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dirty="0">
                          <a:solidFill>
                            <a:srgbClr val="FFFFFF"/>
                          </a:solidFill>
                          <a:effectLst/>
                          <a:latin typeface="Muna"/>
                        </a:rPr>
                        <a:t>Clarification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13941880"/>
                  </a:ext>
                </a:extLst>
              </a:tr>
              <a:tr h="225902">
                <a:tc>
                  <a:txBody>
                    <a:bodyPr/>
                    <a:lstStyle/>
                    <a:p>
                      <a:pPr algn="l" fontAlgn="ctr"/>
                      <a:r>
                        <a:rPr lang="en-US" sz="800" b="0" i="0" u="none" strike="noStrike" dirty="0">
                          <a:solidFill>
                            <a:srgbClr val="000000"/>
                          </a:solidFill>
                          <a:effectLst/>
                          <a:latin typeface="Muna"/>
                        </a:rPr>
                        <a:t>Less than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0" i="0" u="none" strike="noStrike" dirty="0">
                          <a:solidFill>
                            <a:srgbClr val="000000"/>
                          </a:solidFill>
                          <a:effectLst/>
                          <a:latin typeface="Muna"/>
                        </a:rPr>
                        <a:t>Very 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Absolute value of Variation Orders (VOs) is low relative to the project Original Ocntract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941495"/>
                  </a:ext>
                </a:extLst>
              </a:tr>
              <a:tr h="112951">
                <a:tc>
                  <a:txBody>
                    <a:bodyPr/>
                    <a:lstStyle/>
                    <a:p>
                      <a:pPr algn="l" fontAlgn="ctr"/>
                      <a:r>
                        <a:rPr lang="en-US" sz="800" b="0" i="0" u="none" strike="noStrike" dirty="0">
                          <a:solidFill>
                            <a:srgbClr val="000000"/>
                          </a:solidFill>
                          <a:effectLst/>
                          <a:latin typeface="Muna"/>
                        </a:rPr>
                        <a:t>Between 2% and 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dirty="0">
                          <a:solidFill>
                            <a:srgbClr val="000000"/>
                          </a:solidFill>
                          <a:effectLst/>
                          <a:latin typeface="Muna"/>
                        </a:rPr>
                        <a:t>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Absolute value of VOs is Minor relative to the project Original Contract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030991"/>
                  </a:ext>
                </a:extLst>
              </a:tr>
              <a:tr h="112951">
                <a:tc>
                  <a:txBody>
                    <a:bodyPr/>
                    <a:lstStyle/>
                    <a:p>
                      <a:pPr algn="l" fontAlgn="ctr"/>
                      <a:r>
                        <a:rPr lang="en-US" sz="800" b="0" i="0" u="none" strike="noStrike" dirty="0">
                          <a:solidFill>
                            <a:srgbClr val="000000"/>
                          </a:solidFill>
                          <a:effectLst/>
                          <a:latin typeface="Muna"/>
                        </a:rPr>
                        <a:t>Between 5% - 9.9%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800" b="0" i="0" u="none" strike="noStrike" dirty="0">
                          <a:solidFill>
                            <a:srgbClr val="000000"/>
                          </a:solidFill>
                          <a:effectLst/>
                          <a:latin typeface="Muna"/>
                        </a:rPr>
                        <a:t>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Absolute value of VOs is moderate relative to the project Original Contract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051339"/>
                  </a:ext>
                </a:extLst>
              </a:tr>
              <a:tr h="112951">
                <a:tc>
                  <a:txBody>
                    <a:bodyPr/>
                    <a:lstStyle/>
                    <a:p>
                      <a:pPr algn="l" fontAlgn="ctr"/>
                      <a:r>
                        <a:rPr lang="en-US" sz="800" b="0" i="0" u="none" strike="noStrike" dirty="0">
                          <a:solidFill>
                            <a:srgbClr val="000000"/>
                          </a:solidFill>
                          <a:effectLst/>
                          <a:latin typeface="Muna"/>
                        </a:rPr>
                        <a:t>Between 10% - 15%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800" b="0" i="0" u="none" strike="noStrike" dirty="0">
                          <a:solidFill>
                            <a:srgbClr val="000000"/>
                          </a:solidFill>
                          <a:effectLst/>
                          <a:latin typeface="Muna"/>
                        </a:rPr>
                        <a:t>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Absolute value of VOs is Major relative to the project Original Contract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661839"/>
                  </a:ext>
                </a:extLst>
              </a:tr>
              <a:tr h="112951">
                <a:tc>
                  <a:txBody>
                    <a:bodyPr/>
                    <a:lstStyle/>
                    <a:p>
                      <a:pPr algn="l" fontAlgn="ctr"/>
                      <a:r>
                        <a:rPr lang="en-US" sz="800" b="0" i="0" u="none" strike="noStrike" dirty="0">
                          <a:solidFill>
                            <a:srgbClr val="000000"/>
                          </a:solidFill>
                          <a:effectLst/>
                          <a:latin typeface="Muna"/>
                        </a:rPr>
                        <a:t>Greater than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US" sz="800" b="0" i="0" u="none" strike="noStrike" dirty="0">
                          <a:solidFill>
                            <a:srgbClr val="000000"/>
                          </a:solidFill>
                          <a:effectLst/>
                          <a:latin typeface="Muna"/>
                        </a:rPr>
                        <a:t>Very 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Muna"/>
                        </a:rPr>
                        <a:t>Absolute value of VOs is Extreme relative to the project Original Contract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997013"/>
                  </a:ext>
                </a:extLst>
              </a:tr>
            </a:tbl>
          </a:graphicData>
        </a:graphic>
      </p:graphicFrame>
      <p:sp>
        <p:nvSpPr>
          <p:cNvPr id="32" name="Rectangle 31">
            <a:extLst>
              <a:ext uri="{FF2B5EF4-FFF2-40B4-BE49-F238E27FC236}">
                <a16:creationId xmlns:a16="http://schemas.microsoft.com/office/drawing/2014/main" id="{77A5ED4A-8765-43B9-BADE-C7EC9989C5D0}"/>
              </a:ext>
            </a:extLst>
          </p:cNvPr>
          <p:cNvSpPr/>
          <p:nvPr/>
        </p:nvSpPr>
        <p:spPr>
          <a:xfrm rot="19712057">
            <a:off x="4363460" y="4271058"/>
            <a:ext cx="4264046" cy="5754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graphicFrame>
        <p:nvGraphicFramePr>
          <p:cNvPr id="44" name="Table 43">
            <a:extLst>
              <a:ext uri="{FF2B5EF4-FFF2-40B4-BE49-F238E27FC236}">
                <a16:creationId xmlns:a16="http://schemas.microsoft.com/office/drawing/2014/main" id="{C577286B-52DF-426C-A195-A6B163AC7223}"/>
              </a:ext>
            </a:extLst>
          </p:cNvPr>
          <p:cNvGraphicFramePr>
            <a:graphicFrameLocks noGrp="1"/>
          </p:cNvGraphicFramePr>
          <p:nvPr/>
        </p:nvGraphicFramePr>
        <p:xfrm>
          <a:off x="1552473" y="7181877"/>
          <a:ext cx="10369017" cy="1005840"/>
        </p:xfrm>
        <a:graphic>
          <a:graphicData uri="http://schemas.openxmlformats.org/drawingml/2006/table">
            <a:tbl>
              <a:tblPr/>
              <a:tblGrid>
                <a:gridCol w="1477989">
                  <a:extLst>
                    <a:ext uri="{9D8B030D-6E8A-4147-A177-3AD203B41FA5}">
                      <a16:colId xmlns:a16="http://schemas.microsoft.com/office/drawing/2014/main" val="1956681119"/>
                    </a:ext>
                  </a:extLst>
                </a:gridCol>
                <a:gridCol w="1247053">
                  <a:extLst>
                    <a:ext uri="{9D8B030D-6E8A-4147-A177-3AD203B41FA5}">
                      <a16:colId xmlns:a16="http://schemas.microsoft.com/office/drawing/2014/main" val="2544060453"/>
                    </a:ext>
                  </a:extLst>
                </a:gridCol>
                <a:gridCol w="2193890">
                  <a:extLst>
                    <a:ext uri="{9D8B030D-6E8A-4147-A177-3AD203B41FA5}">
                      <a16:colId xmlns:a16="http://schemas.microsoft.com/office/drawing/2014/main" val="439008961"/>
                    </a:ext>
                  </a:extLst>
                </a:gridCol>
                <a:gridCol w="5450085">
                  <a:extLst>
                    <a:ext uri="{9D8B030D-6E8A-4147-A177-3AD203B41FA5}">
                      <a16:colId xmlns:a16="http://schemas.microsoft.com/office/drawing/2014/main" val="2870637432"/>
                    </a:ext>
                  </a:extLst>
                </a:gridCol>
              </a:tblGrid>
              <a:tr h="82506">
                <a:tc>
                  <a:txBody>
                    <a:bodyPr/>
                    <a:lstStyle/>
                    <a:p>
                      <a:pPr algn="ctr" fontAlgn="ctr"/>
                      <a:r>
                        <a:rPr lang="en-US" sz="1100" b="1" i="0" u="none" strike="noStrike" dirty="0">
                          <a:solidFill>
                            <a:srgbClr val="FFFFFF"/>
                          </a:solidFill>
                          <a:effectLst/>
                          <a:latin typeface="Calibri "/>
                        </a:rPr>
                        <a:t>Score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ctr"/>
                      <a:r>
                        <a:rPr lang="en-US" sz="1100" b="1" i="0" u="none" strike="noStrike" dirty="0">
                          <a:solidFill>
                            <a:srgbClr val="FFFFFF"/>
                          </a:solidFill>
                          <a:effectLst/>
                          <a:latin typeface="Calibri "/>
                        </a:rPr>
                        <a:t>Rating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1" i="0" u="none" strike="noStrike" dirty="0">
                          <a:solidFill>
                            <a:srgbClr val="FFFFFF"/>
                          </a:solidFill>
                          <a:effectLst/>
                          <a:latin typeface="Calibri "/>
                        </a:rPr>
                        <a:t>Rating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1" i="0" u="none" strike="noStrike" dirty="0">
                          <a:solidFill>
                            <a:srgbClr val="FFFFFF"/>
                          </a:solidFill>
                          <a:effectLst/>
                          <a:latin typeface="Calibri "/>
                        </a:rPr>
                        <a:t>Clarification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484903033"/>
                  </a:ext>
                </a:extLst>
              </a:tr>
              <a:tr h="51455">
                <a:tc>
                  <a:txBody>
                    <a:bodyPr/>
                    <a:lstStyle/>
                    <a:p>
                      <a:pPr algn="ctr" fontAlgn="ctr"/>
                      <a:r>
                        <a:rPr lang="en-US" sz="1100" b="0" i="0" u="none" strike="noStrike" dirty="0">
                          <a:solidFill>
                            <a:srgbClr val="000000"/>
                          </a:solidFill>
                          <a:effectLst/>
                          <a:latin typeface="Calibri "/>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100" b="0" i="0" u="none" strike="noStrike" dirty="0">
                          <a:solidFill>
                            <a:srgbClr val="000000"/>
                          </a:solidFill>
                          <a:effectLst/>
                          <a:latin typeface="Calibri "/>
                        </a:rPr>
                        <a:t>Very 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
                        </a:rPr>
                        <a:t>The performance of the project is very 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140824"/>
                  </a:ext>
                </a:extLst>
              </a:tr>
              <a:tr h="51455">
                <a:tc>
                  <a:txBody>
                    <a:bodyPr/>
                    <a:lstStyle/>
                    <a:p>
                      <a:pPr algn="ctr" fontAlgn="ctr"/>
                      <a:r>
                        <a:rPr lang="en-US" sz="1100" b="0" i="0" u="none" strike="noStrike" dirty="0">
                          <a:solidFill>
                            <a:srgbClr val="000000"/>
                          </a:solidFill>
                          <a:effectLst/>
                          <a:latin typeface="Calibri "/>
                        </a:rPr>
                        <a:t>1.5 - 2.4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dirty="0">
                          <a:solidFill>
                            <a:srgbClr val="000000"/>
                          </a:solidFill>
                          <a:effectLst/>
                          <a:latin typeface="Calibri "/>
                        </a:rPr>
                        <a:t>Strong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
                        </a:rPr>
                        <a:t>The performance of the project is strong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615421"/>
                  </a:ext>
                </a:extLst>
              </a:tr>
              <a:tr h="51455">
                <a:tc>
                  <a:txBody>
                    <a:bodyPr/>
                    <a:lstStyle/>
                    <a:p>
                      <a:pPr algn="ctr" fontAlgn="ctr"/>
                      <a:r>
                        <a:rPr lang="en-US" sz="1100" b="0" i="0" u="none" strike="noStrike" dirty="0">
                          <a:solidFill>
                            <a:srgbClr val="000000"/>
                          </a:solidFill>
                          <a:effectLst/>
                          <a:latin typeface="Calibri "/>
                        </a:rPr>
                        <a:t>2.5 - 3.4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100" b="0" i="0" u="none" strike="noStrike" dirty="0">
                          <a:solidFill>
                            <a:srgbClr val="000000"/>
                          </a:solidFill>
                          <a:effectLst/>
                          <a:latin typeface="Calibri "/>
                        </a:rPr>
                        <a:t>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
                        </a:rPr>
                        <a:t>The performance of the project is in line with the expectation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138803"/>
                  </a:ext>
                </a:extLst>
              </a:tr>
              <a:tr h="51455">
                <a:tc>
                  <a:txBody>
                    <a:bodyPr/>
                    <a:lstStyle/>
                    <a:p>
                      <a:pPr algn="ctr" fontAlgn="ctr"/>
                      <a:r>
                        <a:rPr lang="en-US" sz="1100" b="0" i="0" u="none" strike="noStrike" dirty="0">
                          <a:solidFill>
                            <a:srgbClr val="000000"/>
                          </a:solidFill>
                          <a:effectLst/>
                          <a:latin typeface="Calibri "/>
                        </a:rPr>
                        <a:t>3.5 - 4.24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100" b="0" i="0" u="none" strike="noStrike" dirty="0">
                          <a:solidFill>
                            <a:srgbClr val="000000"/>
                          </a:solidFill>
                          <a:effectLst/>
                          <a:latin typeface="Calibri "/>
                        </a:rPr>
                        <a:t>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
                        </a:rPr>
                        <a:t>The performance of the project is weak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41338"/>
                  </a:ext>
                </a:extLst>
              </a:tr>
              <a:tr h="51455">
                <a:tc>
                  <a:txBody>
                    <a:bodyPr/>
                    <a:lstStyle/>
                    <a:p>
                      <a:pPr algn="ctr" fontAlgn="ctr"/>
                      <a:r>
                        <a:rPr lang="en-US" sz="1100" b="0" i="0" u="none" strike="noStrike" dirty="0">
                          <a:solidFill>
                            <a:srgbClr val="000000"/>
                          </a:solidFill>
                          <a:effectLst/>
                          <a:latin typeface="Calibri "/>
                        </a:rPr>
                        <a:t>4.25 - 5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US" sz="1100" b="0" i="0" u="none" strike="noStrike" dirty="0">
                          <a:solidFill>
                            <a:srgbClr val="000000"/>
                          </a:solidFill>
                          <a:effectLst/>
                          <a:latin typeface="Calibri "/>
                        </a:rPr>
                        <a:t>Very 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
                        </a:rPr>
                        <a:t>The performance of the project is very weak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81807"/>
                  </a:ext>
                </a:extLst>
              </a:tr>
            </a:tbl>
          </a:graphicData>
        </a:graphic>
      </p:graphicFrame>
      <p:sp>
        <p:nvSpPr>
          <p:cNvPr id="45" name="Rectangle 44">
            <a:extLst>
              <a:ext uri="{FF2B5EF4-FFF2-40B4-BE49-F238E27FC236}">
                <a16:creationId xmlns:a16="http://schemas.microsoft.com/office/drawing/2014/main" id="{342A90D8-FA38-49BA-B042-54754A09F9B5}"/>
              </a:ext>
            </a:extLst>
          </p:cNvPr>
          <p:cNvSpPr/>
          <p:nvPr/>
        </p:nvSpPr>
        <p:spPr>
          <a:xfrm rot="19712057">
            <a:off x="4336908" y="7547700"/>
            <a:ext cx="2814956" cy="5254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p>
        </p:txBody>
      </p:sp>
      <p:sp>
        <p:nvSpPr>
          <p:cNvPr id="24" name="Slide Number Placeholder 13">
            <a:extLst>
              <a:ext uri="{FF2B5EF4-FFF2-40B4-BE49-F238E27FC236}">
                <a16:creationId xmlns:a16="http://schemas.microsoft.com/office/drawing/2014/main" id="{1E515B7F-D629-4161-8FC6-46C7163458B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2641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solidFill>
            <a:srgbClr val="8E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5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المطلوب تحققها من مهمة التدقيق فيما يلي:</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تصميم المشروع بشكل كاف وهل تم أخذ متطلبات الأطراف الرئيسية ذات العلاقة بعين الاعتبار؟</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الأطراف ذات العلاقة على دراية كاملة باستراتيجية المشتريات. هل استراتيجية المشتريات المقترحة كافية لإدارة مخاطر التصميم والبناء التي قد يتم التعرض لها بفعالية؟</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المدة الزمنية لتنفيذ المشروع مناسبة، وهل تم أخذ أعمال التطوير الإضافية بعين الاعتبار عند إعداد التصميم؟</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مخاطر المشروع، هل تم جمع خطط إدارة المخاطر وأخذها بعين الاعتبار عند إعداد الجدول الزمني لتنفيذ المشروع؟</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يتوفر خطة تفصيلية لإدارة المشروع، وهل تتوافق بشكل كاف مع متطلبات الوزارة أو الجهة الخاضعة للرقابة؟</a:t>
            </a:r>
          </a:p>
          <a:p>
            <a:pPr marL="731520" marR="0" lvl="0" indent="-457200" algn="r" defTabSz="457200" rtl="1" eaLnBrk="1" fontAlgn="auto" latinLnBrk="0" hangingPunct="1">
              <a:lnSpc>
                <a:spcPct val="100000"/>
              </a:lnSpc>
              <a:spcBef>
                <a:spcPts val="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تتوفر خطة كافية للموارد والتي تسمح بتنفيذ استراتيجية المشتريات بفعالية؟</a:t>
            </a: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تقديم الخدمة وإدارة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التصميم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التكلفة والجدول الزمني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المخاطر</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A99808EF-A482-48F0-BD3A-89608E6C3339}"/>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599671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989357"/>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73A65B7-5B5B-4F5F-A0D0-725D6A724F5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 (تابع)</a:t>
            </a:r>
          </a:p>
        </p:txBody>
      </p:sp>
      <p:graphicFrame>
        <p:nvGraphicFramePr>
          <p:cNvPr id="24" name="Table 23">
            <a:extLst>
              <a:ext uri="{FF2B5EF4-FFF2-40B4-BE49-F238E27FC236}">
                <a16:creationId xmlns:a16="http://schemas.microsoft.com/office/drawing/2014/main" id="{ADC36422-8524-4CBE-9877-FF2F4773CC12}"/>
              </a:ext>
            </a:extLst>
          </p:cNvPr>
          <p:cNvGraphicFramePr>
            <a:graphicFrameLocks noGrp="1"/>
          </p:cNvGraphicFramePr>
          <p:nvPr/>
        </p:nvGraphicFramePr>
        <p:xfrm>
          <a:off x="3218407" y="2472379"/>
          <a:ext cx="5128592" cy="6017480"/>
        </p:xfrm>
        <a:graphic>
          <a:graphicData uri="http://schemas.openxmlformats.org/drawingml/2006/table">
            <a:tbl>
              <a:tblPr/>
              <a:tblGrid>
                <a:gridCol w="1610318">
                  <a:extLst>
                    <a:ext uri="{9D8B030D-6E8A-4147-A177-3AD203B41FA5}">
                      <a16:colId xmlns:a16="http://schemas.microsoft.com/office/drawing/2014/main" val="4022954537"/>
                    </a:ext>
                  </a:extLst>
                </a:gridCol>
                <a:gridCol w="1541630">
                  <a:extLst>
                    <a:ext uri="{9D8B030D-6E8A-4147-A177-3AD203B41FA5}">
                      <a16:colId xmlns:a16="http://schemas.microsoft.com/office/drawing/2014/main" val="3013969574"/>
                    </a:ext>
                  </a:extLst>
                </a:gridCol>
                <a:gridCol w="1060823">
                  <a:extLst>
                    <a:ext uri="{9D8B030D-6E8A-4147-A177-3AD203B41FA5}">
                      <a16:colId xmlns:a16="http://schemas.microsoft.com/office/drawing/2014/main" val="1351705769"/>
                    </a:ext>
                  </a:extLst>
                </a:gridCol>
                <a:gridCol w="915821">
                  <a:extLst>
                    <a:ext uri="{9D8B030D-6E8A-4147-A177-3AD203B41FA5}">
                      <a16:colId xmlns:a16="http://schemas.microsoft.com/office/drawing/2014/main" val="3534307928"/>
                    </a:ext>
                  </a:extLst>
                </a:gridCol>
              </a:tblGrid>
              <a:tr h="186835">
                <a:tc>
                  <a:txBody>
                    <a:bodyPr/>
                    <a:lstStyle/>
                    <a:p>
                      <a:pPr algn="ctr" fontAlgn="ctr"/>
                      <a:r>
                        <a:rPr lang="en-US" sz="500" b="1" i="0" u="none" strike="noStrike" dirty="0">
                          <a:solidFill>
                            <a:srgbClr val="FFFFFF"/>
                          </a:solidFill>
                          <a:effectLst/>
                          <a:latin typeface="Calibri" panose="020F0502020204030204" pitchFamily="34" charset="0"/>
                        </a:rPr>
                        <a:t>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dirty="0">
                          <a:solidFill>
                            <a:srgbClr val="FFFFFF"/>
                          </a:solidFill>
                          <a:effectLst/>
                          <a:latin typeface="Calibri" panose="020F0502020204030204" pitchFamily="34" charset="0"/>
                        </a:rPr>
                        <a:t>Calculation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dirty="0">
                          <a:solidFill>
                            <a:srgbClr val="FFFFFF"/>
                          </a:solidFill>
                          <a:effectLst/>
                          <a:latin typeface="Calibri" panose="020F0502020204030204" pitchFamily="34" charset="0"/>
                        </a:rPr>
                        <a:t>Rating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dirty="0">
                          <a:solidFill>
                            <a:srgbClr val="FFFFFF"/>
                          </a:solidFill>
                          <a:effectLst/>
                          <a:latin typeface="Calibri" panose="020F0502020204030204" pitchFamily="34" charset="0"/>
                        </a:rPr>
                        <a:t>Rating Score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404788484"/>
                  </a:ext>
                </a:extLst>
              </a:tr>
              <a:tr h="170228">
                <a:tc gridSpan="4">
                  <a:txBody>
                    <a:bodyPr/>
                    <a:lstStyle/>
                    <a:p>
                      <a:pPr algn="ctr" fontAlgn="ctr"/>
                      <a:r>
                        <a:rPr lang="en-US" sz="500" b="1" i="0" u="none" strike="noStrike" dirty="0">
                          <a:solidFill>
                            <a:srgbClr val="FFFFFF"/>
                          </a:solidFill>
                          <a:effectLst/>
                          <a:latin typeface="Calibri" panose="020F0502020204030204" pitchFamily="34" charset="0"/>
                        </a:rPr>
                        <a:t>Project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6059648"/>
                  </a:ext>
                </a:extLst>
              </a:tr>
              <a:tr h="166076">
                <a:tc>
                  <a:txBody>
                    <a:bodyPr/>
                    <a:lstStyle/>
                    <a:p>
                      <a:pPr algn="l" fontAlgn="ctr"/>
                      <a:r>
                        <a:rPr lang="en-US" sz="500" b="1" i="0" u="none" strike="noStrike" dirty="0">
                          <a:solidFill>
                            <a:srgbClr val="FFFFFF"/>
                          </a:solidFill>
                          <a:effectLst/>
                          <a:latin typeface="Calibri" panose="020F0502020204030204" pitchFamily="34" charset="0"/>
                        </a:rPr>
                        <a:t>I. Schedule Performance Index (SPI)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40890066"/>
                  </a:ext>
                </a:extLst>
              </a:tr>
              <a:tr h="80270">
                <a:tc>
                  <a:txBody>
                    <a:bodyPr/>
                    <a:lstStyle/>
                    <a:p>
                      <a:pPr algn="l" fontAlgn="ctr"/>
                      <a:r>
                        <a:rPr lang="en-US" sz="500" b="0" i="0" u="none" strike="noStrike" dirty="0">
                          <a:solidFill>
                            <a:srgbClr val="000000"/>
                          </a:solidFill>
                          <a:effectLst/>
                          <a:latin typeface="Calibri" panose="020F0502020204030204" pitchFamily="34" charset="0"/>
                        </a:rPr>
                        <a:t>Earned Schedule (weeks)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000000"/>
                          </a:solidFill>
                          <a:effectLst/>
                          <a:latin typeface="Calibri" panose="020F0502020204030204" pitchFamily="34" charset="0"/>
                        </a:rPr>
                        <a:t>Expected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500" b="0" i="1"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036176"/>
                  </a:ext>
                </a:extLst>
              </a:tr>
              <a:tr h="80270">
                <a:tc>
                  <a:txBody>
                    <a:bodyPr/>
                    <a:lstStyle/>
                    <a:p>
                      <a:pPr algn="l" fontAlgn="ctr"/>
                      <a:r>
                        <a:rPr lang="en-US" sz="500" b="0" i="0" u="none" strike="noStrike" dirty="0">
                          <a:solidFill>
                            <a:srgbClr val="000000"/>
                          </a:solidFill>
                          <a:effectLst/>
                          <a:latin typeface="Calibri" panose="020F0502020204030204" pitchFamily="34" charset="0"/>
                        </a:rPr>
                        <a:t>Actual Time (weeks)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120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666474"/>
                  </a:ext>
                </a:extLst>
              </a:tr>
              <a:tr h="80270">
                <a:tc>
                  <a:txBody>
                    <a:bodyPr/>
                    <a:lstStyle/>
                    <a:p>
                      <a:pPr algn="l" fontAlgn="ctr"/>
                      <a:r>
                        <a:rPr lang="en-US" sz="500" b="0" i="0" u="none" strike="noStrike" dirty="0">
                          <a:solidFill>
                            <a:srgbClr val="000000"/>
                          </a:solidFill>
                          <a:effectLst/>
                          <a:latin typeface="Calibri" panose="020F0502020204030204" pitchFamily="34" charset="0"/>
                        </a:rPr>
                        <a:t>SPI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80350977"/>
                  </a:ext>
                </a:extLst>
              </a:tr>
              <a:tr h="224202">
                <a:tc>
                  <a:txBody>
                    <a:bodyPr/>
                    <a:lstStyle/>
                    <a:p>
                      <a:pPr algn="l" fontAlgn="ctr"/>
                      <a:r>
                        <a:rPr lang="en-US" sz="500" b="1" i="0" u="none" strike="noStrike" dirty="0">
                          <a:solidFill>
                            <a:srgbClr val="FFFFFF"/>
                          </a:solidFill>
                          <a:effectLst/>
                          <a:latin typeface="Calibri" panose="020F0502020204030204" pitchFamily="34" charset="0"/>
                        </a:rPr>
                        <a:t>II. Cost Performance Index (CPI)</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25081924"/>
                  </a:ext>
                </a:extLst>
              </a:tr>
              <a:tr h="80270">
                <a:tc>
                  <a:txBody>
                    <a:bodyPr/>
                    <a:lstStyle/>
                    <a:p>
                      <a:pPr algn="l" fontAlgn="ctr"/>
                      <a:r>
                        <a:rPr lang="en-US" sz="500" b="0" i="0" u="none" strike="noStrike" dirty="0">
                          <a:solidFill>
                            <a:srgbClr val="000000"/>
                          </a:solidFill>
                          <a:effectLst/>
                          <a:latin typeface="Calibri" panose="020F0502020204030204" pitchFamily="34" charset="0"/>
                        </a:rPr>
                        <a:t>Original Budget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5,000,000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000000"/>
                          </a:solidFill>
                          <a:effectLst/>
                          <a:latin typeface="Calibri" panose="020F0502020204030204" pitchFamily="34" charset="0"/>
                        </a:rPr>
                        <a:t>Weak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rowSpan="3">
                  <a:txBody>
                    <a:bodyPr/>
                    <a:lstStyle/>
                    <a:p>
                      <a:pPr algn="ctr" fontAlgn="ctr"/>
                      <a:r>
                        <a:rPr lang="en-US" sz="500" b="0" i="1"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604733"/>
                  </a:ext>
                </a:extLst>
              </a:tr>
              <a:tr h="80270">
                <a:tc>
                  <a:txBody>
                    <a:bodyPr/>
                    <a:lstStyle/>
                    <a:p>
                      <a:pPr algn="l" fontAlgn="ctr"/>
                      <a:r>
                        <a:rPr lang="en-US" sz="500" b="0" i="0" u="none" strike="noStrike" dirty="0">
                          <a:solidFill>
                            <a:srgbClr val="000000"/>
                          </a:solidFill>
                          <a:effectLst/>
                          <a:latin typeface="Calibri" panose="020F0502020204030204" pitchFamily="34" charset="0"/>
                        </a:rPr>
                        <a:t>Current Cotnract Value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6,500,000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5336778"/>
                  </a:ext>
                </a:extLst>
              </a:tr>
              <a:tr h="80270">
                <a:tc>
                  <a:txBody>
                    <a:bodyPr/>
                    <a:lstStyle/>
                    <a:p>
                      <a:pPr algn="l" fontAlgn="ctr"/>
                      <a:r>
                        <a:rPr lang="en-US" sz="500" b="0" i="0" u="none" strike="noStrike" dirty="0">
                          <a:solidFill>
                            <a:srgbClr val="000000"/>
                          </a:solidFill>
                          <a:effectLst/>
                          <a:latin typeface="Calibri" panose="020F0502020204030204" pitchFamily="34" charset="0"/>
                        </a:rPr>
                        <a:t>CPI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987469"/>
                  </a:ext>
                </a:extLst>
              </a:tr>
              <a:tr h="224202">
                <a:tc>
                  <a:txBody>
                    <a:bodyPr/>
                    <a:lstStyle/>
                    <a:p>
                      <a:pPr algn="l" fontAlgn="ctr"/>
                      <a:r>
                        <a:rPr lang="en-US" sz="500" b="1" i="0" u="none" strike="noStrike" dirty="0">
                          <a:solidFill>
                            <a:srgbClr val="FFFFFF"/>
                          </a:solidFill>
                          <a:effectLst/>
                          <a:latin typeface="Calibri" panose="020F0502020204030204" pitchFamily="34" charset="0"/>
                        </a:rPr>
                        <a:t>III. Contract Variations (CV)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57929282"/>
                  </a:ext>
                </a:extLst>
              </a:tr>
              <a:tr h="160540">
                <a:tc>
                  <a:txBody>
                    <a:bodyPr/>
                    <a:lstStyle/>
                    <a:p>
                      <a:pPr algn="l" fontAlgn="ctr"/>
                      <a:r>
                        <a:rPr lang="en-US" sz="500" b="0" i="0" u="none" strike="noStrike" dirty="0">
                          <a:solidFill>
                            <a:srgbClr val="000000"/>
                          </a:solidFill>
                          <a:effectLst/>
                          <a:latin typeface="Calibri" panose="020F0502020204030204" pitchFamily="34" charset="0"/>
                        </a:rPr>
                        <a:t>Absolute value of variation Orders Value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000000"/>
                          </a:solidFill>
                          <a:effectLst/>
                          <a:latin typeface="Calibri" panose="020F0502020204030204" pitchFamily="34" charset="0"/>
                        </a:rPr>
                        <a:t>Very Strong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500" b="0" i="1"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135499"/>
                  </a:ext>
                </a:extLst>
              </a:tr>
              <a:tr h="80270">
                <a:tc>
                  <a:txBody>
                    <a:bodyPr/>
                    <a:lstStyle/>
                    <a:p>
                      <a:pPr algn="l" fontAlgn="ctr"/>
                      <a:r>
                        <a:rPr lang="en-US" sz="500" b="0" i="0" u="none" strike="noStrike" dirty="0">
                          <a:solidFill>
                            <a:srgbClr val="000000"/>
                          </a:solidFill>
                          <a:effectLst/>
                          <a:latin typeface="Calibri" panose="020F0502020204030204" pitchFamily="34" charset="0"/>
                        </a:rPr>
                        <a:t>OCV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64138492"/>
                  </a:ext>
                </a:extLst>
              </a:tr>
              <a:tr h="80270">
                <a:tc>
                  <a:txBody>
                    <a:bodyPr/>
                    <a:lstStyle/>
                    <a:p>
                      <a:pPr algn="l" fontAlgn="ctr"/>
                      <a:r>
                        <a:rPr lang="en-US" sz="500" b="0" i="0" u="none" strike="noStrike" dirty="0">
                          <a:solidFill>
                            <a:srgbClr val="000000"/>
                          </a:solidFill>
                          <a:effectLst/>
                          <a:latin typeface="Calibri" panose="020F0502020204030204" pitchFamily="34" charset="0"/>
                        </a:rPr>
                        <a:t>CV Index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70778609"/>
                  </a:ext>
                </a:extLst>
              </a:tr>
              <a:tr h="224202">
                <a:tc>
                  <a:txBody>
                    <a:bodyPr/>
                    <a:lstStyle/>
                    <a:p>
                      <a:pPr algn="l" fontAlgn="ctr"/>
                      <a:r>
                        <a:rPr lang="en-US" sz="500" b="1" i="0" u="none" strike="noStrike" dirty="0">
                          <a:solidFill>
                            <a:srgbClr val="FFFFFF"/>
                          </a:solidFill>
                          <a:effectLst/>
                          <a:latin typeface="Calibri" panose="020F0502020204030204" pitchFamily="34" charset="0"/>
                        </a:rPr>
                        <a:t>IV. NCR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52172143"/>
                  </a:ext>
                </a:extLst>
              </a:tr>
              <a:tr h="83038">
                <a:tc>
                  <a:txBody>
                    <a:bodyPr/>
                    <a:lstStyle/>
                    <a:p>
                      <a:pPr algn="l" fontAlgn="ctr"/>
                      <a:r>
                        <a:rPr lang="en-US" sz="500" b="0" i="0" u="none" strike="noStrike" dirty="0">
                          <a:solidFill>
                            <a:srgbClr val="000000"/>
                          </a:solidFill>
                          <a:effectLst/>
                          <a:latin typeface="Calibri" panose="020F0502020204030204" pitchFamily="34" charset="0"/>
                        </a:rPr>
                        <a:t>NCRs open (number)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000000"/>
                          </a:solidFill>
                          <a:effectLst/>
                          <a:latin typeface="Calibri" panose="020F0502020204030204" pitchFamily="34" charset="0"/>
                        </a:rPr>
                        <a:t>Very Strong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500" b="0" i="1"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13440"/>
                  </a:ext>
                </a:extLst>
              </a:tr>
              <a:tr h="80270">
                <a:tc>
                  <a:txBody>
                    <a:bodyPr/>
                    <a:lstStyle/>
                    <a:p>
                      <a:pPr algn="l" fontAlgn="ctr"/>
                      <a:r>
                        <a:rPr lang="en-US" sz="500" b="0" i="0" u="none" strike="noStrike" dirty="0">
                          <a:solidFill>
                            <a:srgbClr val="000000"/>
                          </a:solidFill>
                          <a:effectLst/>
                          <a:latin typeface="Calibri" panose="020F0502020204030204" pitchFamily="34" charset="0"/>
                        </a:rPr>
                        <a:t>NCR total (number)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125829"/>
                  </a:ext>
                </a:extLst>
              </a:tr>
              <a:tr h="80270">
                <a:tc>
                  <a:txBody>
                    <a:bodyPr/>
                    <a:lstStyle/>
                    <a:p>
                      <a:pPr algn="l" fontAlgn="ctr"/>
                      <a:r>
                        <a:rPr lang="en-US" sz="500" b="0" i="0" u="none" strike="noStrike" dirty="0">
                          <a:solidFill>
                            <a:srgbClr val="000000"/>
                          </a:solidFill>
                          <a:effectLst/>
                          <a:latin typeface="Calibri" panose="020F0502020204030204" pitchFamily="34" charset="0"/>
                        </a:rPr>
                        <a:t>NCR Index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05241376"/>
                  </a:ext>
                </a:extLst>
              </a:tr>
              <a:tr h="224202">
                <a:tc>
                  <a:txBody>
                    <a:bodyPr/>
                    <a:lstStyle/>
                    <a:p>
                      <a:pPr algn="l" fontAlgn="ctr"/>
                      <a:r>
                        <a:rPr lang="en-US" sz="500" b="1" i="0" u="none" strike="noStrike" dirty="0">
                          <a:solidFill>
                            <a:srgbClr val="FFFFFF"/>
                          </a:solidFill>
                          <a:effectLst/>
                          <a:latin typeface="Calibri" panose="020F0502020204030204" pitchFamily="34" charset="0"/>
                        </a:rPr>
                        <a:t>V. PD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57292205"/>
                  </a:ext>
                </a:extLst>
              </a:tr>
              <a:tr h="80270">
                <a:tc>
                  <a:txBody>
                    <a:bodyPr/>
                    <a:lstStyle/>
                    <a:p>
                      <a:pPr algn="l" fontAlgn="ctr"/>
                      <a:r>
                        <a:rPr lang="en-US" sz="500" b="0" i="0" u="none" strike="noStrike" dirty="0">
                          <a:solidFill>
                            <a:srgbClr val="000000"/>
                          </a:solidFill>
                          <a:effectLst/>
                          <a:latin typeface="Calibri" panose="020F0502020204030204" pitchFamily="34" charset="0"/>
                        </a:rPr>
                        <a:t>Project Delay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FFFFFF"/>
                          </a:solidFill>
                          <a:effectLst/>
                          <a:latin typeface="Calibri" panose="020F0502020204030204" pitchFamily="34" charset="0"/>
                        </a:rPr>
                        <a:t>Very Weak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3">
                  <a:txBody>
                    <a:bodyPr/>
                    <a:lstStyle/>
                    <a:p>
                      <a:pPr algn="ctr" fontAlgn="ctr"/>
                      <a:r>
                        <a:rPr lang="en-US" sz="500" b="0" i="1"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092906"/>
                  </a:ext>
                </a:extLst>
              </a:tr>
              <a:tr h="80270">
                <a:tc>
                  <a:txBody>
                    <a:bodyPr/>
                    <a:lstStyle/>
                    <a:p>
                      <a:pPr algn="l" fontAlgn="ctr"/>
                      <a:r>
                        <a:rPr lang="en-US" sz="500" b="0" i="0" u="none" strike="noStrike" dirty="0">
                          <a:solidFill>
                            <a:srgbClr val="000000"/>
                          </a:solidFill>
                          <a:effectLst/>
                          <a:latin typeface="Calibri" panose="020F0502020204030204" pitchFamily="34" charset="0"/>
                        </a:rPr>
                        <a:t>Project original Duration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4007729"/>
                  </a:ext>
                </a:extLst>
              </a:tr>
              <a:tr h="80270">
                <a:tc>
                  <a:txBody>
                    <a:bodyPr/>
                    <a:lstStyle/>
                    <a:p>
                      <a:pPr algn="l" fontAlgn="ctr"/>
                      <a:r>
                        <a:rPr lang="en-US" sz="500" b="0" i="0" u="none" strike="noStrike" dirty="0">
                          <a:solidFill>
                            <a:srgbClr val="000000"/>
                          </a:solidFill>
                          <a:effectLst/>
                          <a:latin typeface="Calibri" panose="020F0502020204030204" pitchFamily="34" charset="0"/>
                        </a:rPr>
                        <a:t>PD index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04730649"/>
                  </a:ext>
                </a:extLst>
              </a:tr>
              <a:tr h="224202">
                <a:tc>
                  <a:txBody>
                    <a:bodyPr/>
                    <a:lstStyle/>
                    <a:p>
                      <a:pPr algn="l" fontAlgn="ctr"/>
                      <a:r>
                        <a:rPr lang="en-US" sz="500" b="1" i="0" u="none" strike="noStrike" dirty="0">
                          <a:solidFill>
                            <a:srgbClr val="FFFFFF"/>
                          </a:solidFill>
                          <a:effectLst/>
                          <a:latin typeface="Calibri" panose="020F0502020204030204" pitchFamily="34" charset="0"/>
                        </a:rPr>
                        <a:t>VI. EOT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3596059"/>
                  </a:ext>
                </a:extLst>
              </a:tr>
              <a:tr h="83038">
                <a:tc>
                  <a:txBody>
                    <a:bodyPr/>
                    <a:lstStyle/>
                    <a:p>
                      <a:pPr algn="l" fontAlgn="ctr"/>
                      <a:r>
                        <a:rPr lang="en-US" sz="500" b="0" i="0" u="none" strike="noStrike" dirty="0">
                          <a:solidFill>
                            <a:srgbClr val="000000"/>
                          </a:solidFill>
                          <a:effectLst/>
                          <a:latin typeface="Calibri" panose="020F0502020204030204" pitchFamily="34" charset="0"/>
                        </a:rPr>
                        <a:t>Approved EOT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000000"/>
                          </a:solidFill>
                          <a:effectLst/>
                          <a:latin typeface="Calibri" panose="020F0502020204030204" pitchFamily="34" charset="0"/>
                        </a:rPr>
                        <a:t>Expected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500" b="0" i="1"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439533"/>
                  </a:ext>
                </a:extLst>
              </a:tr>
              <a:tr h="80270">
                <a:tc>
                  <a:txBody>
                    <a:bodyPr/>
                    <a:lstStyle/>
                    <a:p>
                      <a:pPr algn="l" fontAlgn="ctr"/>
                      <a:r>
                        <a:rPr lang="en-US" sz="500" b="0" i="0" u="none" strike="noStrike" dirty="0">
                          <a:solidFill>
                            <a:srgbClr val="000000"/>
                          </a:solidFill>
                          <a:effectLst/>
                          <a:latin typeface="Calibri" panose="020F0502020204030204" pitchFamily="34" charset="0"/>
                        </a:rPr>
                        <a:t>Project original Duration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82099012"/>
                  </a:ext>
                </a:extLst>
              </a:tr>
              <a:tr h="80270">
                <a:tc>
                  <a:txBody>
                    <a:bodyPr/>
                    <a:lstStyle/>
                    <a:p>
                      <a:pPr algn="l" fontAlgn="ctr"/>
                      <a:r>
                        <a:rPr lang="en-US" sz="500" b="0" i="0" u="none" strike="noStrike" dirty="0">
                          <a:solidFill>
                            <a:srgbClr val="000000"/>
                          </a:solidFill>
                          <a:effectLst/>
                          <a:latin typeface="Calibri" panose="020F0502020204030204" pitchFamily="34" charset="0"/>
                        </a:rPr>
                        <a:t>EOT index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3970081"/>
                  </a:ext>
                </a:extLst>
              </a:tr>
              <a:tr h="224202">
                <a:tc>
                  <a:txBody>
                    <a:bodyPr/>
                    <a:lstStyle/>
                    <a:p>
                      <a:pPr algn="l" fontAlgn="ctr"/>
                      <a:r>
                        <a:rPr lang="en-US" sz="500" b="1" i="0" u="none" strike="noStrike" dirty="0">
                          <a:solidFill>
                            <a:srgbClr val="FFFFFF"/>
                          </a:solidFill>
                          <a:effectLst/>
                          <a:latin typeface="Calibri" panose="020F0502020204030204" pitchFamily="34" charset="0"/>
                        </a:rPr>
                        <a:t>VII. TCPI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61294791"/>
                  </a:ext>
                </a:extLst>
              </a:tr>
              <a:tr h="80270">
                <a:tc>
                  <a:txBody>
                    <a:bodyPr/>
                    <a:lstStyle/>
                    <a:p>
                      <a:pPr algn="l" fontAlgn="ctr"/>
                      <a:r>
                        <a:rPr lang="en-US" sz="500" b="0" i="0" u="none" strike="noStrike" dirty="0">
                          <a:solidFill>
                            <a:srgbClr val="000000"/>
                          </a:solidFill>
                          <a:effectLst/>
                          <a:latin typeface="Calibri" panose="020F0502020204030204" pitchFamily="34" charset="0"/>
                        </a:rPr>
                        <a:t>BAC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500" b="0" i="1" u="none" strike="noStrike" dirty="0">
                          <a:solidFill>
                            <a:srgbClr val="000000"/>
                          </a:solidFill>
                          <a:effectLst/>
                          <a:latin typeface="Calibri" panose="020F0502020204030204" pitchFamily="34" charset="0"/>
                        </a:rPr>
                        <a:t>Very Strong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rowSpan="4">
                  <a:txBody>
                    <a:bodyPr/>
                    <a:lstStyle/>
                    <a:p>
                      <a:pPr algn="ctr" fontAlgn="ctr"/>
                      <a:r>
                        <a:rPr lang="en-US" sz="500" b="0" i="1"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636046"/>
                  </a:ext>
                </a:extLst>
              </a:tr>
              <a:tr h="80270">
                <a:tc>
                  <a:txBody>
                    <a:bodyPr/>
                    <a:lstStyle/>
                    <a:p>
                      <a:pPr algn="l" fontAlgn="ctr"/>
                      <a:r>
                        <a:rPr lang="en-US" sz="500" b="0" i="0" u="none" strike="noStrike" dirty="0">
                          <a:solidFill>
                            <a:srgbClr val="000000"/>
                          </a:solidFill>
                          <a:effectLst/>
                          <a:latin typeface="Calibri" panose="020F0502020204030204" pitchFamily="34" charset="0"/>
                        </a:rPr>
                        <a:t>Earned Value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1,800,000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9040448"/>
                  </a:ext>
                </a:extLst>
              </a:tr>
              <a:tr h="80270">
                <a:tc>
                  <a:txBody>
                    <a:bodyPr/>
                    <a:lstStyle/>
                    <a:p>
                      <a:pPr algn="l" fontAlgn="ctr"/>
                      <a:r>
                        <a:rPr lang="en-US" sz="500" b="0" i="0" u="none" strike="noStrike" dirty="0">
                          <a:solidFill>
                            <a:srgbClr val="000000"/>
                          </a:solidFill>
                          <a:effectLst/>
                          <a:latin typeface="Calibri" panose="020F0502020204030204" pitchFamily="34" charset="0"/>
                        </a:rPr>
                        <a:t>Actual Cost (QAR)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1,200,000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4782034"/>
                  </a:ext>
                </a:extLst>
              </a:tr>
              <a:tr h="83038">
                <a:tc>
                  <a:txBody>
                    <a:bodyPr/>
                    <a:lstStyle/>
                    <a:p>
                      <a:pPr algn="l" fontAlgn="ctr"/>
                      <a:r>
                        <a:rPr lang="en-US" sz="500" b="0" i="0" u="none" strike="noStrike" dirty="0">
                          <a:solidFill>
                            <a:srgbClr val="000000"/>
                          </a:solidFill>
                          <a:effectLst/>
                          <a:latin typeface="Calibri" panose="020F0502020204030204" pitchFamily="34" charset="0"/>
                        </a:rPr>
                        <a:t>TCPI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51328034"/>
                  </a:ext>
                </a:extLst>
              </a:tr>
              <a:tr h="224202">
                <a:tc>
                  <a:txBody>
                    <a:bodyPr/>
                    <a:lstStyle/>
                    <a:p>
                      <a:pPr algn="l" fontAlgn="ctr"/>
                      <a:r>
                        <a:rPr lang="en-US" sz="500" b="1" i="0" u="none" strike="noStrike" dirty="0">
                          <a:solidFill>
                            <a:srgbClr val="FFFFFF"/>
                          </a:solidFill>
                          <a:effectLst/>
                          <a:latin typeface="Calibri" panose="020F0502020204030204" pitchFamily="34" charset="0"/>
                        </a:rPr>
                        <a:t>VIII. 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45751516"/>
                  </a:ext>
                </a:extLst>
              </a:tr>
              <a:tr h="83038">
                <a:tc>
                  <a:txBody>
                    <a:bodyPr/>
                    <a:lstStyle/>
                    <a:p>
                      <a:pPr algn="l" fontAlgn="ctr"/>
                      <a:r>
                        <a:rPr lang="en-US" sz="500" b="0" i="0" u="none" strike="noStrike" dirty="0">
                          <a:solidFill>
                            <a:srgbClr val="000000"/>
                          </a:solidFill>
                          <a:effectLst/>
                          <a:latin typeface="Calibri" panose="020F0502020204030204" pitchFamily="34" charset="0"/>
                        </a:rPr>
                        <a:t>Sum of recorded injuries / illnesses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500" b="0" i="1" u="none" strike="noStrike" dirty="0">
                          <a:solidFill>
                            <a:srgbClr val="FFFFFF"/>
                          </a:solidFill>
                          <a:effectLst/>
                          <a:latin typeface="Calibri" panose="020F0502020204030204" pitchFamily="34" charset="0"/>
                        </a:rPr>
                        <a:t>Very Weak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0000"/>
                    </a:solidFill>
                  </a:tcPr>
                </a:tc>
                <a:tc rowSpan="3">
                  <a:txBody>
                    <a:bodyPr/>
                    <a:lstStyle/>
                    <a:p>
                      <a:pPr algn="ctr" fontAlgn="ctr"/>
                      <a:r>
                        <a:rPr lang="en-US" sz="500" b="0" i="1"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059549"/>
                  </a:ext>
                </a:extLst>
              </a:tr>
              <a:tr h="80270">
                <a:tc>
                  <a:txBody>
                    <a:bodyPr/>
                    <a:lstStyle/>
                    <a:p>
                      <a:pPr algn="l" fontAlgn="ctr"/>
                      <a:r>
                        <a:rPr lang="en-US" sz="500" b="0" i="0" u="none" strike="noStrike" dirty="0">
                          <a:solidFill>
                            <a:srgbClr val="000000"/>
                          </a:solidFill>
                          <a:effectLst/>
                          <a:latin typeface="Calibri" panose="020F0502020204030204" pitchFamily="34" charset="0"/>
                        </a:rPr>
                        <a:t>Sum of hours worked by employees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panose="020F0502020204030204" pitchFamily="34" charset="0"/>
                        </a:rPr>
                        <a:t>                                                                    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68536533"/>
                  </a:ext>
                </a:extLst>
              </a:tr>
              <a:tr h="80270">
                <a:tc>
                  <a:txBody>
                    <a:bodyPr/>
                    <a:lstStyle/>
                    <a:p>
                      <a:pPr algn="l" fontAlgn="ctr"/>
                      <a:r>
                        <a:rPr lang="en-US" sz="500" b="0" i="0" u="none" strike="noStrike" dirty="0">
                          <a:solidFill>
                            <a:srgbClr val="000000"/>
                          </a:solidFill>
                          <a:effectLst/>
                          <a:latin typeface="Calibri" panose="020F0502020204030204" pitchFamily="34" charset="0"/>
                        </a:rPr>
                        <a:t>SI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50279986"/>
                  </a:ext>
                </a:extLst>
              </a:tr>
              <a:tr h="224202">
                <a:tc>
                  <a:txBody>
                    <a:bodyPr/>
                    <a:lstStyle/>
                    <a:p>
                      <a:pPr algn="l" fontAlgn="ctr"/>
                      <a:r>
                        <a:rPr lang="en-US" sz="500" b="1" i="0" u="none" strike="noStrike" dirty="0">
                          <a:solidFill>
                            <a:srgbClr val="FFFFFF"/>
                          </a:solidFill>
                          <a:effectLst/>
                          <a:latin typeface="Calibri" panose="020F0502020204030204" pitchFamily="34" charset="0"/>
                        </a:rPr>
                        <a:t>IX. FI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15505943"/>
                  </a:ext>
                </a:extLst>
              </a:tr>
              <a:tr h="83038">
                <a:tc>
                  <a:txBody>
                    <a:bodyPr/>
                    <a:lstStyle/>
                    <a:p>
                      <a:pPr algn="l" fontAlgn="ctr"/>
                      <a:r>
                        <a:rPr lang="en-US" sz="500" b="0" i="0" u="none" strike="noStrike" dirty="0">
                          <a:solidFill>
                            <a:srgbClr val="000000"/>
                          </a:solidFill>
                          <a:effectLst/>
                          <a:latin typeface="Calibri" panose="020F0502020204030204" pitchFamily="34" charset="0"/>
                        </a:rPr>
                        <a:t>Fatalities recorded on site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0" i="1" u="none" strike="noStrike" dirty="0">
                          <a:solidFill>
                            <a:srgbClr val="FFFFFF"/>
                          </a:solidFill>
                          <a:effectLst/>
                          <a:latin typeface="Calibri" panose="020F0502020204030204" pitchFamily="34" charset="0"/>
                        </a:rPr>
                        <a:t>Aligned with Market Expectation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rowSpan="2">
                  <a:txBody>
                    <a:bodyPr/>
                    <a:lstStyle/>
                    <a:p>
                      <a:pPr algn="ctr" fontAlgn="ctr"/>
                      <a:r>
                        <a:rPr lang="en-US" sz="500" b="0" i="1"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945831"/>
                  </a:ext>
                </a:extLst>
              </a:tr>
              <a:tr h="80270">
                <a:tc>
                  <a:txBody>
                    <a:bodyPr/>
                    <a:lstStyle/>
                    <a:p>
                      <a:pPr algn="l" fontAlgn="ctr"/>
                      <a:r>
                        <a:rPr lang="en-US" sz="500" b="0" i="0" u="none" strike="noStrike" dirty="0">
                          <a:solidFill>
                            <a:srgbClr val="000000"/>
                          </a:solidFill>
                          <a:effectLst/>
                          <a:latin typeface="Calibri" panose="020F0502020204030204" pitchFamily="34" charset="0"/>
                        </a:rPr>
                        <a:t>OIR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17068913"/>
                  </a:ext>
                </a:extLst>
              </a:tr>
              <a:tr h="80270">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2840"/>
                  </a:ext>
                </a:extLst>
              </a:tr>
              <a:tr h="116253">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700" b="1" i="0" u="none" strike="noStrike" dirty="0">
                          <a:solidFill>
                            <a:srgbClr val="000000"/>
                          </a:solidFill>
                          <a:effectLst/>
                          <a:latin typeface="Calibri" panose="020F0502020204030204" pitchFamily="34" charset="0"/>
                        </a:rPr>
                        <a:t>Total Score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1" u="none" strike="noStrike" dirty="0">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16922477"/>
                  </a:ext>
                </a:extLst>
              </a:tr>
              <a:tr h="116253">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7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500" b="0" i="1"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529472"/>
                  </a:ext>
                </a:extLst>
              </a:tr>
              <a:tr h="348760">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700" b="1" i="0" u="none" strike="noStrike" dirty="0">
                          <a:solidFill>
                            <a:srgbClr val="000000"/>
                          </a:solidFill>
                          <a:effectLst/>
                          <a:latin typeface="Calibri" panose="020F0502020204030204" pitchFamily="34" charset="0"/>
                        </a:rPr>
                        <a:t>Overall Performance Score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1"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2359669"/>
                  </a:ext>
                </a:extLst>
              </a:tr>
              <a:tr h="116253">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7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500" b="0" i="1"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732561"/>
                  </a:ext>
                </a:extLst>
              </a:tr>
              <a:tr h="348760">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700" b="1" i="0" u="none" strike="noStrike" dirty="0">
                          <a:solidFill>
                            <a:srgbClr val="000000"/>
                          </a:solidFill>
                          <a:effectLst/>
                          <a:latin typeface="Calibri" panose="020F0502020204030204" pitchFamily="34" charset="0"/>
                        </a:rPr>
                        <a:t>Overall Performance  Rating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1" u="none" strike="noStrike" dirty="0">
                          <a:solidFill>
                            <a:srgbClr val="000000"/>
                          </a:solidFill>
                          <a:effectLst/>
                          <a:latin typeface="Calibri" panose="020F0502020204030204" pitchFamily="34" charset="0"/>
                        </a:rPr>
                        <a:t>Strong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0571043"/>
                  </a:ext>
                </a:extLst>
              </a:tr>
              <a:tr h="80270">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720657"/>
                  </a:ext>
                </a:extLst>
              </a:tr>
              <a:tr h="116253">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700" b="1" i="0" u="none" strike="noStrike" dirty="0">
                          <a:solidFill>
                            <a:srgbClr val="000000"/>
                          </a:solidFill>
                          <a:effectLst/>
                          <a:latin typeface="Calibri" panose="020F0502020204030204" pitchFamily="34" charset="0"/>
                        </a:rPr>
                        <a:t>CPI Score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1" u="none" strike="noStrike" dirty="0">
                          <a:solidFill>
                            <a:srgbClr val="000000"/>
                          </a:solidFill>
                          <a:effectLst/>
                          <a:latin typeface="Calibri" panose="020F0502020204030204" pitchFamily="34" charset="0"/>
                        </a:rPr>
                        <a:t>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6378846"/>
                  </a:ext>
                </a:extLst>
              </a:tr>
              <a:tr h="116253">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r>
                        <a:rPr lang="en-US" sz="700" b="1" i="0" u="none" strike="noStrike" dirty="0">
                          <a:solidFill>
                            <a:srgbClr val="000000"/>
                          </a:solidFill>
                          <a:effectLst/>
                          <a:latin typeface="Calibri" panose="020F0502020204030204" pitchFamily="34" charset="0"/>
                        </a:rPr>
                        <a:t>CPI Rating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1" u="none" strike="noStrike" dirty="0">
                          <a:solidFill>
                            <a:srgbClr val="000000"/>
                          </a:solidFill>
                          <a:effectLst/>
                          <a:latin typeface="Calibri" panose="020F0502020204030204" pitchFamily="34" charset="0"/>
                        </a:rPr>
                        <a:t>Weak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23848616"/>
                  </a:ext>
                </a:extLst>
              </a:tr>
            </a:tbl>
          </a:graphicData>
        </a:graphic>
      </p:graphicFrame>
      <p:sp>
        <p:nvSpPr>
          <p:cNvPr id="25" name="Rectangle: Single Corner Snipped 24">
            <a:extLst>
              <a:ext uri="{FF2B5EF4-FFF2-40B4-BE49-F238E27FC236}">
                <a16:creationId xmlns:a16="http://schemas.microsoft.com/office/drawing/2014/main" id="{AD3D0A18-1B0A-496D-824A-A4B6944C64F1}"/>
              </a:ext>
            </a:extLst>
          </p:cNvPr>
          <p:cNvSpPr/>
          <p:nvPr/>
        </p:nvSpPr>
        <p:spPr>
          <a:xfrm flipH="1">
            <a:off x="538404" y="3342855"/>
            <a:ext cx="1996804" cy="901148"/>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marR="0" lvl="1" indent="-228600" algn="r" defTabSz="457200" rtl="1" eaLnBrk="1" fontAlgn="auto" latinLnBrk="0" hangingPunct="1">
              <a:lnSpc>
                <a:spcPct val="100000"/>
              </a:lnSpc>
              <a:spcBef>
                <a:spcPts val="1200"/>
              </a:spcBef>
              <a:spcAft>
                <a:spcPts val="0"/>
              </a:spcAft>
              <a:buClrTx/>
              <a:buSzTx/>
              <a:buFont typeface="+mj-lt"/>
              <a:buAutoNum type="arabicPeriod"/>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حدد قيمة كل مقياس ، واملأ بالتالي تصنيف كل مقياس ودرجته.</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26" name="Straight Arrow Connector 25">
            <a:extLst>
              <a:ext uri="{FF2B5EF4-FFF2-40B4-BE49-F238E27FC236}">
                <a16:creationId xmlns:a16="http://schemas.microsoft.com/office/drawing/2014/main" id="{2A8D3E9B-07DB-4512-B7FE-C509D5EDC13E}"/>
              </a:ext>
            </a:extLst>
          </p:cNvPr>
          <p:cNvCxnSpPr>
            <a:cxnSpLocks/>
          </p:cNvCxnSpPr>
          <p:nvPr/>
        </p:nvCxnSpPr>
        <p:spPr>
          <a:xfrm flipV="1">
            <a:off x="2535208" y="3130014"/>
            <a:ext cx="2758571" cy="663415"/>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Single Corner Snipped 26">
            <a:extLst>
              <a:ext uri="{FF2B5EF4-FFF2-40B4-BE49-F238E27FC236}">
                <a16:creationId xmlns:a16="http://schemas.microsoft.com/office/drawing/2014/main" id="{0A8E84D6-EE07-498D-B775-811B644EEF44}"/>
              </a:ext>
            </a:extLst>
          </p:cNvPr>
          <p:cNvSpPr/>
          <p:nvPr/>
        </p:nvSpPr>
        <p:spPr>
          <a:xfrm flipH="1">
            <a:off x="9498263" y="3249235"/>
            <a:ext cx="2502506" cy="994768"/>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marR="0" lvl="1" indent="-228600" algn="r" defTabSz="457200" rtl="1" eaLnBrk="1" fontAlgn="auto" latinLnBrk="0" hangingPunct="1">
              <a:lnSpc>
                <a:spcPct val="100000"/>
              </a:lnSpc>
              <a:spcBef>
                <a:spcPts val="1200"/>
              </a:spcBef>
              <a:spcAft>
                <a:spcPts val="0"/>
              </a:spcAft>
              <a:buClrTx/>
              <a:buSzTx/>
              <a:buFont typeface="+mj-lt"/>
              <a:buAutoNum type="arabicPeriod" startAt="2"/>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قارن تصنيف كل مقياس بمعايير التصنيف للتحقق من أن تصنيف كل مقياس يتماشى مع جدول معايير التقييم.</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28" name="Straight Arrow Connector 27">
            <a:extLst>
              <a:ext uri="{FF2B5EF4-FFF2-40B4-BE49-F238E27FC236}">
                <a16:creationId xmlns:a16="http://schemas.microsoft.com/office/drawing/2014/main" id="{1D658FD1-A050-4412-83E5-2E6B3207D30D}"/>
              </a:ext>
            </a:extLst>
          </p:cNvPr>
          <p:cNvCxnSpPr>
            <a:cxnSpLocks/>
          </p:cNvCxnSpPr>
          <p:nvPr/>
        </p:nvCxnSpPr>
        <p:spPr>
          <a:xfrm flipH="1" flipV="1">
            <a:off x="6913217" y="3130015"/>
            <a:ext cx="2585046" cy="616604"/>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Single Corner Snipped 28">
            <a:extLst>
              <a:ext uri="{FF2B5EF4-FFF2-40B4-BE49-F238E27FC236}">
                <a16:creationId xmlns:a16="http://schemas.microsoft.com/office/drawing/2014/main" id="{98F70C06-0E2E-448D-91A8-A930A0C20828}"/>
              </a:ext>
            </a:extLst>
          </p:cNvPr>
          <p:cNvSpPr/>
          <p:nvPr/>
        </p:nvSpPr>
        <p:spPr>
          <a:xfrm flipH="1">
            <a:off x="1181748" y="7551068"/>
            <a:ext cx="2735713" cy="901149"/>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marR="0" lvl="1" indent="-228600" algn="r" defTabSz="457200" rtl="1" eaLnBrk="1" fontAlgn="auto" latinLnBrk="0" hangingPunct="1">
              <a:lnSpc>
                <a:spcPct val="100000"/>
              </a:lnSpc>
              <a:spcBef>
                <a:spcPts val="1200"/>
              </a:spcBef>
              <a:spcAft>
                <a:spcPts val="0"/>
              </a:spcAft>
              <a:buClrTx/>
              <a:buSzTx/>
              <a:buFont typeface="+mj-lt"/>
              <a:buAutoNum type="arabicPeriod" startAt="3"/>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املأ النتيجة الإجمالية لأداء المشروع من خلال قسمة إجمالي جميع الدرجات ضمن كل مقياس على إجمالي عدد المقاييس.</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30" name="Straight Arrow Connector 29">
            <a:extLst>
              <a:ext uri="{FF2B5EF4-FFF2-40B4-BE49-F238E27FC236}">
                <a16:creationId xmlns:a16="http://schemas.microsoft.com/office/drawing/2014/main" id="{B81A2DDB-8330-405D-A877-3D887DA46ADB}"/>
              </a:ext>
            </a:extLst>
          </p:cNvPr>
          <p:cNvCxnSpPr>
            <a:cxnSpLocks/>
          </p:cNvCxnSpPr>
          <p:nvPr/>
        </p:nvCxnSpPr>
        <p:spPr>
          <a:xfrm flipV="1">
            <a:off x="3917461" y="7552077"/>
            <a:ext cx="2411555" cy="449566"/>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Single Corner Snipped 46">
            <a:extLst>
              <a:ext uri="{FF2B5EF4-FFF2-40B4-BE49-F238E27FC236}">
                <a16:creationId xmlns:a16="http://schemas.microsoft.com/office/drawing/2014/main" id="{044997F4-57B6-4359-A9EB-7530A8F6A8FC}"/>
              </a:ext>
            </a:extLst>
          </p:cNvPr>
          <p:cNvSpPr/>
          <p:nvPr/>
        </p:nvSpPr>
        <p:spPr>
          <a:xfrm flipH="1">
            <a:off x="9265055" y="7665005"/>
            <a:ext cx="2354796" cy="477533"/>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marR="0" lvl="1" indent="-228600" algn="r" defTabSz="457200" rtl="1" eaLnBrk="1" fontAlgn="auto" latinLnBrk="0" hangingPunct="1">
              <a:lnSpc>
                <a:spcPct val="100000"/>
              </a:lnSpc>
              <a:spcBef>
                <a:spcPts val="1200"/>
              </a:spcBef>
              <a:spcAft>
                <a:spcPts val="0"/>
              </a:spcAft>
              <a:buClrTx/>
              <a:buSzTx/>
              <a:buFont typeface="+mj-lt"/>
              <a:buAutoNum type="arabicPeriod" startAt="4"/>
              <a:tabLst/>
              <a:defRPr/>
            </a:pP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املأ تصنيف مؤشر أداء التكلفة (</a:t>
            </a:r>
            <a:r>
              <a:rPr kumimoji="0" lang="en-US" sz="1200" b="0" i="0" u="none" strike="noStrike" kern="1200" cap="none" spc="0" normalizeH="0" baseline="0" noProof="0" dirty="0">
                <a:ln>
                  <a:noFill/>
                </a:ln>
                <a:solidFill>
                  <a:prstClr val="black"/>
                </a:solidFill>
                <a:effectLst/>
                <a:uLnTx/>
                <a:uFillTx/>
                <a:latin typeface="Muna"/>
                <a:ea typeface="+mn-ea"/>
                <a:cs typeface="+mn-cs"/>
              </a:rPr>
              <a:t>CPI</a:t>
            </a:r>
            <a:r>
              <a:rPr kumimoji="0" lang="ar-SA" sz="12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50" name="Straight Arrow Connector 49">
            <a:extLst>
              <a:ext uri="{FF2B5EF4-FFF2-40B4-BE49-F238E27FC236}">
                <a16:creationId xmlns:a16="http://schemas.microsoft.com/office/drawing/2014/main" id="{A115A2BF-7846-412A-BF86-8567195DFA41}"/>
              </a:ext>
            </a:extLst>
          </p:cNvPr>
          <p:cNvCxnSpPr>
            <a:cxnSpLocks/>
          </p:cNvCxnSpPr>
          <p:nvPr/>
        </p:nvCxnSpPr>
        <p:spPr>
          <a:xfrm flipH="1">
            <a:off x="8372792" y="7903772"/>
            <a:ext cx="892264" cy="525799"/>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9478DA0-FA54-4531-8D90-941A42A00E72}"/>
              </a:ext>
            </a:extLst>
          </p:cNvPr>
          <p:cNvSpPr/>
          <p:nvPr/>
        </p:nvSpPr>
        <p:spPr>
          <a:xfrm rot="19712057">
            <a:off x="3523150" y="4416943"/>
            <a:ext cx="4264046" cy="5754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31" name="Slide Number Placeholder 13">
            <a:extLst>
              <a:ext uri="{FF2B5EF4-FFF2-40B4-BE49-F238E27FC236}">
                <a16:creationId xmlns:a16="http://schemas.microsoft.com/office/drawing/2014/main" id="{5CD4C0FE-8437-4E0D-B151-0768E445A64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119</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473591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100628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QT</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989357"/>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PPA</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2B81FCB-C7EE-4081-9F4D-AA569B32B514}"/>
              </a:ext>
            </a:extLst>
          </p:cNvPr>
          <p:cNvSpPr/>
          <p:nvPr/>
        </p:nvSpPr>
        <p:spPr>
          <a:xfrm>
            <a:off x="750506" y="2285632"/>
            <a:ext cx="11574015" cy="2092881"/>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6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تحليل الملف</a:t>
            </a:r>
          </a:p>
          <a:p>
            <a:pPr marL="713232"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الانتهاء من تقييم الأداء ، يمكن تحليل أداء كل مشروع على مستوى الملف من أجل تشكيل أساس لخطة تدقيق المشاريع الرأسمالية.</a:t>
            </a:r>
          </a:p>
          <a:p>
            <a:pPr marL="713232" marR="0" lvl="0" indent="-285750" algn="r" defTabSz="457200" rtl="1"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تحديد أداء كل مشروع من خلال الجمع بين:</a:t>
            </a:r>
          </a:p>
          <a:p>
            <a:pPr marL="1042416" marR="0" lvl="0" indent="-342900" algn="r" defTabSz="457200" rtl="1" eaLnBrk="1" fontAlgn="auto" latinLnBrk="0" hangingPunct="1">
              <a:lnSpc>
                <a:spcPct val="100000"/>
              </a:lnSpc>
              <a:spcBef>
                <a:spcPts val="0"/>
              </a:spcBef>
              <a:spcAft>
                <a:spcPts val="600"/>
              </a:spcAft>
              <a:buClrTx/>
              <a:buSzTx/>
              <a:buFont typeface="+mj-lt"/>
              <a:buAutoNum type="alphaLcPeriod"/>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نتيجة الأداء الإجمالية ومؤشر أداء التكلفة (</a:t>
            </a:r>
            <a:r>
              <a:rPr kumimoji="0" lang="en-US" sz="1800" b="0" i="0" u="none" strike="noStrike" kern="1200" cap="none" spc="0" normalizeH="0" baseline="0" noProof="0" dirty="0">
                <a:ln>
                  <a:noFill/>
                </a:ln>
                <a:solidFill>
                  <a:prstClr val="black"/>
                </a:solidFill>
                <a:effectLst/>
                <a:uLnTx/>
                <a:uFillTx/>
                <a:latin typeface="Muna"/>
                <a:ea typeface="+mn-ea"/>
                <a:cs typeface="+mn-cs"/>
              </a:rPr>
              <a:t>CPI</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Muna"/>
                <a:ea typeface="+mn-ea"/>
                <a:cs typeface="+mn-cs"/>
              </a:rPr>
              <a:t>، </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كما هو موضح في </a:t>
            </a:r>
            <a:r>
              <a:rPr kumimoji="0" lang="en-US" sz="1800" b="0" i="0" u="none" strike="noStrike" kern="1200" cap="none" spc="0" normalizeH="0" baseline="0" noProof="0" dirty="0">
                <a:ln>
                  <a:noFill/>
                </a:ln>
                <a:solidFill>
                  <a:prstClr val="black"/>
                </a:solidFill>
                <a:effectLst/>
                <a:uLnTx/>
                <a:uFillTx/>
                <a:latin typeface="Muna"/>
                <a:ea typeface="+mn-ea"/>
                <a:cs typeface="+mn-cs"/>
              </a:rPr>
              <a:t>Figure 2</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أدناه (يعتبر مؤشر أداء التكلفة (</a:t>
            </a:r>
            <a:r>
              <a:rPr kumimoji="0" lang="en-US" sz="1800" b="0" i="0" u="none" strike="noStrike" kern="1200" cap="none" spc="0" normalizeH="0" baseline="0" noProof="0" dirty="0">
                <a:ln>
                  <a:noFill/>
                </a:ln>
                <a:solidFill>
                  <a:prstClr val="black"/>
                </a:solidFill>
                <a:effectLst/>
                <a:uLnTx/>
                <a:uFillTx/>
                <a:latin typeface="Muna"/>
                <a:ea typeface="+mn-ea"/>
                <a:cs typeface="+mn-cs"/>
              </a:rPr>
              <a:t>CPI</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المقياس الأكثر أهمية لأنه يقيس فعالية التكلفة للعمل المنجز) ، و</a:t>
            </a:r>
          </a:p>
          <a:p>
            <a:pPr marL="1042416" marR="0" lvl="0" indent="-342900" algn="r" defTabSz="457200" rtl="1" eaLnBrk="1" fontAlgn="auto" latinLnBrk="0" hangingPunct="1">
              <a:lnSpc>
                <a:spcPct val="100000"/>
              </a:lnSpc>
              <a:spcBef>
                <a:spcPts val="0"/>
              </a:spcBef>
              <a:spcAft>
                <a:spcPts val="600"/>
              </a:spcAft>
              <a:buClrTx/>
              <a:buSzTx/>
              <a:buFont typeface="+mj-lt"/>
              <a:buAutoNum type="alphaLcPeriod"/>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نتيجة الأداء الإجمالية والأثر المترتب* ، كما هو موضح في </a:t>
            </a:r>
            <a:r>
              <a:rPr kumimoji="0" lang="en-US" sz="1800" b="0" i="0" u="none" strike="noStrike" kern="1200" cap="none" spc="0" normalizeH="0" baseline="0" noProof="0" dirty="0">
                <a:ln>
                  <a:noFill/>
                </a:ln>
                <a:solidFill>
                  <a:prstClr val="black"/>
                </a:solidFill>
                <a:effectLst/>
                <a:uLnTx/>
                <a:uFillTx/>
                <a:latin typeface="Muna"/>
                <a:ea typeface="+mn-ea"/>
                <a:cs typeface="+mn-cs"/>
              </a:rPr>
              <a:t>Figure 3</a:t>
            </a: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أدناه.</a:t>
            </a:r>
          </a:p>
        </p:txBody>
      </p:sp>
      <p:sp>
        <p:nvSpPr>
          <p:cNvPr id="44" name="TextBox 43">
            <a:extLst>
              <a:ext uri="{FF2B5EF4-FFF2-40B4-BE49-F238E27FC236}">
                <a16:creationId xmlns:a16="http://schemas.microsoft.com/office/drawing/2014/main" id="{FBDE582A-365E-43A1-870D-E7EFC1A3EF10}"/>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كيف يتم إنجاز تقييم أداء المشروع (</a:t>
            </a:r>
            <a:r>
              <a:rPr kumimoji="0" lang="en-US"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mn-cs"/>
              </a:rPr>
              <a:t>PPA</a:t>
            </a: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 (تابع)</a:t>
            </a:r>
          </a:p>
        </p:txBody>
      </p:sp>
      <p:grpSp>
        <p:nvGrpSpPr>
          <p:cNvPr id="45" name="Group 44">
            <a:extLst>
              <a:ext uri="{FF2B5EF4-FFF2-40B4-BE49-F238E27FC236}">
                <a16:creationId xmlns:a16="http://schemas.microsoft.com/office/drawing/2014/main" id="{291F2222-C7D5-43B7-BC71-D7FFF25E9DDD}"/>
              </a:ext>
            </a:extLst>
          </p:cNvPr>
          <p:cNvGrpSpPr/>
          <p:nvPr/>
        </p:nvGrpSpPr>
        <p:grpSpPr>
          <a:xfrm>
            <a:off x="978619" y="5412424"/>
            <a:ext cx="4937272" cy="3216048"/>
            <a:chOff x="-23056" y="0"/>
            <a:chExt cx="12714315" cy="5857939"/>
          </a:xfrm>
        </p:grpSpPr>
        <p:grpSp>
          <p:nvGrpSpPr>
            <p:cNvPr id="46" name="Group 45">
              <a:extLst>
                <a:ext uri="{FF2B5EF4-FFF2-40B4-BE49-F238E27FC236}">
                  <a16:creationId xmlns:a16="http://schemas.microsoft.com/office/drawing/2014/main" id="{4649FA67-C2D4-4D98-9971-2D40F0A237B3}"/>
                </a:ext>
              </a:extLst>
            </p:cNvPr>
            <p:cNvGrpSpPr/>
            <p:nvPr/>
          </p:nvGrpSpPr>
          <p:grpSpPr>
            <a:xfrm>
              <a:off x="-23056" y="0"/>
              <a:ext cx="12714315" cy="5857939"/>
              <a:chOff x="-23056" y="0"/>
              <a:chExt cx="12714315" cy="5857939"/>
            </a:xfrm>
          </p:grpSpPr>
          <p:graphicFrame>
            <p:nvGraphicFramePr>
              <p:cNvPr id="48" name="Chart 47">
                <a:extLst>
                  <a:ext uri="{FF2B5EF4-FFF2-40B4-BE49-F238E27FC236}">
                    <a16:creationId xmlns:a16="http://schemas.microsoft.com/office/drawing/2014/main" id="{7B2D5542-3C49-4733-8D74-4690536E1521}"/>
                  </a:ext>
                </a:extLst>
              </p:cNvPr>
              <p:cNvGraphicFramePr>
                <a:graphicFrameLocks/>
              </p:cNvGraphicFramePr>
              <p:nvPr/>
            </p:nvGraphicFramePr>
            <p:xfrm>
              <a:off x="0" y="0"/>
              <a:ext cx="12691259" cy="5857939"/>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33">
                <a:extLst>
                  <a:ext uri="{FF2B5EF4-FFF2-40B4-BE49-F238E27FC236}">
                    <a16:creationId xmlns:a16="http://schemas.microsoft.com/office/drawing/2014/main" id="{E350E5A8-8510-4E75-81EB-E880F0E54C6C}"/>
                  </a:ext>
                </a:extLst>
              </p:cNvPr>
              <p:cNvSpPr txBox="1"/>
              <p:nvPr/>
            </p:nvSpPr>
            <p:spPr>
              <a:xfrm>
                <a:off x="934003" y="765040"/>
                <a:ext cx="2485843" cy="50454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Strong Performance &amp; </a:t>
                </a:r>
                <a:r>
                  <a:rPr kumimoji="0" lang="en-US" sz="600" b="1" i="0" u="none" strike="noStrike" kern="1200" cap="none" spc="0" normalizeH="0" baseline="0" noProof="0" dirty="0">
                    <a:ln>
                      <a:noFill/>
                    </a:ln>
                    <a:solidFill>
                      <a:prstClr val="black"/>
                    </a:solidFill>
                    <a:effectLst/>
                    <a:uLnTx/>
                    <a:uFillTx/>
                    <a:latin typeface="Muna"/>
                    <a:ea typeface="+mn-ea"/>
                    <a:cs typeface="+mn-cs"/>
                  </a:rPr>
                  <a:t>Under Budget</a:t>
                </a:r>
              </a:p>
            </p:txBody>
          </p:sp>
          <p:sp>
            <p:nvSpPr>
              <p:cNvPr id="70" name="TextBox 34">
                <a:extLst>
                  <a:ext uri="{FF2B5EF4-FFF2-40B4-BE49-F238E27FC236}">
                    <a16:creationId xmlns:a16="http://schemas.microsoft.com/office/drawing/2014/main" id="{524D5BFE-0551-4D41-9910-C573D6CD24AB}"/>
                  </a:ext>
                </a:extLst>
              </p:cNvPr>
              <p:cNvSpPr txBox="1"/>
              <p:nvPr/>
            </p:nvSpPr>
            <p:spPr>
              <a:xfrm>
                <a:off x="9665156" y="743876"/>
                <a:ext cx="1997374" cy="6727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Muna"/>
                    <a:ea typeface="+mn-ea"/>
                    <a:cs typeface="+mn-cs"/>
                  </a:rPr>
                  <a:t>Weak Performance &amp; Under Budget</a:t>
                </a:r>
                <a:endParaRPr kumimoji="0" lang="en-US" sz="600" b="0" i="0" u="none" strike="noStrike" kern="1200" cap="none" spc="0" normalizeH="0" baseline="0" noProof="0" dirty="0">
                  <a:ln>
                    <a:noFill/>
                  </a:ln>
                  <a:solidFill>
                    <a:prstClr val="black"/>
                  </a:solidFill>
                  <a:effectLst/>
                  <a:uLnTx/>
                  <a:uFillTx/>
                  <a:latin typeface="Muna"/>
                  <a:ea typeface="+mn-ea"/>
                  <a:cs typeface="+mn-cs"/>
                </a:endParaRPr>
              </a:p>
            </p:txBody>
          </p:sp>
          <p:sp>
            <p:nvSpPr>
              <p:cNvPr id="71" name="TextBox 35">
                <a:extLst>
                  <a:ext uri="{FF2B5EF4-FFF2-40B4-BE49-F238E27FC236}">
                    <a16:creationId xmlns:a16="http://schemas.microsoft.com/office/drawing/2014/main" id="{C8403B26-1F49-40A4-B643-8BCAEF038C6B}"/>
                  </a:ext>
                </a:extLst>
              </p:cNvPr>
              <p:cNvSpPr txBox="1"/>
              <p:nvPr/>
            </p:nvSpPr>
            <p:spPr>
              <a:xfrm>
                <a:off x="1010040" y="4493517"/>
                <a:ext cx="2650978" cy="50454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Strong Performance&amp; Over Budget</a:t>
                </a:r>
              </a:p>
            </p:txBody>
          </p:sp>
          <p:sp>
            <p:nvSpPr>
              <p:cNvPr id="72" name="TextBox 36">
                <a:extLst>
                  <a:ext uri="{FF2B5EF4-FFF2-40B4-BE49-F238E27FC236}">
                    <a16:creationId xmlns:a16="http://schemas.microsoft.com/office/drawing/2014/main" id="{6033EAF3-8410-4104-AF8D-8C508F45A254}"/>
                  </a:ext>
                </a:extLst>
              </p:cNvPr>
              <p:cNvSpPr txBox="1"/>
              <p:nvPr/>
            </p:nvSpPr>
            <p:spPr>
              <a:xfrm>
                <a:off x="10068536" y="4418492"/>
                <a:ext cx="1724718" cy="57507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Weak Performance &amp; Over Budget</a:t>
                </a:r>
                <a:endParaRPr kumimoji="0" lang="en-US" sz="600" b="1" i="0" u="none" strike="noStrike" kern="1200" cap="none" spc="0" normalizeH="0" baseline="0" noProof="0" dirty="0">
                  <a:ln>
                    <a:noFill/>
                  </a:ln>
                  <a:solidFill>
                    <a:prstClr val="black"/>
                  </a:solidFill>
                  <a:effectLst/>
                  <a:uLnTx/>
                  <a:uFillTx/>
                  <a:latin typeface="Muna"/>
                  <a:ea typeface="+mn-ea"/>
                  <a:cs typeface="+mn-cs"/>
                </a:endParaRPr>
              </a:p>
            </p:txBody>
          </p:sp>
          <p:sp>
            <p:nvSpPr>
              <p:cNvPr id="73" name="TextBox 37">
                <a:extLst>
                  <a:ext uri="{FF2B5EF4-FFF2-40B4-BE49-F238E27FC236}">
                    <a16:creationId xmlns:a16="http://schemas.microsoft.com/office/drawing/2014/main" id="{749392F6-33E6-4FC3-8B15-50AB7B030481}"/>
                  </a:ext>
                </a:extLst>
              </p:cNvPr>
              <p:cNvSpPr txBox="1"/>
              <p:nvPr/>
            </p:nvSpPr>
            <p:spPr>
              <a:xfrm>
                <a:off x="4890411" y="5458078"/>
                <a:ext cx="2359319" cy="3317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Muna"/>
                    <a:ea typeface="+mn-ea"/>
                    <a:cs typeface="+mn-cs"/>
                  </a:rPr>
                  <a:t>Overall Performance Score</a:t>
                </a:r>
              </a:p>
            </p:txBody>
          </p:sp>
          <p:sp>
            <p:nvSpPr>
              <p:cNvPr id="74" name="TextBox 38">
                <a:extLst>
                  <a:ext uri="{FF2B5EF4-FFF2-40B4-BE49-F238E27FC236}">
                    <a16:creationId xmlns:a16="http://schemas.microsoft.com/office/drawing/2014/main" id="{5D025ACE-B8A8-447C-8BD6-843B230BFCB8}"/>
                  </a:ext>
                </a:extLst>
              </p:cNvPr>
              <p:cNvSpPr txBox="1"/>
              <p:nvPr/>
            </p:nvSpPr>
            <p:spPr>
              <a:xfrm rot="16200000">
                <a:off x="-1448289" y="2661038"/>
                <a:ext cx="3137981" cy="28751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Muna"/>
                    <a:ea typeface="+mn-ea"/>
                    <a:cs typeface="+mn-cs"/>
                  </a:rPr>
                  <a:t>CPI Score</a:t>
                </a:r>
              </a:p>
            </p:txBody>
          </p:sp>
        </p:grpSp>
        <p:sp>
          <p:nvSpPr>
            <p:cNvPr id="47" name="Rectangle 46">
              <a:extLst>
                <a:ext uri="{FF2B5EF4-FFF2-40B4-BE49-F238E27FC236}">
                  <a16:creationId xmlns:a16="http://schemas.microsoft.com/office/drawing/2014/main" id="{98A4E5DC-B48D-42A1-B938-5895B77F7839}"/>
                </a:ext>
              </a:extLst>
            </p:cNvPr>
            <p:cNvSpPr/>
            <p:nvPr/>
          </p:nvSpPr>
          <p:spPr>
            <a:xfrm>
              <a:off x="6296580" y="2901685"/>
              <a:ext cx="5449208" cy="212810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Muna"/>
                <a:ea typeface="+mn-ea"/>
                <a:cs typeface="+mn-cs"/>
              </a:endParaRPr>
            </a:p>
          </p:txBody>
        </p:sp>
      </p:grpSp>
      <p:sp>
        <p:nvSpPr>
          <p:cNvPr id="75" name="Rectangle: Single Corner Snipped 74">
            <a:extLst>
              <a:ext uri="{FF2B5EF4-FFF2-40B4-BE49-F238E27FC236}">
                <a16:creationId xmlns:a16="http://schemas.microsoft.com/office/drawing/2014/main" id="{E7E445AF-E7F2-44A3-A74C-4E37886F2C93}"/>
              </a:ext>
            </a:extLst>
          </p:cNvPr>
          <p:cNvSpPr/>
          <p:nvPr/>
        </p:nvSpPr>
        <p:spPr>
          <a:xfrm flipH="1">
            <a:off x="4933448" y="4565266"/>
            <a:ext cx="3008611" cy="68928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1" indent="0" algn="ctr" defTabSz="457200" rtl="1"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المشاريع التي يتم تقييمها على أنها ذو أداء ضعيف مع تجاوز الميزانية / تأثير مترتب مرتفع ، يجب رفعها وإعطائها أولوية التدقيق على المشاريع الأخرى.</a:t>
            </a:r>
          </a:p>
        </p:txBody>
      </p:sp>
      <p:sp>
        <p:nvSpPr>
          <p:cNvPr id="76" name="Rectangle 75">
            <a:extLst>
              <a:ext uri="{FF2B5EF4-FFF2-40B4-BE49-F238E27FC236}">
                <a16:creationId xmlns:a16="http://schemas.microsoft.com/office/drawing/2014/main" id="{8CDAAE38-E6A4-4E8C-937A-52CCE09C42C0}"/>
              </a:ext>
            </a:extLst>
          </p:cNvPr>
          <p:cNvSpPr/>
          <p:nvPr/>
        </p:nvSpPr>
        <p:spPr>
          <a:xfrm>
            <a:off x="936939" y="8653177"/>
            <a:ext cx="2602664"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una"/>
                <a:ea typeface="+mn-ea"/>
                <a:cs typeface="+mn-cs"/>
              </a:rPr>
              <a:t>Figure 2- Performance Hierarchy VS. CPI</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5C5933E6-FDC5-4ADB-90E4-EAE382381DF2}"/>
              </a:ext>
            </a:extLst>
          </p:cNvPr>
          <p:cNvGrpSpPr/>
          <p:nvPr/>
        </p:nvGrpSpPr>
        <p:grpSpPr>
          <a:xfrm>
            <a:off x="6939343" y="5412056"/>
            <a:ext cx="4982147" cy="3205858"/>
            <a:chOff x="0" y="0"/>
            <a:chExt cx="12691259" cy="5857939"/>
          </a:xfrm>
        </p:grpSpPr>
        <p:grpSp>
          <p:nvGrpSpPr>
            <p:cNvPr id="78" name="Group 77">
              <a:extLst>
                <a:ext uri="{FF2B5EF4-FFF2-40B4-BE49-F238E27FC236}">
                  <a16:creationId xmlns:a16="http://schemas.microsoft.com/office/drawing/2014/main" id="{7F941441-30B9-461C-90C5-CCA1DE2D494C}"/>
                </a:ext>
              </a:extLst>
            </p:cNvPr>
            <p:cNvGrpSpPr/>
            <p:nvPr/>
          </p:nvGrpSpPr>
          <p:grpSpPr>
            <a:xfrm>
              <a:off x="0" y="0"/>
              <a:ext cx="12691259" cy="5857939"/>
              <a:chOff x="0" y="0"/>
              <a:chExt cx="12691259" cy="5857939"/>
            </a:xfrm>
          </p:grpSpPr>
          <p:graphicFrame>
            <p:nvGraphicFramePr>
              <p:cNvPr id="80" name="Chart 79">
                <a:extLst>
                  <a:ext uri="{FF2B5EF4-FFF2-40B4-BE49-F238E27FC236}">
                    <a16:creationId xmlns:a16="http://schemas.microsoft.com/office/drawing/2014/main" id="{BFC0F75C-20DA-4EBD-A4D3-B23D65E813F3}"/>
                  </a:ext>
                </a:extLst>
              </p:cNvPr>
              <p:cNvGraphicFramePr>
                <a:graphicFrameLocks/>
              </p:cNvGraphicFramePr>
              <p:nvPr/>
            </p:nvGraphicFramePr>
            <p:xfrm>
              <a:off x="0" y="0"/>
              <a:ext cx="12691259" cy="5857939"/>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5">
                <a:extLst>
                  <a:ext uri="{FF2B5EF4-FFF2-40B4-BE49-F238E27FC236}">
                    <a16:creationId xmlns:a16="http://schemas.microsoft.com/office/drawing/2014/main" id="{F547DD0C-CD17-44D2-8A4E-AEF1D2AF2F77}"/>
                  </a:ext>
                </a:extLst>
              </p:cNvPr>
              <p:cNvSpPr txBox="1"/>
              <p:nvPr/>
            </p:nvSpPr>
            <p:spPr>
              <a:xfrm>
                <a:off x="922298" y="715692"/>
                <a:ext cx="2786148" cy="5061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Strong Performance &amp;</a:t>
                </a:r>
                <a:r>
                  <a:rPr kumimoji="0" lang="en-US" sz="600" b="1" i="0" u="none" strike="noStrike" kern="1200" cap="none" spc="0" normalizeH="0" baseline="0" noProof="0" dirty="0">
                    <a:ln>
                      <a:noFill/>
                    </a:ln>
                    <a:solidFill>
                      <a:prstClr val="black"/>
                    </a:solidFill>
                    <a:effectLst/>
                    <a:uLnTx/>
                    <a:uFillTx/>
                    <a:latin typeface="Muna"/>
                    <a:ea typeface="+mn-ea"/>
                    <a:cs typeface="+mn-cs"/>
                  </a:rPr>
                  <a:t> High Consequential Impact</a:t>
                </a:r>
                <a:endParaRPr kumimoji="0" lang="en-US" sz="600" b="0" i="0" u="none" strike="noStrike" kern="1200" cap="none" spc="0" normalizeH="0" baseline="0" noProof="0" dirty="0">
                  <a:ln>
                    <a:noFill/>
                  </a:ln>
                  <a:solidFill>
                    <a:prstClr val="black"/>
                  </a:solidFill>
                  <a:effectLst/>
                  <a:uLnTx/>
                  <a:uFillTx/>
                  <a:latin typeface="Muna"/>
                  <a:ea typeface="+mn-ea"/>
                  <a:cs typeface="+mn-cs"/>
                </a:endParaRPr>
              </a:p>
            </p:txBody>
          </p:sp>
          <p:sp>
            <p:nvSpPr>
              <p:cNvPr id="82" name="TextBox 6">
                <a:extLst>
                  <a:ext uri="{FF2B5EF4-FFF2-40B4-BE49-F238E27FC236}">
                    <a16:creationId xmlns:a16="http://schemas.microsoft.com/office/drawing/2014/main" id="{0DF94A21-5EAA-41DE-BD66-67C48474E273}"/>
                  </a:ext>
                </a:extLst>
              </p:cNvPr>
              <p:cNvSpPr txBox="1"/>
              <p:nvPr/>
            </p:nvSpPr>
            <p:spPr>
              <a:xfrm>
                <a:off x="9157658" y="620510"/>
                <a:ext cx="2566633" cy="67486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Muna"/>
                    <a:ea typeface="+mn-ea"/>
                    <a:cs typeface="+mn-cs"/>
                  </a:rPr>
                  <a:t>Weak Performance &amp; High Consequential Impact</a:t>
                </a:r>
                <a:endParaRPr kumimoji="0" lang="en-US" sz="600" b="0" i="0" u="none" strike="noStrike" kern="1200" cap="none" spc="0" normalizeH="0" baseline="0" noProof="0" dirty="0">
                  <a:ln>
                    <a:noFill/>
                  </a:ln>
                  <a:solidFill>
                    <a:prstClr val="black"/>
                  </a:solidFill>
                  <a:effectLst/>
                  <a:uLnTx/>
                  <a:uFillTx/>
                  <a:latin typeface="Muna"/>
                  <a:ea typeface="+mn-ea"/>
                  <a:cs typeface="+mn-cs"/>
                </a:endParaRPr>
              </a:p>
            </p:txBody>
          </p:sp>
          <p:sp>
            <p:nvSpPr>
              <p:cNvPr id="83" name="TextBox 7">
                <a:extLst>
                  <a:ext uri="{FF2B5EF4-FFF2-40B4-BE49-F238E27FC236}">
                    <a16:creationId xmlns:a16="http://schemas.microsoft.com/office/drawing/2014/main" id="{7B27CCB5-8F42-409D-A6CF-66BAE0FB4EA0}"/>
                  </a:ext>
                </a:extLst>
              </p:cNvPr>
              <p:cNvSpPr txBox="1"/>
              <p:nvPr/>
            </p:nvSpPr>
            <p:spPr>
              <a:xfrm>
                <a:off x="998341" y="4404494"/>
                <a:ext cx="3191077" cy="5061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Strong Performance &amp; Low </a:t>
                </a:r>
                <a:r>
                  <a:rPr kumimoji="0" lang="en-US" sz="600" b="1" i="0" u="none" strike="noStrike" kern="1200" cap="none" spc="0" normalizeH="0" baseline="0" noProof="0" dirty="0">
                    <a:ln>
                      <a:noFill/>
                    </a:ln>
                    <a:solidFill>
                      <a:prstClr val="black"/>
                    </a:solidFill>
                    <a:effectLst/>
                    <a:uLnTx/>
                    <a:uFillTx/>
                    <a:latin typeface="Muna"/>
                    <a:ea typeface="+mn-ea"/>
                    <a:cs typeface="+mn-cs"/>
                  </a:rPr>
                  <a:t>Consequential Impact</a:t>
                </a:r>
                <a:endParaRPr kumimoji="0" lang="en-US" sz="600" b="0" i="0" u="none" strike="noStrike" kern="1200" cap="none" spc="0" normalizeH="0" baseline="0" noProof="0" dirty="0">
                  <a:ln>
                    <a:noFill/>
                  </a:ln>
                  <a:solidFill>
                    <a:prstClr val="black"/>
                  </a:solidFill>
                  <a:effectLst/>
                  <a:uLnTx/>
                  <a:uFillTx/>
                  <a:latin typeface="Muna"/>
                  <a:ea typeface="+mn-ea"/>
                  <a:cs typeface="+mn-cs"/>
                </a:endParaRPr>
              </a:p>
            </p:txBody>
          </p:sp>
          <p:sp>
            <p:nvSpPr>
              <p:cNvPr id="84" name="TextBox 8">
                <a:extLst>
                  <a:ext uri="{FF2B5EF4-FFF2-40B4-BE49-F238E27FC236}">
                    <a16:creationId xmlns:a16="http://schemas.microsoft.com/office/drawing/2014/main" id="{C5CEDC8B-D70C-410D-8B68-9347E5AB880A}"/>
                  </a:ext>
                </a:extLst>
              </p:cNvPr>
              <p:cNvSpPr txBox="1"/>
              <p:nvPr/>
            </p:nvSpPr>
            <p:spPr>
              <a:xfrm>
                <a:off x="9549404" y="4289793"/>
                <a:ext cx="2232149" cy="67486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ysClr val="windowText" lastClr="000000"/>
                    </a:solidFill>
                    <a:effectLst/>
                    <a:uLnTx/>
                    <a:uFillTx/>
                    <a:latin typeface="Muna"/>
                    <a:ea typeface="+mn-ea"/>
                    <a:cs typeface="+mn-cs"/>
                  </a:rPr>
                  <a:t>Weak Performance &amp; </a:t>
                </a:r>
                <a:r>
                  <a:rPr kumimoji="0" lang="en-US" sz="600" b="1" i="0" u="none" strike="noStrike" kern="1200" cap="none" spc="0" normalizeH="0" baseline="0" noProof="0" dirty="0">
                    <a:ln>
                      <a:noFill/>
                    </a:ln>
                    <a:solidFill>
                      <a:prstClr val="black"/>
                    </a:solidFill>
                    <a:effectLst/>
                    <a:uLnTx/>
                    <a:uFillTx/>
                    <a:latin typeface="Muna"/>
                    <a:ea typeface="+mn-ea"/>
                    <a:cs typeface="+mn-cs"/>
                  </a:rPr>
                  <a:t>Low Consequential Impact</a:t>
                </a:r>
                <a:endParaRPr kumimoji="0" lang="en-US" sz="600" b="0" i="0" u="none" strike="noStrike" kern="1200" cap="none" spc="0" normalizeH="0" baseline="0" noProof="0" dirty="0">
                  <a:ln>
                    <a:noFill/>
                  </a:ln>
                  <a:solidFill>
                    <a:prstClr val="black"/>
                  </a:solidFill>
                  <a:effectLst/>
                  <a:uLnTx/>
                  <a:uFillTx/>
                  <a:latin typeface="Muna"/>
                  <a:ea typeface="+mn-ea"/>
                  <a:cs typeface="+mn-cs"/>
                </a:endParaRPr>
              </a:p>
            </p:txBody>
          </p:sp>
          <p:sp>
            <p:nvSpPr>
              <p:cNvPr id="85" name="TextBox 9">
                <a:extLst>
                  <a:ext uri="{FF2B5EF4-FFF2-40B4-BE49-F238E27FC236}">
                    <a16:creationId xmlns:a16="http://schemas.microsoft.com/office/drawing/2014/main" id="{9112623E-5C6D-4633-B472-8C4FC4ABCA6A}"/>
                  </a:ext>
                </a:extLst>
              </p:cNvPr>
              <p:cNvSpPr txBox="1"/>
              <p:nvPr/>
            </p:nvSpPr>
            <p:spPr>
              <a:xfrm>
                <a:off x="4878709" y="5408731"/>
                <a:ext cx="2359319" cy="1435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Muna"/>
                    <a:ea typeface="+mn-ea"/>
                    <a:cs typeface="+mn-cs"/>
                  </a:rPr>
                  <a:t>Overall Performance Score</a:t>
                </a:r>
              </a:p>
            </p:txBody>
          </p:sp>
          <p:sp>
            <p:nvSpPr>
              <p:cNvPr id="86" name="TextBox 10">
                <a:extLst>
                  <a:ext uri="{FF2B5EF4-FFF2-40B4-BE49-F238E27FC236}">
                    <a16:creationId xmlns:a16="http://schemas.microsoft.com/office/drawing/2014/main" id="{E70E06A6-0359-4880-A584-290A36D6D91D}"/>
                  </a:ext>
                </a:extLst>
              </p:cNvPr>
              <p:cNvSpPr txBox="1"/>
              <p:nvPr/>
            </p:nvSpPr>
            <p:spPr>
              <a:xfrm rot="16200000">
                <a:off x="-1371718" y="2658396"/>
                <a:ext cx="3137979" cy="13611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Muna"/>
                    <a:ea typeface="+mn-ea"/>
                    <a:cs typeface="+mn-cs"/>
                  </a:rPr>
                  <a:t>Consequential Impact</a:t>
                </a:r>
              </a:p>
            </p:txBody>
          </p:sp>
        </p:grpSp>
        <p:sp>
          <p:nvSpPr>
            <p:cNvPr id="79" name="Rectangle 78">
              <a:extLst>
                <a:ext uri="{FF2B5EF4-FFF2-40B4-BE49-F238E27FC236}">
                  <a16:creationId xmlns:a16="http://schemas.microsoft.com/office/drawing/2014/main" id="{0BC3B4A2-4D10-4ED1-8D6E-1AD4641D0308}"/>
                </a:ext>
              </a:extLst>
            </p:cNvPr>
            <p:cNvSpPr/>
            <p:nvPr/>
          </p:nvSpPr>
          <p:spPr>
            <a:xfrm>
              <a:off x="6274395" y="588074"/>
              <a:ext cx="5449208" cy="212810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Muna"/>
                <a:ea typeface="+mn-ea"/>
                <a:cs typeface="+mn-cs"/>
              </a:endParaRPr>
            </a:p>
          </p:txBody>
        </p:sp>
      </p:grpSp>
      <p:sp>
        <p:nvSpPr>
          <p:cNvPr id="87" name="Rectangle 86">
            <a:extLst>
              <a:ext uri="{FF2B5EF4-FFF2-40B4-BE49-F238E27FC236}">
                <a16:creationId xmlns:a16="http://schemas.microsoft.com/office/drawing/2014/main" id="{2C7D7690-AE61-418C-8FBF-70824DA32EF2}"/>
              </a:ext>
            </a:extLst>
          </p:cNvPr>
          <p:cNvSpPr/>
          <p:nvPr/>
        </p:nvSpPr>
        <p:spPr>
          <a:xfrm>
            <a:off x="6934880" y="8653177"/>
            <a:ext cx="329816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una"/>
                <a:ea typeface="+mn-ea"/>
                <a:cs typeface="+mn-cs"/>
              </a:rPr>
              <a:t>Figure 3- Performance Hierarchy VS. Consequential Impact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2FA87D55-C1B9-4641-97EE-9EEB825986C0}"/>
              </a:ext>
            </a:extLst>
          </p:cNvPr>
          <p:cNvCxnSpPr>
            <a:cxnSpLocks/>
            <a:stCxn id="75" idx="0"/>
          </p:cNvCxnSpPr>
          <p:nvPr/>
        </p:nvCxnSpPr>
        <p:spPr>
          <a:xfrm flipH="1">
            <a:off x="3968138" y="4909906"/>
            <a:ext cx="965310" cy="3054833"/>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32B9CEE-6BF4-413B-82F0-E1BBE15A1739}"/>
              </a:ext>
            </a:extLst>
          </p:cNvPr>
          <p:cNvCxnSpPr>
            <a:cxnSpLocks/>
            <a:stCxn id="75" idx="2"/>
          </p:cNvCxnSpPr>
          <p:nvPr/>
        </p:nvCxnSpPr>
        <p:spPr>
          <a:xfrm>
            <a:off x="7942059" y="4909906"/>
            <a:ext cx="1697704" cy="1066761"/>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CD3955D-7412-4190-96EF-6B74B973E582}"/>
              </a:ext>
            </a:extLst>
          </p:cNvPr>
          <p:cNvSpPr/>
          <p:nvPr/>
        </p:nvSpPr>
        <p:spPr>
          <a:xfrm rot="19712057">
            <a:off x="1141463" y="6806797"/>
            <a:ext cx="1635142" cy="5606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91" name="Rectangle 90">
            <a:extLst>
              <a:ext uri="{FF2B5EF4-FFF2-40B4-BE49-F238E27FC236}">
                <a16:creationId xmlns:a16="http://schemas.microsoft.com/office/drawing/2014/main" id="{878AA5C1-4656-4227-81B2-18B5A6371892}"/>
              </a:ext>
            </a:extLst>
          </p:cNvPr>
          <p:cNvSpPr/>
          <p:nvPr/>
        </p:nvSpPr>
        <p:spPr>
          <a:xfrm rot="19712057">
            <a:off x="7294539" y="6870563"/>
            <a:ext cx="2003630" cy="4331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Muna"/>
                <a:ea typeface="+mn-ea"/>
                <a:cs typeface="Arial" panose="020B0604020202020204" pitchFamily="34" charset="0"/>
              </a:rPr>
              <a:t>رسم توضيحي</a:t>
            </a:r>
            <a:endParaRPr kumimoji="0" lang="en-US" sz="2400" b="1" i="0" u="none" strike="noStrike" kern="1200" cap="none" spc="0" normalizeH="0" baseline="0" noProof="0" dirty="0">
              <a:ln>
                <a:noFill/>
              </a:ln>
              <a:solidFill>
                <a:srgbClr val="FF0000"/>
              </a:solidFill>
              <a:effectLst/>
              <a:uLnTx/>
              <a:uFillTx/>
              <a:latin typeface="Muna"/>
              <a:ea typeface="+mn-ea"/>
              <a:cs typeface="+mn-cs"/>
            </a:endParaRPr>
          </a:p>
        </p:txBody>
      </p:sp>
      <p:sp>
        <p:nvSpPr>
          <p:cNvPr id="92" name="Rectangle: Single Corner Snipped 91">
            <a:extLst>
              <a:ext uri="{FF2B5EF4-FFF2-40B4-BE49-F238E27FC236}">
                <a16:creationId xmlns:a16="http://schemas.microsoft.com/office/drawing/2014/main" id="{54C4B956-7D47-40CC-A9D8-3CEB7EDA2804}"/>
              </a:ext>
            </a:extLst>
          </p:cNvPr>
          <p:cNvSpPr/>
          <p:nvPr/>
        </p:nvSpPr>
        <p:spPr>
          <a:xfrm flipH="1">
            <a:off x="9465733" y="4416241"/>
            <a:ext cx="2314971" cy="776772"/>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1" indent="0" algn="ctr" defTabSz="457200" rtl="1"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يعرض حجم الدائرة مؤشر الميزانية. يتم حساب مؤشر الميزانية لكل مشروع بتقسيم أساس تكلفة المشروع على قيمة الملف.</a:t>
            </a:r>
          </a:p>
        </p:txBody>
      </p:sp>
      <p:cxnSp>
        <p:nvCxnSpPr>
          <p:cNvPr id="93" name="Straight Arrow Connector 92">
            <a:extLst>
              <a:ext uri="{FF2B5EF4-FFF2-40B4-BE49-F238E27FC236}">
                <a16:creationId xmlns:a16="http://schemas.microsoft.com/office/drawing/2014/main" id="{EA78A0F1-7226-4AD2-A108-C505CA85EB4F}"/>
              </a:ext>
            </a:extLst>
          </p:cNvPr>
          <p:cNvCxnSpPr>
            <a:cxnSpLocks/>
            <a:stCxn id="92" idx="1"/>
          </p:cNvCxnSpPr>
          <p:nvPr/>
        </p:nvCxnSpPr>
        <p:spPr>
          <a:xfrm flipH="1">
            <a:off x="10301009" y="5193013"/>
            <a:ext cx="322209" cy="1228243"/>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FE82AF2D-D624-4C25-817D-FFE3B039AF0A}"/>
              </a:ext>
            </a:extLst>
          </p:cNvPr>
          <p:cNvCxnSpPr>
            <a:cxnSpLocks/>
            <a:stCxn id="92" idx="1"/>
          </p:cNvCxnSpPr>
          <p:nvPr/>
        </p:nvCxnSpPr>
        <p:spPr>
          <a:xfrm flipH="1">
            <a:off x="9263901" y="5193013"/>
            <a:ext cx="1359317" cy="2108326"/>
          </a:xfrm>
          <a:prstGeom prst="straightConnector1">
            <a:avLst/>
          </a:prstGeom>
          <a:ln w="12700">
            <a:solidFill>
              <a:srgbClr val="FFDD56"/>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EA43D75-8A58-4C0C-A5D6-AD885515D88C}"/>
              </a:ext>
            </a:extLst>
          </p:cNvPr>
          <p:cNvSpPr/>
          <p:nvPr/>
        </p:nvSpPr>
        <p:spPr>
          <a:xfrm>
            <a:off x="659337" y="8871351"/>
            <a:ext cx="11121367" cy="261610"/>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1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ارجع إلى الأثر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المترتب </a:t>
            </a:r>
            <a:r>
              <a:rPr kumimoji="0" lang="ar-SA" sz="11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المعرّف في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Slide 9</a:t>
            </a:r>
          </a:p>
        </p:txBody>
      </p:sp>
      <p:sp>
        <p:nvSpPr>
          <p:cNvPr id="50" name="Slide Number Placeholder 13">
            <a:extLst>
              <a:ext uri="{FF2B5EF4-FFF2-40B4-BE49-F238E27FC236}">
                <a16:creationId xmlns:a16="http://schemas.microsoft.com/office/drawing/2014/main" id="{06B4185B-0819-4944-8CFB-CC5E686B5FD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120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13875556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99089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QT</a:t>
            </a: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09CB6027-4454-4022-A8EF-524DB96FC5A7}"/>
              </a:ext>
            </a:extLst>
          </p:cNvPr>
          <p:cNvGrpSpPr/>
          <p:nvPr/>
        </p:nvGrpSpPr>
        <p:grpSpPr>
          <a:xfrm>
            <a:off x="686329" y="2726943"/>
            <a:ext cx="11428942" cy="5684569"/>
            <a:chOff x="698968" y="2296886"/>
            <a:chExt cx="11493032" cy="5228897"/>
          </a:xfrm>
        </p:grpSpPr>
        <p:grpSp>
          <p:nvGrpSpPr>
            <p:cNvPr id="32" name="Group 31">
              <a:extLst>
                <a:ext uri="{FF2B5EF4-FFF2-40B4-BE49-F238E27FC236}">
                  <a16:creationId xmlns:a16="http://schemas.microsoft.com/office/drawing/2014/main" id="{1EF45D2A-1F53-4A8F-9401-EC400B6959E5}"/>
                </a:ext>
              </a:extLst>
            </p:cNvPr>
            <p:cNvGrpSpPr/>
            <p:nvPr/>
          </p:nvGrpSpPr>
          <p:grpSpPr>
            <a:xfrm>
              <a:off x="698968" y="2296886"/>
              <a:ext cx="11476382" cy="1953364"/>
              <a:chOff x="698968" y="2011234"/>
              <a:chExt cx="11476382" cy="1953364"/>
            </a:xfrm>
          </p:grpSpPr>
          <p:sp>
            <p:nvSpPr>
              <p:cNvPr id="63" name="Rectangle 62">
                <a:extLst>
                  <a:ext uri="{FF2B5EF4-FFF2-40B4-BE49-F238E27FC236}">
                    <a16:creationId xmlns:a16="http://schemas.microsoft.com/office/drawing/2014/main" id="{F490B03C-99E7-468A-9709-0790FDEFF697}"/>
                  </a:ext>
                </a:extLst>
              </p:cNvPr>
              <p:cNvSpPr/>
              <p:nvPr/>
            </p:nvSpPr>
            <p:spPr>
              <a:xfrm>
                <a:off x="698968" y="2011234"/>
                <a:ext cx="11476382" cy="19533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marR="0" lvl="4"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يتمثل الهدف من الرقابة على الجودة في تنفيذ مهام تدقيق شاملة على المواد المستخدمة في عمليات الإنشاء لضمان توافق المواد التي يتم استخدامها/التي سيتم استخدامها مع معايير الجودة المتبعة بدولة قطر.</a:t>
                </a:r>
                <a:endParaRPr kumimoji="0" lang="en-US"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sp>
            <p:nvSpPr>
              <p:cNvPr id="64" name="Rectangle 63">
                <a:extLst>
                  <a:ext uri="{FF2B5EF4-FFF2-40B4-BE49-F238E27FC236}">
                    <a16:creationId xmlns:a16="http://schemas.microsoft.com/office/drawing/2014/main" id="{55BD477A-334F-415F-8CDF-39B31ACC93B9}"/>
                  </a:ext>
                </a:extLst>
              </p:cNvPr>
              <p:cNvSpPr/>
              <p:nvPr/>
            </p:nvSpPr>
            <p:spPr>
              <a:xfrm>
                <a:off x="10660029" y="2281881"/>
                <a:ext cx="1167968" cy="1412070"/>
              </a:xfrm>
              <a:prstGeom prst="rect">
                <a:avLst/>
              </a:prstGeom>
              <a:solidFill>
                <a:srgbClr val="8E183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الغرض</a:t>
                </a:r>
                <a:endParaRPr kumimoji="0" lang="en-US" sz="1800" b="1" i="0" u="none" strike="noStrike" kern="1200" cap="none" spc="0" normalizeH="0" baseline="0" noProof="0" dirty="0">
                  <a:ln>
                    <a:noFill/>
                  </a:ln>
                  <a:solidFill>
                    <a:prstClr val="white"/>
                  </a:solidFill>
                  <a:effectLst/>
                  <a:uLnTx/>
                  <a:uFillTx/>
                  <a:latin typeface="Muna"/>
                  <a:ea typeface="+mn-ea"/>
                  <a:cs typeface="+mn-cs"/>
                </a:endParaRPr>
              </a:p>
            </p:txBody>
          </p:sp>
        </p:grpSp>
        <p:grpSp>
          <p:nvGrpSpPr>
            <p:cNvPr id="44" name="Group 43">
              <a:extLst>
                <a:ext uri="{FF2B5EF4-FFF2-40B4-BE49-F238E27FC236}">
                  <a16:creationId xmlns:a16="http://schemas.microsoft.com/office/drawing/2014/main" id="{E94423A8-2746-430A-966A-327840FEFAC8}"/>
                </a:ext>
              </a:extLst>
            </p:cNvPr>
            <p:cNvGrpSpPr/>
            <p:nvPr/>
          </p:nvGrpSpPr>
          <p:grpSpPr>
            <a:xfrm>
              <a:off x="715618" y="4389335"/>
              <a:ext cx="11476382" cy="3136448"/>
              <a:chOff x="715618" y="4360195"/>
              <a:chExt cx="11476382" cy="3136448"/>
            </a:xfrm>
          </p:grpSpPr>
          <p:sp>
            <p:nvSpPr>
              <p:cNvPr id="45" name="Rectangle 44">
                <a:extLst>
                  <a:ext uri="{FF2B5EF4-FFF2-40B4-BE49-F238E27FC236}">
                    <a16:creationId xmlns:a16="http://schemas.microsoft.com/office/drawing/2014/main" id="{6217C882-0CDC-4249-B8CE-E66318875FFA}"/>
                  </a:ext>
                </a:extLst>
              </p:cNvPr>
              <p:cNvSpPr/>
              <p:nvPr/>
            </p:nvSpPr>
            <p:spPr>
              <a:xfrm>
                <a:off x="715618" y="4360195"/>
                <a:ext cx="11476382" cy="313644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marR="0" lvl="4"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عند التخطيط لمهمة التدقيق على الجودة، من المهم بمكان تذكر ثلاثة عناصر – المشاركون، المواد الخاضعة للاختبار والمدة الزمنية المطلوبة للانتهاء من تنفيذ مهمة التدقيق على الجودة. تتطلب مهام التدقيق على الجودة مساهمة مشتركة من قبل خبير مختص وفريق التدقيق بقسم الرقابة على المشاريع الرأسمالية التابع لديوان المحاسبة. يفضل إجراء عمليات اختبار جودة المواد بمختبرات خارج دولة قطر.</a:t>
                </a:r>
              </a:p>
              <a:p>
                <a:pPr marL="1828800" marR="0" lvl="4"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وتبعاً لنتائج مهام التدقيق على الجودة، قد يحتاج فريق التدقيق إلى تمديد نطاق مهمة التدقيق لمراجعة عقود المشروع إذا كان المشروع الخاضع للتدقيق ليس جزءًا من خطة التدقيق السنوية لديوان المحاسبة. (يتم تحديد مدى الحاجة إلى تنفيذ اختبارات إضافية بناءً على نتيجة مهمة التدقيق على الجودة التي تم تنفيذها والتي قد تشير إلى وجود حاجة إلى تنفيذ اختبارات إضافية لمجالات معينة مثل في حالة عدم توافق المواد مع المعايير المطلوبة، عندها يكون هناك حاجة إلى مراجعة عمليات إدارة المشتريات وإدارة الجودة المتضمنة في العقود).</a:t>
                </a:r>
              </a:p>
            </p:txBody>
          </p:sp>
          <p:sp>
            <p:nvSpPr>
              <p:cNvPr id="47" name="Rectangle 46">
                <a:extLst>
                  <a:ext uri="{FF2B5EF4-FFF2-40B4-BE49-F238E27FC236}">
                    <a16:creationId xmlns:a16="http://schemas.microsoft.com/office/drawing/2014/main" id="{4A72210E-A4BE-4324-AA99-4725106B13E6}"/>
                  </a:ext>
                </a:extLst>
              </p:cNvPr>
              <p:cNvSpPr/>
              <p:nvPr/>
            </p:nvSpPr>
            <p:spPr>
              <a:xfrm>
                <a:off x="10660028" y="5221893"/>
                <a:ext cx="1167968" cy="1413052"/>
              </a:xfrm>
              <a:prstGeom prst="rect">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ملحوظة</a:t>
                </a:r>
                <a:endParaRPr kumimoji="0" lang="en-US" sz="1800" b="1" i="0" u="none" strike="noStrike" kern="1200" cap="none" spc="0" normalizeH="0" baseline="0" noProof="0" dirty="0">
                  <a:ln>
                    <a:noFill/>
                  </a:ln>
                  <a:solidFill>
                    <a:schemeClr val="bg1"/>
                  </a:solidFill>
                  <a:effectLst/>
                  <a:uLnTx/>
                  <a:uFillTx/>
                  <a:latin typeface="Muna"/>
                  <a:ea typeface="+mn-ea"/>
                </a:endParaRPr>
              </a:p>
            </p:txBody>
          </p:sp>
        </p:grpSp>
      </p:grpSp>
      <p:sp>
        <p:nvSpPr>
          <p:cNvPr id="67" name="TextBox 66">
            <a:extLst>
              <a:ext uri="{FF2B5EF4-FFF2-40B4-BE49-F238E27FC236}">
                <a16:creationId xmlns:a16="http://schemas.microsoft.com/office/drawing/2014/main" id="{D86C005E-FB53-4ADC-87D2-05FADE8E8142}"/>
              </a:ext>
            </a:extLst>
          </p:cNvPr>
          <p:cNvSpPr txBox="1"/>
          <p:nvPr/>
        </p:nvSpPr>
        <p:spPr>
          <a:xfrm>
            <a:off x="4704522" y="1853008"/>
            <a:ext cx="7587768" cy="46166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الرقابة على الجودة</a:t>
            </a:r>
          </a:p>
        </p:txBody>
      </p:sp>
      <p:sp>
        <p:nvSpPr>
          <p:cNvPr id="25" name="Slide Number Placeholder 13">
            <a:extLst>
              <a:ext uri="{FF2B5EF4-FFF2-40B4-BE49-F238E27FC236}">
                <a16:creationId xmlns:a16="http://schemas.microsoft.com/office/drawing/2014/main" id="{BEBFF3EB-BB05-4117-8AF5-CBE6CDCB8E3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121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841641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EG"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a:t>
            </a: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 إضافية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5"/>
          <a:stretch>
            <a:fillRect/>
          </a:stretch>
        </p:blipFill>
        <p:spPr>
          <a:xfrm>
            <a:off x="563429" y="125468"/>
            <a:ext cx="1631094" cy="548640"/>
          </a:xfrm>
          <a:prstGeom prst="rect">
            <a:avLst/>
          </a:prstGeom>
        </p:spPr>
      </p:pic>
      <p:sp>
        <p:nvSpPr>
          <p:cNvPr id="33" name="Rectangle 32">
            <a:extLst>
              <a:ext uri="{FF2B5EF4-FFF2-40B4-BE49-F238E27FC236}">
                <a16:creationId xmlns:a16="http://schemas.microsoft.com/office/drawing/2014/main" id="{4161C05E-A486-4EED-9173-87F7B49DE1C6}"/>
              </a:ext>
            </a:extLst>
          </p:cNvPr>
          <p:cNvSpPr/>
          <p:nvPr/>
        </p:nvSpPr>
        <p:spPr>
          <a:xfrm>
            <a:off x="4260" y="823619"/>
            <a:ext cx="12801600" cy="69960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l" defTabSz="128016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srgbClr val="000000"/>
              </a:solidFill>
              <a:effectLst/>
              <a:uLnTx/>
              <a:uFillTx/>
              <a:latin typeface="Muna"/>
              <a:ea typeface="+mn-ea"/>
              <a:cs typeface="+mn-cs"/>
            </a:endParaRPr>
          </a:p>
        </p:txBody>
      </p:sp>
      <p:sp>
        <p:nvSpPr>
          <p:cNvPr id="34" name="Oval 33">
            <a:extLst>
              <a:ext uri="{FF2B5EF4-FFF2-40B4-BE49-F238E27FC236}">
                <a16:creationId xmlns:a16="http://schemas.microsoft.com/office/drawing/2014/main" id="{A6F46527-8540-4D0E-A585-78092F2FD2C2}"/>
              </a:ext>
            </a:extLst>
          </p:cNvPr>
          <p:cNvSpPr/>
          <p:nvPr/>
        </p:nvSpPr>
        <p:spPr>
          <a:xfrm>
            <a:off x="8298725" y="924447"/>
            <a:ext cx="517839" cy="497953"/>
          </a:xfrm>
          <a:prstGeom prst="ellipse">
            <a:avLst/>
          </a:prstGeom>
          <a:solidFill>
            <a:srgbClr val="8E18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295F4BFC-4B47-4CE7-A5BE-F24D939809D0}"/>
              </a:ext>
            </a:extLst>
          </p:cNvPr>
          <p:cNvCxnSpPr/>
          <p:nvPr/>
        </p:nvCxnSpPr>
        <p:spPr>
          <a:xfrm>
            <a:off x="8835246" y="116798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CF2D044-345C-4A9A-833F-510369FD463E}"/>
              </a:ext>
            </a:extLst>
          </p:cNvPr>
          <p:cNvSpPr/>
          <p:nvPr/>
        </p:nvSpPr>
        <p:spPr>
          <a:xfrm>
            <a:off x="9450512"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3ED1C50-0C0C-4021-878B-8014801B2A50}"/>
              </a:ext>
            </a:extLst>
          </p:cNvPr>
          <p:cNvSpPr/>
          <p:nvPr/>
        </p:nvSpPr>
        <p:spPr>
          <a:xfrm>
            <a:off x="10576647" y="919006"/>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691A9DB9-1D3C-4DC0-B686-7A5536CC5378}"/>
              </a:ext>
            </a:extLst>
          </p:cNvPr>
          <p:cNvCxnSpPr/>
          <p:nvPr/>
        </p:nvCxnSpPr>
        <p:spPr>
          <a:xfrm>
            <a:off x="9968352"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C205C6-6D11-448B-86FA-8B2A05F296D5}"/>
              </a:ext>
            </a:extLst>
          </p:cNvPr>
          <p:cNvCxnSpPr/>
          <p:nvPr/>
        </p:nvCxnSpPr>
        <p:spPr>
          <a:xfrm>
            <a:off x="11094486" y="1173423"/>
            <a:ext cx="6152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7BBAA80-69C5-4D10-A6D6-FF78547DFCF0}"/>
              </a:ext>
            </a:extLst>
          </p:cNvPr>
          <p:cNvSpPr/>
          <p:nvPr/>
        </p:nvSpPr>
        <p:spPr>
          <a:xfrm>
            <a:off x="11735231" y="918411"/>
            <a:ext cx="517839" cy="497953"/>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53077CB-FB48-44EC-9532-C43F7088A790}"/>
              </a:ext>
            </a:extLst>
          </p:cNvPr>
          <p:cNvSpPr txBox="1"/>
          <p:nvPr/>
        </p:nvSpPr>
        <p:spPr>
          <a:xfrm>
            <a:off x="8167543" y="990895"/>
            <a:ext cx="753699" cy="3385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QT</a:t>
            </a:r>
          </a:p>
        </p:txBody>
      </p:sp>
      <p:sp>
        <p:nvSpPr>
          <p:cNvPr id="42" name="TextBox 41">
            <a:extLst>
              <a:ext uri="{FF2B5EF4-FFF2-40B4-BE49-F238E27FC236}">
                <a16:creationId xmlns:a16="http://schemas.microsoft.com/office/drawing/2014/main" id="{D797FB72-37F1-4E8F-A093-656417ECAA0A}"/>
              </a:ext>
            </a:extLst>
          </p:cNvPr>
          <p:cNvSpPr txBox="1"/>
          <p:nvPr/>
        </p:nvSpPr>
        <p:spPr>
          <a:xfrm>
            <a:off x="9329097" y="1004745"/>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991F62AB-1CB8-4C82-A2C6-A91D5F11E10E}"/>
              </a:ext>
            </a:extLst>
          </p:cNvPr>
          <p:cNvSpPr txBox="1"/>
          <p:nvPr/>
        </p:nvSpPr>
        <p:spPr>
          <a:xfrm>
            <a:off x="10458131" y="999193"/>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PRCA</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C6558EB-024E-4B78-9A28-F85162C3D374}"/>
              </a:ext>
            </a:extLst>
          </p:cNvPr>
          <p:cNvSpPr txBox="1"/>
          <p:nvPr/>
        </p:nvSpPr>
        <p:spPr>
          <a:xfrm>
            <a:off x="11635813" y="999197"/>
            <a:ext cx="753699" cy="30777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PPM</a:t>
            </a:r>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025AA14-21F9-4064-9613-7ACD291BAA22}"/>
              </a:ext>
            </a:extLst>
          </p:cNvPr>
          <p:cNvSpPr/>
          <p:nvPr/>
        </p:nvSpPr>
        <p:spPr>
          <a:xfrm>
            <a:off x="178448" y="1914570"/>
            <a:ext cx="12146074" cy="369332"/>
          </a:xfrm>
          <a:prstGeom prst="rect">
            <a:avLst/>
          </a:prstGeom>
        </p:spPr>
        <p:txBody>
          <a:bodyPr wrap="square">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مخطط العملية الموضح أدناه يوفر فهماً شاملاً لمهمة التدقيق على الجودة، مدخلات العملية والقرارات الرئيسية:</a:t>
            </a:r>
            <a:endParaRPr kumimoji="0" lang="en-US" sz="1800" b="0" i="0" u="none" strike="noStrike" kern="1200" cap="none" spc="0" normalizeH="0" baseline="0" noProof="0" dirty="0">
              <a:ln>
                <a:noFill/>
              </a:ln>
              <a:solidFill>
                <a:prstClr val="black"/>
              </a:solidFill>
              <a:effectLst/>
              <a:uLnTx/>
              <a:uFillTx/>
              <a:latin typeface="Muna"/>
              <a:ea typeface="+mn-ea"/>
              <a:cs typeface="+mn-cs"/>
            </a:endParaRPr>
          </a:p>
        </p:txBody>
      </p:sp>
      <p:sp>
        <p:nvSpPr>
          <p:cNvPr id="4" name="Rectangle 2">
            <a:extLst>
              <a:ext uri="{FF2B5EF4-FFF2-40B4-BE49-F238E27FC236}">
                <a16:creationId xmlns:a16="http://schemas.microsoft.com/office/drawing/2014/main" id="{9E7C6440-10C4-4F0E-BF53-E4AF150EB79D}"/>
              </a:ext>
            </a:extLst>
          </p:cNvPr>
          <p:cNvSpPr>
            <a:spLocks noChangeArrowheads="1"/>
          </p:cNvSpPr>
          <p:nvPr/>
        </p:nvSpPr>
        <p:spPr bwMode="auto">
          <a:xfrm>
            <a:off x="-1181648" y="2862469"/>
            <a:ext cx="1988718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3344C36B-C349-4C5E-B17F-651C8969A06F}"/>
              </a:ext>
            </a:extLst>
          </p:cNvPr>
          <p:cNvGraphicFramePr>
            <a:graphicFrameLocks noChangeAspect="1"/>
          </p:cNvGraphicFramePr>
          <p:nvPr/>
        </p:nvGraphicFramePr>
        <p:xfrm>
          <a:off x="563563" y="2490788"/>
          <a:ext cx="11688762" cy="6105525"/>
        </p:xfrm>
        <a:graphic>
          <a:graphicData uri="http://schemas.openxmlformats.org/presentationml/2006/ole">
            <mc:AlternateContent xmlns:mc="http://schemas.openxmlformats.org/markup-compatibility/2006">
              <mc:Choice xmlns:v="urn:schemas-microsoft-com:vml" Requires="v">
                <p:oleObj spid="_x0000_s1181" r:id="rId6" imgW="10393635" imgH="8206704" progId="Visio.Drawing.15">
                  <p:embed/>
                </p:oleObj>
              </mc:Choice>
              <mc:Fallback>
                <p:oleObj r:id="rId6" imgW="10393635" imgH="8206704" progId="Visio.Drawing.15">
                  <p:embed/>
                  <p:pic>
                    <p:nvPicPr>
                      <p:cNvPr id="5" name="Object 4">
                        <a:extLst>
                          <a:ext uri="{FF2B5EF4-FFF2-40B4-BE49-F238E27FC236}">
                            <a16:creationId xmlns:a16="http://schemas.microsoft.com/office/drawing/2014/main" id="{3344C36B-C349-4C5E-B17F-651C8969A0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563" y="2490788"/>
                        <a:ext cx="11688762" cy="6105525"/>
                      </a:xfrm>
                      <a:prstGeom prst="rect">
                        <a:avLst/>
                      </a:prstGeom>
                      <a:noFill/>
                    </p:spPr>
                  </p:pic>
                </p:oleObj>
              </mc:Fallback>
            </mc:AlternateContent>
          </a:graphicData>
        </a:graphic>
      </p:graphicFrame>
      <p:sp>
        <p:nvSpPr>
          <p:cNvPr id="21" name="Slide Number Placeholder 13">
            <a:extLst>
              <a:ext uri="{FF2B5EF4-FFF2-40B4-BE49-F238E27FC236}">
                <a16:creationId xmlns:a16="http://schemas.microsoft.com/office/drawing/2014/main" id="{53596644-58E5-415F-9F79-7339EB0B48D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122</a:t>
            </a:fld>
            <a:endParaRPr lang="en-US" dirty="0">
              <a:solidFill>
                <a:prstClr val="black">
                  <a:tint val="75000"/>
                </a:prstClr>
              </a:solidFill>
              <a:latin typeface="Calibri" panose="020F0502020204030204"/>
            </a:endParaRPr>
          </a:p>
        </p:txBody>
      </p:sp>
      <p:sp>
        <p:nvSpPr>
          <p:cNvPr id="7" name="Footer Placeholder 6"/>
          <p:cNvSpPr>
            <a:spLocks noGrp="1"/>
          </p:cNvSpPr>
          <p:nvPr>
            <p:ph type="ftr" sz="quarter" idx="11"/>
            <p:custDataLst>
              <p:tags r:id="rId2"/>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3876975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7" name="TextBox 6">
            <a:extLst>
              <a:ext uri="{FF2B5EF4-FFF2-40B4-BE49-F238E27FC236}">
                <a16:creationId xmlns:a16="http://schemas.microsoft.com/office/drawing/2014/main" id="{29AFD21D-6FB4-0F4A-850E-52AFE3030EDC}"/>
              </a:ext>
            </a:extLst>
          </p:cNvPr>
          <p:cNvSpPr txBox="1"/>
          <p:nvPr/>
        </p:nvSpPr>
        <p:spPr>
          <a:xfrm>
            <a:off x="336695" y="8079535"/>
            <a:ext cx="3818111" cy="967701"/>
          </a:xfrm>
          <a:prstGeom prst="rect">
            <a:avLst/>
          </a:prstGeom>
          <a:noFill/>
        </p:spPr>
        <p:txBody>
          <a:bodyPr wrap="square" rtlCol="0">
            <a:spAutoFit/>
          </a:bodyPr>
          <a:lstStyle/>
          <a:p>
            <a:pPr marL="0" marR="0" lvl="0" indent="0" algn="just" defTabSz="1181679" rtl="0" eaLnBrk="1" fontAlgn="auto" latinLnBrk="0" hangingPunct="1">
              <a:lnSpc>
                <a:spcPct val="100000"/>
              </a:lnSpc>
              <a:spcBef>
                <a:spcPts val="0"/>
              </a:spcBef>
              <a:spcAft>
                <a:spcPts val="0"/>
              </a:spcAft>
              <a:buClrTx/>
              <a:buSzTx/>
              <a:buFontTx/>
              <a:buNone/>
              <a:tabLst/>
              <a:defRPr/>
            </a:pPr>
            <a:r>
              <a:rPr kumimoji="0" lang="en-US" sz="1422" b="0" i="0" u="none" strike="noStrike" kern="1200" cap="none" spc="0" normalizeH="0" baseline="0" noProof="0" dirty="0">
                <a:ln>
                  <a:noFill/>
                </a:ln>
                <a:solidFill>
                  <a:srgbClr val="8E1737"/>
                </a:solidFill>
                <a:effectLst/>
                <a:uLnTx/>
                <a:uFillTx/>
                <a:latin typeface="Slabo 27px" panose="02060503030505020404" pitchFamily="18" charset="77"/>
                <a:ea typeface="+mn-ea"/>
                <a:cs typeface="AdvertisingMedium" pitchFamily="2" charset="-78"/>
              </a:rPr>
              <a:t>P.O. Box: 2466, Doha - Qatar</a:t>
            </a:r>
          </a:p>
          <a:p>
            <a:pPr marL="0" marR="0" lvl="0" indent="0" algn="just" defTabSz="1181679" rtl="0" eaLnBrk="1" fontAlgn="auto" latinLnBrk="0" hangingPunct="1">
              <a:lnSpc>
                <a:spcPct val="100000"/>
              </a:lnSpc>
              <a:spcBef>
                <a:spcPts val="0"/>
              </a:spcBef>
              <a:spcAft>
                <a:spcPts val="0"/>
              </a:spcAft>
              <a:buClrTx/>
              <a:buSzTx/>
              <a:buFontTx/>
              <a:buNone/>
              <a:tabLst/>
              <a:defRPr/>
            </a:pPr>
            <a:r>
              <a:rPr kumimoji="0" lang="en-US" sz="1422" b="0" i="0" u="none" strike="noStrike" kern="1200" cap="none" spc="0" normalizeH="0" baseline="0" noProof="0" dirty="0">
                <a:ln>
                  <a:noFill/>
                </a:ln>
                <a:solidFill>
                  <a:srgbClr val="8E1737"/>
                </a:solidFill>
                <a:effectLst/>
                <a:uLnTx/>
                <a:uFillTx/>
                <a:latin typeface="Slabo 27px" panose="02060503030505020404" pitchFamily="18" charset="77"/>
                <a:ea typeface="+mn-ea"/>
                <a:cs typeface="AdvertisingMedium" pitchFamily="2" charset="-78"/>
              </a:rPr>
              <a:t>Tel: +974 4020 0000, Fax: +974 4020 0200</a:t>
            </a:r>
          </a:p>
          <a:p>
            <a:pPr marL="0" marR="0" lvl="0" indent="0" algn="just" defTabSz="1181679" rtl="0" eaLnBrk="1" fontAlgn="auto" latinLnBrk="0" hangingPunct="1">
              <a:lnSpc>
                <a:spcPct val="100000"/>
              </a:lnSpc>
              <a:spcBef>
                <a:spcPts val="0"/>
              </a:spcBef>
              <a:spcAft>
                <a:spcPts val="0"/>
              </a:spcAft>
              <a:buClrTx/>
              <a:buSzTx/>
              <a:buFontTx/>
              <a:buNone/>
              <a:tabLst/>
              <a:defRPr/>
            </a:pPr>
            <a:r>
              <a:rPr kumimoji="0" lang="en-US" sz="1422" b="0" i="0" u="none" strike="noStrike" kern="1200" cap="none" spc="0" normalizeH="0" baseline="0" noProof="0" dirty="0">
                <a:ln>
                  <a:noFill/>
                </a:ln>
                <a:solidFill>
                  <a:srgbClr val="8E1737"/>
                </a:solidFill>
                <a:effectLst/>
                <a:uLnTx/>
                <a:uFillTx/>
                <a:latin typeface="Slabo 27px" panose="02060503030505020404" pitchFamily="18" charset="77"/>
                <a:ea typeface="+mn-ea"/>
                <a:cs typeface="AdvertisingMedium" pitchFamily="2" charset="-78"/>
              </a:rPr>
              <a:t>Email: sab@sab.gov.qa</a:t>
            </a:r>
          </a:p>
          <a:p>
            <a:pPr marL="0" marR="0" lvl="0" indent="0" algn="just" defTabSz="1181679" rtl="0" eaLnBrk="1" fontAlgn="auto" latinLnBrk="0" hangingPunct="1">
              <a:lnSpc>
                <a:spcPct val="100000"/>
              </a:lnSpc>
              <a:spcBef>
                <a:spcPts val="0"/>
              </a:spcBef>
              <a:spcAft>
                <a:spcPts val="0"/>
              </a:spcAft>
              <a:buClrTx/>
              <a:buSzTx/>
              <a:buFontTx/>
              <a:buNone/>
              <a:tabLst/>
              <a:defRPr/>
            </a:pPr>
            <a:r>
              <a:rPr kumimoji="0" lang="en-US" sz="1422" b="0" i="0" u="none" strike="noStrike" kern="1200" cap="none" spc="0" normalizeH="0" baseline="0" noProof="0" dirty="0">
                <a:ln>
                  <a:noFill/>
                </a:ln>
                <a:solidFill>
                  <a:srgbClr val="8E1737"/>
                </a:solidFill>
                <a:effectLst/>
                <a:uLnTx/>
                <a:uFillTx/>
                <a:latin typeface="Slabo 27px" panose="02060503030505020404" pitchFamily="18" charset="77"/>
                <a:ea typeface="+mn-ea"/>
                <a:cs typeface="AdvertisingMedium" pitchFamily="2" charset="-78"/>
              </a:rPr>
              <a:t>Website: www.sab.gov.qa</a:t>
            </a:r>
          </a:p>
        </p:txBody>
      </p:sp>
      <p:sp>
        <p:nvSpPr>
          <p:cNvPr id="8" name="TextBox 7">
            <a:extLst>
              <a:ext uri="{FF2B5EF4-FFF2-40B4-BE49-F238E27FC236}">
                <a16:creationId xmlns:a16="http://schemas.microsoft.com/office/drawing/2014/main" id="{C77C4F2A-0FAC-D84D-8866-48431F3798DE}"/>
              </a:ext>
            </a:extLst>
          </p:cNvPr>
          <p:cNvSpPr txBox="1"/>
          <p:nvPr/>
        </p:nvSpPr>
        <p:spPr>
          <a:xfrm>
            <a:off x="6650906" y="8079534"/>
            <a:ext cx="5897972" cy="967701"/>
          </a:xfrm>
          <a:prstGeom prst="rect">
            <a:avLst/>
          </a:prstGeom>
          <a:noFill/>
        </p:spPr>
        <p:txBody>
          <a:bodyPr wrap="square" rtlCol="0">
            <a:spAutoFit/>
          </a:bodyPr>
          <a:lstStyle/>
          <a:p>
            <a:pPr marL="0" marR="0" lvl="0" indent="0" algn="r" defTabSz="1181679" rtl="1" eaLnBrk="1" fontAlgn="auto" latinLnBrk="0" hangingPunct="1">
              <a:lnSpc>
                <a:spcPct val="100000"/>
              </a:lnSpc>
              <a:spcBef>
                <a:spcPts val="0"/>
              </a:spcBef>
              <a:spcAft>
                <a:spcPts val="0"/>
              </a:spcAft>
              <a:buClrTx/>
              <a:buSzTx/>
              <a:buFontTx/>
              <a:buNone/>
              <a:tabLst/>
              <a:defRPr/>
            </a:pPr>
            <a:r>
              <a:rPr kumimoji="0" lang="ar"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ص.ب : </a:t>
            </a:r>
            <a:r>
              <a:rPr kumimoji="0" lang="en-US"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2466</a:t>
            </a:r>
            <a:r>
              <a:rPr kumimoji="0" lang="ar"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 الدوحة -  دولة قطر</a:t>
            </a:r>
          </a:p>
          <a:p>
            <a:pPr marL="0" marR="0" lvl="0" indent="0" algn="r" defTabSz="1181679" rtl="1" eaLnBrk="1" fontAlgn="auto" latinLnBrk="0" hangingPunct="1">
              <a:lnSpc>
                <a:spcPct val="100000"/>
              </a:lnSpc>
              <a:spcBef>
                <a:spcPts val="0"/>
              </a:spcBef>
              <a:spcAft>
                <a:spcPts val="0"/>
              </a:spcAft>
              <a:buClrTx/>
              <a:buSzTx/>
              <a:buFontTx/>
              <a:buNone/>
              <a:tabLst/>
              <a:defRPr/>
            </a:pPr>
            <a:r>
              <a:rPr kumimoji="0" lang="ar"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هاتف : </a:t>
            </a:r>
            <a:r>
              <a:rPr kumimoji="0" lang="en-US"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974 4020 0000</a:t>
            </a:r>
            <a:r>
              <a:rPr kumimoji="0" lang="ar"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 , فاكس : </a:t>
            </a:r>
            <a:r>
              <a:rPr kumimoji="0" lang="en-US"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+974 4020 0200</a:t>
            </a:r>
          </a:p>
          <a:p>
            <a:pPr marL="0" marR="0" lvl="0" indent="0" algn="r" defTabSz="1181679" rtl="1" eaLnBrk="1" fontAlgn="auto" latinLnBrk="0" hangingPunct="1">
              <a:lnSpc>
                <a:spcPct val="100000"/>
              </a:lnSpc>
              <a:spcBef>
                <a:spcPts val="0"/>
              </a:spcBef>
              <a:spcAft>
                <a:spcPts val="0"/>
              </a:spcAft>
              <a:buClrTx/>
              <a:buSzTx/>
              <a:buFontTx/>
              <a:buNone/>
              <a:tabLst/>
              <a:defRPr/>
            </a:pPr>
            <a:r>
              <a:rPr kumimoji="0" lang="ar-QA"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البريد الالكتروني: </a:t>
            </a:r>
            <a:r>
              <a:rPr kumimoji="0" lang="en-US"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sab@sab.gov.qa</a:t>
            </a:r>
            <a:endParaRPr kumimoji="0" lang="ar-QA"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endParaRPr>
          </a:p>
          <a:p>
            <a:pPr marL="0" marR="0" lvl="0" indent="0" algn="r" defTabSz="1181679" rtl="1" eaLnBrk="1" fontAlgn="auto" latinLnBrk="0" hangingPunct="1">
              <a:lnSpc>
                <a:spcPct val="100000"/>
              </a:lnSpc>
              <a:spcBef>
                <a:spcPts val="0"/>
              </a:spcBef>
              <a:spcAft>
                <a:spcPts val="0"/>
              </a:spcAft>
              <a:buClrTx/>
              <a:buSzTx/>
              <a:buFontTx/>
              <a:buNone/>
              <a:tabLst/>
              <a:defRPr/>
            </a:pPr>
            <a:r>
              <a:rPr kumimoji="0" lang="ar-QA"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الموقع الالكتروني:</a:t>
            </a:r>
            <a:r>
              <a:rPr kumimoji="0" lang="en-US"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rPr>
              <a:t>www.sab.gov.qa </a:t>
            </a:r>
            <a:endParaRPr kumimoji="0" lang="ar" sz="1422" b="0" i="0" u="none" strike="noStrike" kern="1200" cap="none" spc="0" normalizeH="0" baseline="0" noProof="0" dirty="0">
              <a:ln>
                <a:noFill/>
              </a:ln>
              <a:solidFill>
                <a:srgbClr val="8E1737"/>
              </a:solidFill>
              <a:effectLst/>
              <a:uLnTx/>
              <a:uFillTx/>
              <a:latin typeface="Muna" pitchFamily="2" charset="0"/>
              <a:ea typeface="+mn-ea"/>
              <a:cs typeface="AdvertisingMedium" pitchFamily="2" charset="-78"/>
            </a:endParaRPr>
          </a:p>
        </p:txBody>
      </p:sp>
      <p:pic>
        <p:nvPicPr>
          <p:cNvPr id="12" name="Picture 11">
            <a:extLst>
              <a:ext uri="{FF2B5EF4-FFF2-40B4-BE49-F238E27FC236}">
                <a16:creationId xmlns:a16="http://schemas.microsoft.com/office/drawing/2014/main" id="{ADCE49F4-91FC-344B-A6C6-E4A017C78032}"/>
              </a:ext>
            </a:extLst>
          </p:cNvPr>
          <p:cNvPicPr>
            <a:picLocks noChangeAspect="1"/>
          </p:cNvPicPr>
          <p:nvPr/>
        </p:nvPicPr>
        <p:blipFill>
          <a:blip r:embed="rId5"/>
          <a:stretch>
            <a:fillRect/>
          </a:stretch>
        </p:blipFill>
        <p:spPr>
          <a:xfrm>
            <a:off x="5642928" y="7628454"/>
            <a:ext cx="1007978" cy="1209574"/>
          </a:xfrm>
          <a:prstGeom prst="rect">
            <a:avLst/>
          </a:prstGeom>
        </p:spPr>
      </p:pic>
      <p:sp>
        <p:nvSpPr>
          <p:cNvPr id="55" name="TextBox 54">
            <a:extLst>
              <a:ext uri="{FF2B5EF4-FFF2-40B4-BE49-F238E27FC236}">
                <a16:creationId xmlns:a16="http://schemas.microsoft.com/office/drawing/2014/main" id="{680E1F7F-8C4B-BD4A-935C-64400CF836D1}"/>
              </a:ext>
            </a:extLst>
          </p:cNvPr>
          <p:cNvSpPr txBox="1"/>
          <p:nvPr/>
        </p:nvSpPr>
        <p:spPr>
          <a:xfrm flipH="1">
            <a:off x="0" y="3460284"/>
            <a:ext cx="12801601" cy="70788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R="0" lvl="0" indent="0" defTabSz="1181679" fontAlgn="auto">
              <a:lnSpc>
                <a:spcPct val="100000"/>
              </a:lnSpc>
              <a:spcBef>
                <a:spcPts val="0"/>
              </a:spcBef>
              <a:spcAft>
                <a:spcPts val="0"/>
              </a:spcAft>
              <a:buClrTx/>
              <a:buSzTx/>
              <a:buFontTx/>
              <a:buNone/>
              <a:tabLst/>
              <a:defRPr sz="2400">
                <a:solidFill>
                  <a:prstClr val="white"/>
                </a:solidFill>
                <a:latin typeface="Muna"/>
                <a:cs typeface="Arabic Transparent" panose="02010000000000000000" pitchFamily="2" charset="-78"/>
              </a:defRPr>
            </a:lvl1pPr>
          </a:lstStyle>
          <a:p>
            <a:pPr algn="ctr" rtl="1"/>
            <a:r>
              <a:rPr lang="ar-QA" sz="4000" dirty="0" smtClean="0">
                <a:solidFill>
                  <a:srgbClr val="8E1838"/>
                </a:solidFill>
                <a:cs typeface="AdvertisingBold" pitchFamily="2" charset="-78"/>
              </a:rPr>
              <a:t>شكراً لكم </a:t>
            </a:r>
            <a:endParaRPr lang="en-US" sz="4000" dirty="0">
              <a:solidFill>
                <a:srgbClr val="8E1838"/>
              </a:solidFill>
              <a:cs typeface="AdvertisingBold" pitchFamily="2" charset="-78"/>
            </a:endParaRPr>
          </a:p>
        </p:txBody>
      </p:sp>
      <p:sp>
        <p:nvSpPr>
          <p:cNvPr id="4" name="BJPseudoFooter"/>
          <p:cNvSpPr txBox="1"/>
          <p:nvPr>
            <p:custDataLst>
              <p:tags r:id="rId1"/>
            </p:custDataLst>
          </p:nvPr>
        </p:nvSpPr>
        <p:spPr>
          <a:xfrm>
            <a:off x="5967027" y="9324201"/>
            <a:ext cx="867545" cy="276999"/>
          </a:xfrm>
          <a:prstGeom prst="rect">
            <a:avLst/>
          </a:prstGeom>
          <a:noFill/>
        </p:spPr>
        <p:txBody>
          <a:bodyPr vert="horz" wrap="none" rtlCol="0">
            <a:spAutoFit/>
          </a:bodyPr>
          <a:lstStyle/>
          <a:p>
            <a:pPr algn="ctr"/>
            <a:r>
              <a:rPr lang="en-US" sz="1200" b="1" smtClean="0">
                <a:solidFill>
                  <a:srgbClr val="999999"/>
                </a:solidFill>
              </a:rPr>
              <a:t>Public - </a:t>
            </a:r>
            <a:r>
              <a:rPr lang="ar-QA" sz="1200" b="1" smtClean="0">
                <a:solidFill>
                  <a:srgbClr val="999999"/>
                </a:solidFill>
              </a:rPr>
              <a:t>عام</a:t>
            </a:r>
            <a:endParaRPr lang="en-US" sz="1200" b="1">
              <a:solidFill>
                <a:srgbClr val="999999"/>
              </a:solidFill>
            </a:endParaRPr>
          </a:p>
        </p:txBody>
      </p:sp>
    </p:spTree>
    <p:extLst>
      <p:ext uri="{BB962C8B-B14F-4D97-AF65-F5344CB8AC3E}">
        <p14:creationId xmlns:p14="http://schemas.microsoft.com/office/powerpoint/2010/main" val="380647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المطلوب تحققها من مهمة التدقيق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اتباع الإجراءات المعتمدة لتقديم العطاءات؟</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تنفيذ عملية التقييم المالي والفني للمناقصة بشكل شامل وصحيح، وهل تم تنفيذها وفقاً للتوجيهات والتعليمات المعتمدة؟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العطاء الأفضل في تقرير تقييم العطاءات التي تم استلامها؟</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مراجعة واعتماد العطاء الأفضل لترسية العقد بواسطة لجنة المناقصات المعينة من قبل الوزارة أو الجهة الخاضعة للرقابة؟</a:t>
            </a: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التأهيل المسبق لمقدمي العطاءات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إجراءات المناقصات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 تقييم العطاءات ورفع التوصيات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المشروع وإدارة المخاطر</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A5C81F64-474F-45CC-905A-A1FF7E8820B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649473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المطلوب تحققها من مهمة التدقيق فيما يلي:</a:t>
            </a: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الانتهاء من جمع مستندات المشروع وفقاً لمتطلبات الوزارة أو الجهة الخاضعة للرقابة؟</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إقفال كافة الالتزامات التعاقدية بشكل فعال؟</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تنفيذ كافة أنشطة الاختبار والتشغيل التجريبي بنجاح؟</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كافة حالات عدم الالتزام وهل تم الانتهاء من جمع خطة الإقفال؟</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خطة التشغيل والصيانة مفصلة بشكل كاف ومناسبة لتشغيل الأصل بنجاح؟</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حصلت الموارد وفرق العمل التي ستتولى مسؤولية تشغيل الأصل على أدلة التدريب وبرامج التدريب؟</a:t>
            </a:r>
            <a:endParaRPr kumimoji="0" lang="en-US" sz="19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9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بشكل عام، هل تم تنفيذ المشروع وفقاً لمتطلبات الوزارة أو الجهة الخاضعة للرقابة، وهل بالإمكان تحقق المزايا المتوقعة من المشروع؟</a:t>
            </a: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إقفال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التشغيل التجريبي والتسليم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الصيانة والتشغيل والتدريب</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المشروع</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90ECD5F1-1A61-48CF-9AE0-E818E38E24E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136663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C734B"/>
          </a:solidFill>
          <a:ln>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 المستقلة 2 - حالة العمل</a:t>
            </a:r>
          </a:p>
        </p:txBody>
      </p:sp>
      <p:sp>
        <p:nvSpPr>
          <p:cNvPr id="21" name="TextBox 20">
            <a:extLst>
              <a:ext uri="{FF2B5EF4-FFF2-40B4-BE49-F238E27FC236}">
                <a16:creationId xmlns:a16="http://schemas.microsoft.com/office/drawing/2014/main" id="{3C800ACA-D1FF-4E15-A892-0F144974F965}"/>
              </a:ext>
            </a:extLst>
          </p:cNvPr>
          <p:cNvSpPr txBox="1"/>
          <p:nvPr/>
        </p:nvSpPr>
        <p:spPr>
          <a:xfrm>
            <a:off x="7202568" y="2668589"/>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المطلوب تحققها من مهمة التدقيق فيما يلي:</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ما هي الكيفية المتبعة في قياس نتائج المشروع مقارنةً بمشاريع مماثلة قيد التشغيل؟</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تحققت المزايا كما هو محدد في حالة العمل ودراسة الجدوى؟</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طرأ أي تغيير على متطلبات العمل/المستخدم النهائي؟</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تحديث والحفاظ على مستندات المشروع؟</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وضع أهداف واقعية للتحسين المستمر؟</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تم تحديد مجالات التحسين المحتملة؟</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ضوابط الأداء كافية للمشروع وهل يتم متابعتها؟</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تتوفر عملية لغرس الدروس المستفادة في الجهة؟</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هل يتم إدارة مخاطر التشغيل بشكل مناسب؟</a:t>
            </a:r>
          </a:p>
        </p:txBody>
      </p:sp>
      <p:sp>
        <p:nvSpPr>
          <p:cNvPr id="22" name="Rectangle 21">
            <a:extLst>
              <a:ext uri="{FF2B5EF4-FFF2-40B4-BE49-F238E27FC236}">
                <a16:creationId xmlns:a16="http://schemas.microsoft.com/office/drawing/2014/main" id="{572D609E-8ABB-4481-BFFF-E78B3000A11B}"/>
              </a:ext>
            </a:extLst>
          </p:cNvPr>
          <p:cNvSpPr/>
          <p:nvPr/>
        </p:nvSpPr>
        <p:spPr>
          <a:xfrm>
            <a:off x="462169" y="2668589"/>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تحقق المزايا</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المراقبة المستمرة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العمليات التشغيلية للمشروع</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23" name="Rectangle 22">
            <a:extLst>
              <a:ext uri="{FF2B5EF4-FFF2-40B4-BE49-F238E27FC236}">
                <a16:creationId xmlns:a16="http://schemas.microsoft.com/office/drawing/2014/main" id="{AD391CC3-D3E0-4046-B25D-D0D54BB171AC}"/>
              </a:ext>
            </a:extLst>
          </p:cNvPr>
          <p:cNvSpPr/>
          <p:nvPr/>
        </p:nvSpPr>
        <p:spPr>
          <a:xfrm>
            <a:off x="874020" y="2087657"/>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عوامل النجاح</a:t>
            </a:r>
          </a:p>
        </p:txBody>
      </p:sp>
      <p:sp>
        <p:nvSpPr>
          <p:cNvPr id="24" name="Rectangle 23">
            <a:extLst>
              <a:ext uri="{FF2B5EF4-FFF2-40B4-BE49-F238E27FC236}">
                <a16:creationId xmlns:a16="http://schemas.microsoft.com/office/drawing/2014/main" id="{4328F180-24F7-4767-A862-6BD12AF5494C}"/>
              </a:ext>
            </a:extLst>
          </p:cNvPr>
          <p:cNvSpPr/>
          <p:nvPr/>
        </p:nvSpPr>
        <p:spPr>
          <a:xfrm>
            <a:off x="6831507" y="2087657"/>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sp>
        <p:nvSpPr>
          <p:cNvPr id="16" name="Slide Number Placeholder 13">
            <a:extLst>
              <a:ext uri="{FF2B5EF4-FFF2-40B4-BE49-F238E27FC236}">
                <a16:creationId xmlns:a16="http://schemas.microsoft.com/office/drawing/2014/main" id="{67FE4D7C-4C0B-4956-9230-79CBFD66409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951634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12" name="TextBox 11">
            <a:extLst>
              <a:ext uri="{FF2B5EF4-FFF2-40B4-BE49-F238E27FC236}">
                <a16:creationId xmlns:a16="http://schemas.microsoft.com/office/drawing/2014/main" id="{1D628E6A-6CA0-46E9-B3F8-4E8ED8AB283C}"/>
              </a:ext>
            </a:extLst>
          </p:cNvPr>
          <p:cNvSpPr txBox="1"/>
          <p:nvPr/>
        </p:nvSpPr>
        <p:spPr>
          <a:xfrm flipH="1">
            <a:off x="0" y="3969603"/>
            <a:ext cx="12801600" cy="830997"/>
          </a:xfrm>
          <a:prstGeom prst="rect">
            <a:avLst/>
          </a:prstGeom>
          <a:noFill/>
        </p:spPr>
        <p:txBody>
          <a:bodyPr wrap="square" rtlCol="0">
            <a:spAutoFit/>
          </a:bodyPr>
          <a:lstStyle/>
          <a:p>
            <a:pPr lvl="0" algn="ctr" defTabSz="1181679" rtl="1">
              <a:defRPr/>
            </a:pPr>
            <a:r>
              <a:rPr lang="ar-EG" sz="4800" b="1" dirty="0">
                <a:solidFill>
                  <a:srgbClr val="8E1838"/>
                </a:solidFill>
                <a:latin typeface="Muna"/>
              </a:rPr>
              <a:t>3</a:t>
            </a:r>
            <a:r>
              <a:rPr lang="ar-SA" sz="4800" b="1" dirty="0">
                <a:solidFill>
                  <a:srgbClr val="8E1838"/>
                </a:solidFill>
                <a:latin typeface="Muna"/>
              </a:rPr>
              <a:t>.</a:t>
            </a:r>
            <a:r>
              <a:rPr lang="en-US" sz="4800" b="1" dirty="0">
                <a:solidFill>
                  <a:srgbClr val="8E1838"/>
                </a:solidFill>
                <a:latin typeface="Muna"/>
              </a:rPr>
              <a:t> </a:t>
            </a:r>
            <a:r>
              <a:rPr lang="ar-EG" sz="4800" b="1" dirty="0">
                <a:solidFill>
                  <a:srgbClr val="8E1838"/>
                </a:solidFill>
                <a:latin typeface="Muna"/>
              </a:rPr>
              <a:t>برامج مراجعة العقود</a:t>
            </a:r>
            <a:endParaRPr lang="en-US" sz="4800" b="1" dirty="0">
              <a:solidFill>
                <a:srgbClr val="8E1838"/>
              </a:solidFill>
              <a:latin typeface="Muna"/>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237331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0" name="Rectangle 9">
            <a:extLst>
              <a:ext uri="{FF2B5EF4-FFF2-40B4-BE49-F238E27FC236}">
                <a16:creationId xmlns:a16="http://schemas.microsoft.com/office/drawing/2014/main" id="{4479B2F9-7D20-45CE-A192-985BBE1FDFD4}"/>
              </a:ext>
            </a:extLst>
          </p:cNvPr>
          <p:cNvSpPr/>
          <p:nvPr/>
        </p:nvSpPr>
        <p:spPr>
          <a:xfrm>
            <a:off x="525769" y="1180154"/>
            <a:ext cx="11955905" cy="523220"/>
          </a:xfrm>
          <a:prstGeom prst="rect">
            <a:avLst/>
          </a:prstGeom>
        </p:spPr>
        <p:txBody>
          <a:bodyPr wrap="square">
            <a:spAutoFit/>
          </a:bodyPr>
          <a:lstStyle/>
          <a:p>
            <a:pPr marL="0" marR="0" lvl="0" indent="0" algn="r" defTabSz="128016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8E1838"/>
                </a:solidFill>
                <a:effectLst/>
                <a:uLnTx/>
                <a:uFillTx/>
                <a:latin typeface="Muna"/>
                <a:ea typeface="+mn-ea"/>
                <a:cs typeface="Arial" panose="020B0604020202020204" pitchFamily="34" charset="0"/>
              </a:rPr>
              <a:t>تصنف مراجعة العقود إلى ثمانية مكونات ، وهي:</a:t>
            </a:r>
            <a:endParaRPr kumimoji="0" lang="en-US" sz="2800" b="0" i="0" u="none" strike="noStrike" kern="0" cap="none" spc="0" normalizeH="0" baseline="0" noProof="0" dirty="0">
              <a:ln>
                <a:noFill/>
              </a:ln>
              <a:solidFill>
                <a:srgbClr val="8E1838"/>
              </a:solidFill>
              <a:effectLst/>
              <a:uLnTx/>
              <a:uFillTx/>
              <a:latin typeface="Muna"/>
              <a:ea typeface="+mn-ea"/>
            </a:endParaRPr>
          </a:p>
        </p:txBody>
      </p:sp>
      <p:grpSp>
        <p:nvGrpSpPr>
          <p:cNvPr id="11" name="Group 10">
            <a:extLst>
              <a:ext uri="{FF2B5EF4-FFF2-40B4-BE49-F238E27FC236}">
                <a16:creationId xmlns:a16="http://schemas.microsoft.com/office/drawing/2014/main" id="{A21E2708-B34F-48F7-9457-61EBB3D240E8}"/>
              </a:ext>
            </a:extLst>
          </p:cNvPr>
          <p:cNvGrpSpPr/>
          <p:nvPr/>
        </p:nvGrpSpPr>
        <p:grpSpPr>
          <a:xfrm>
            <a:off x="2339512" y="1971844"/>
            <a:ext cx="8348593" cy="6994354"/>
            <a:chOff x="1165768" y="2095500"/>
            <a:chExt cx="8122574" cy="6806205"/>
          </a:xfrm>
        </p:grpSpPr>
        <p:grpSp>
          <p:nvGrpSpPr>
            <p:cNvPr id="12" name="Group 11">
              <a:extLst>
                <a:ext uri="{FF2B5EF4-FFF2-40B4-BE49-F238E27FC236}">
                  <a16:creationId xmlns:a16="http://schemas.microsoft.com/office/drawing/2014/main" id="{3DBA8603-5DE3-4369-A752-DC352F015E3A}"/>
                </a:ext>
              </a:extLst>
            </p:cNvPr>
            <p:cNvGrpSpPr/>
            <p:nvPr/>
          </p:nvGrpSpPr>
          <p:grpSpPr>
            <a:xfrm>
              <a:off x="1165768" y="2095500"/>
              <a:ext cx="1842343" cy="3261131"/>
              <a:chOff x="1165768" y="2095500"/>
              <a:chExt cx="1842343" cy="3261131"/>
            </a:xfrm>
          </p:grpSpPr>
          <p:sp>
            <p:nvSpPr>
              <p:cNvPr id="35" name="Pentagon 374">
                <a:extLst>
                  <a:ext uri="{FF2B5EF4-FFF2-40B4-BE49-F238E27FC236}">
                    <a16:creationId xmlns:a16="http://schemas.microsoft.com/office/drawing/2014/main" id="{B860ED94-3860-4D96-9B59-61BFBD91670C}"/>
                  </a:ext>
                </a:extLst>
              </p:cNvPr>
              <p:cNvSpPr/>
              <p:nvPr/>
            </p:nvSpPr>
            <p:spPr bwMode="auto">
              <a:xfrm>
                <a:off x="1165768" y="2095500"/>
                <a:ext cx="1842343"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المطالبات والنزاعات</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36" name="TextBox 35">
                <a:extLst>
                  <a:ext uri="{FF2B5EF4-FFF2-40B4-BE49-F238E27FC236}">
                    <a16:creationId xmlns:a16="http://schemas.microsoft.com/office/drawing/2014/main" id="{0D9C18E3-9445-428C-9115-C6AFB9092266}"/>
                  </a:ext>
                </a:extLst>
              </p:cNvPr>
              <p:cNvSpPr txBox="1">
                <a:spLocks/>
              </p:cNvSpPr>
              <p:nvPr/>
            </p:nvSpPr>
            <p:spPr>
              <a:xfrm>
                <a:off x="1184366" y="2887751"/>
                <a:ext cx="1805146" cy="2468880"/>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توفر حوكمة محددة وعملية مناسبة لحماية مصالح الجهة الخاضعة</a:t>
                </a:r>
                <a:endParaRPr kumimoji="0" lang="en-GB" sz="1600" b="0" i="0" u="none" strike="noStrike" kern="1200" cap="none" spc="0" normalizeH="0" baseline="0" noProof="0" dirty="0">
                  <a:ln>
                    <a:noFill/>
                  </a:ln>
                  <a:solidFill>
                    <a:srgbClr val="8C734B"/>
                  </a:solidFill>
                  <a:effectLst/>
                  <a:uLnTx/>
                  <a:uFillTx/>
                  <a:latin typeface="Muna"/>
                  <a:ea typeface="+mn-ea"/>
                </a:endParaRPr>
              </a:p>
            </p:txBody>
          </p:sp>
        </p:grpSp>
        <p:grpSp>
          <p:nvGrpSpPr>
            <p:cNvPr id="13" name="Group 12">
              <a:extLst>
                <a:ext uri="{FF2B5EF4-FFF2-40B4-BE49-F238E27FC236}">
                  <a16:creationId xmlns:a16="http://schemas.microsoft.com/office/drawing/2014/main" id="{27C8CAF6-E266-4F20-9670-C6546DD13D87}"/>
                </a:ext>
              </a:extLst>
            </p:cNvPr>
            <p:cNvGrpSpPr/>
            <p:nvPr/>
          </p:nvGrpSpPr>
          <p:grpSpPr>
            <a:xfrm>
              <a:off x="3250903" y="2095500"/>
              <a:ext cx="1811951" cy="3261131"/>
              <a:chOff x="3221969" y="2095500"/>
              <a:chExt cx="1811951" cy="3261131"/>
            </a:xfrm>
          </p:grpSpPr>
          <p:sp>
            <p:nvSpPr>
              <p:cNvPr id="32" name="Pentagon 375">
                <a:extLst>
                  <a:ext uri="{FF2B5EF4-FFF2-40B4-BE49-F238E27FC236}">
                    <a16:creationId xmlns:a16="http://schemas.microsoft.com/office/drawing/2014/main" id="{EF0B19D6-B2DD-4655-BCA2-8545FDAC4494}"/>
                  </a:ext>
                </a:extLst>
              </p:cNvPr>
              <p:cNvSpPr/>
              <p:nvPr/>
            </p:nvSpPr>
            <p:spPr bwMode="auto">
              <a:xfrm>
                <a:off x="3221969" y="2095500"/>
                <a:ext cx="1811951"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الفروق والتسويات</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33" name="TextBox 32">
                <a:extLst>
                  <a:ext uri="{FF2B5EF4-FFF2-40B4-BE49-F238E27FC236}">
                    <a16:creationId xmlns:a16="http://schemas.microsoft.com/office/drawing/2014/main" id="{A33FC730-4351-4C7B-90E2-FDA0137283E9}"/>
                  </a:ext>
                </a:extLst>
              </p:cNvPr>
              <p:cNvSpPr txBox="1">
                <a:spLocks/>
              </p:cNvSpPr>
              <p:nvPr/>
            </p:nvSpPr>
            <p:spPr>
              <a:xfrm>
                <a:off x="3221969" y="2887751"/>
                <a:ext cx="1811951" cy="2468880"/>
              </a:xfrm>
              <a:prstGeom prst="rect">
                <a:avLst/>
              </a:prstGeom>
              <a:solidFill>
                <a:srgbClr val="F0F0F0"/>
              </a:solidFill>
            </p:spPr>
            <p:txBody>
              <a:bodyPr wrap="square" lIns="36000" tIns="36000" rIns="36000" bIns="36000" rtlCol="0" anchor="t">
                <a:noAutofit/>
              </a:bodyPr>
              <a:lstStyle>
                <a:defPPr>
                  <a:defRPr lang="en-US"/>
                </a:defPPr>
                <a:lvl1pPr defTabSz="1280160" fontAlgn="base">
                  <a:lnSpc>
                    <a:spcPct val="115000"/>
                  </a:lnSpc>
                  <a:defRPr sz="1600">
                    <a:latin typeface="Muna"/>
                    <a:cs typeface="Arial" panose="020B0604020202020204" pitchFamily="34" charset="0"/>
                  </a:defRPr>
                </a:lvl1p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يتم مراقبة ومتابعة أوامر التغييرات في العقد بالشكل المناسب</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237D0F50-6340-4B5E-AB07-EC0E532DC474}"/>
                </a:ext>
              </a:extLst>
            </p:cNvPr>
            <p:cNvGrpSpPr/>
            <p:nvPr/>
          </p:nvGrpSpPr>
          <p:grpSpPr>
            <a:xfrm>
              <a:off x="7383061" y="2095500"/>
              <a:ext cx="1905281" cy="3261131"/>
              <a:chOff x="7383061" y="2095500"/>
              <a:chExt cx="1905281" cy="3261131"/>
            </a:xfrm>
          </p:grpSpPr>
          <p:sp>
            <p:nvSpPr>
              <p:cNvPr id="30" name="Pentagon 377">
                <a:extLst>
                  <a:ext uri="{FF2B5EF4-FFF2-40B4-BE49-F238E27FC236}">
                    <a16:creationId xmlns:a16="http://schemas.microsoft.com/office/drawing/2014/main" id="{59313582-D534-4447-83FC-B0BF9AE6E290}"/>
                  </a:ext>
                </a:extLst>
              </p:cNvPr>
              <p:cNvSpPr/>
              <p:nvPr/>
            </p:nvSpPr>
            <p:spPr bwMode="auto">
              <a:xfrm>
                <a:off x="7383061" y="2095500"/>
                <a:ext cx="1905281" cy="739243"/>
              </a:xfrm>
              <a:prstGeom prst="rect">
                <a:avLst/>
              </a:prstGeom>
              <a:solidFill>
                <a:srgbClr val="A00035"/>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إدارة العقود</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31" name="TextBox 30">
                <a:extLst>
                  <a:ext uri="{FF2B5EF4-FFF2-40B4-BE49-F238E27FC236}">
                    <a16:creationId xmlns:a16="http://schemas.microsoft.com/office/drawing/2014/main" id="{C565D4A4-F7A9-4B14-99E1-A6AD431C12E1}"/>
                  </a:ext>
                </a:extLst>
              </p:cNvPr>
              <p:cNvSpPr txBox="1">
                <a:spLocks/>
              </p:cNvSpPr>
              <p:nvPr/>
            </p:nvSpPr>
            <p:spPr>
              <a:xfrm>
                <a:off x="7383061" y="2887751"/>
                <a:ext cx="1905281" cy="2468880"/>
              </a:xfrm>
              <a:prstGeom prst="rect">
                <a:avLst/>
              </a:prstGeom>
              <a:solidFill>
                <a:srgbClr val="F0F0F0"/>
              </a:solidFill>
            </p:spPr>
            <p:txBody>
              <a:bodyPr wrap="square" lIns="36000" tIns="36000" rIns="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عملية إدارة العقود قائمة وفعّالة وفقاً لمستوى صعوبة تلك العقود</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F7C0648B-6806-40C0-A6FB-CD76E58E54ED}"/>
                </a:ext>
              </a:extLst>
            </p:cNvPr>
            <p:cNvGrpSpPr/>
            <p:nvPr/>
          </p:nvGrpSpPr>
          <p:grpSpPr>
            <a:xfrm>
              <a:off x="5305646" y="2095500"/>
              <a:ext cx="1834624" cy="3261131"/>
              <a:chOff x="5278171" y="2095500"/>
              <a:chExt cx="1834624" cy="3261131"/>
            </a:xfrm>
          </p:grpSpPr>
          <p:sp>
            <p:nvSpPr>
              <p:cNvPr id="28" name="Pentagon 376">
                <a:extLst>
                  <a:ext uri="{FF2B5EF4-FFF2-40B4-BE49-F238E27FC236}">
                    <a16:creationId xmlns:a16="http://schemas.microsoft.com/office/drawing/2014/main" id="{8507EBDA-ABD3-43FD-BFF7-AF4AC5BE5381}"/>
                  </a:ext>
                </a:extLst>
              </p:cNvPr>
              <p:cNvSpPr/>
              <p:nvPr/>
            </p:nvSpPr>
            <p:spPr bwMode="auto">
              <a:xfrm>
                <a:off x="5278171" y="2095500"/>
                <a:ext cx="1834624"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الرقابة على تكاليف العقود والدفعات</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29" name="TextBox 28">
                <a:extLst>
                  <a:ext uri="{FF2B5EF4-FFF2-40B4-BE49-F238E27FC236}">
                    <a16:creationId xmlns:a16="http://schemas.microsoft.com/office/drawing/2014/main" id="{13D2719E-6813-4A34-98BA-BDC7D31ED7C8}"/>
                  </a:ext>
                </a:extLst>
              </p:cNvPr>
              <p:cNvSpPr txBox="1">
                <a:spLocks/>
              </p:cNvSpPr>
              <p:nvPr/>
            </p:nvSpPr>
            <p:spPr>
              <a:xfrm>
                <a:off x="5278171" y="2887751"/>
                <a:ext cx="1834624" cy="2468880"/>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عملية ترسية العقد تتوافق مع الاستراتيجية المعتمدة في مرحلة مبكرة من المشروع</a:t>
                </a:r>
                <a:endParaRPr kumimoji="0" lang="en-US" sz="1600" b="0" i="0" u="none" strike="noStrike" kern="1200" cap="none" spc="0" normalizeH="0" baseline="0" noProof="0" dirty="0">
                  <a:ln>
                    <a:noFill/>
                  </a:ln>
                  <a:solidFill>
                    <a:srgbClr val="8C734B"/>
                  </a:solidFill>
                  <a:effectLst/>
                  <a:uLnTx/>
                  <a:uFillTx/>
                  <a:latin typeface="Muna"/>
                  <a:ea typeface="+mn-ea"/>
                </a:endParaRPr>
              </a:p>
            </p:txBody>
          </p:sp>
        </p:grpSp>
        <p:grpSp>
          <p:nvGrpSpPr>
            <p:cNvPr id="16" name="Group 15">
              <a:extLst>
                <a:ext uri="{FF2B5EF4-FFF2-40B4-BE49-F238E27FC236}">
                  <a16:creationId xmlns:a16="http://schemas.microsoft.com/office/drawing/2014/main" id="{59923037-AC00-4BE6-98C8-AD1DC3196942}"/>
                </a:ext>
              </a:extLst>
            </p:cNvPr>
            <p:cNvGrpSpPr/>
            <p:nvPr/>
          </p:nvGrpSpPr>
          <p:grpSpPr>
            <a:xfrm>
              <a:off x="1165768" y="5635694"/>
              <a:ext cx="1897676" cy="3263197"/>
              <a:chOff x="1202965" y="5635694"/>
              <a:chExt cx="1897676" cy="3263197"/>
            </a:xfrm>
          </p:grpSpPr>
          <p:sp>
            <p:nvSpPr>
              <p:cNvPr id="26" name="Pentagon 378">
                <a:extLst>
                  <a:ext uri="{FF2B5EF4-FFF2-40B4-BE49-F238E27FC236}">
                    <a16:creationId xmlns:a16="http://schemas.microsoft.com/office/drawing/2014/main" id="{3F4BF4F6-C310-448C-B790-3F17023C900A}"/>
                  </a:ext>
                </a:extLst>
              </p:cNvPr>
              <p:cNvSpPr/>
              <p:nvPr/>
            </p:nvSpPr>
            <p:spPr bwMode="auto">
              <a:xfrm>
                <a:off x="1202965" y="5635694"/>
                <a:ext cx="1897676"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إقفال العقود</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27" name="TextBox 26">
                <a:extLst>
                  <a:ext uri="{FF2B5EF4-FFF2-40B4-BE49-F238E27FC236}">
                    <a16:creationId xmlns:a16="http://schemas.microsoft.com/office/drawing/2014/main" id="{885B2694-E371-4D8E-B579-95704853728C}"/>
                  </a:ext>
                </a:extLst>
              </p:cNvPr>
              <p:cNvSpPr txBox="1">
                <a:spLocks/>
              </p:cNvSpPr>
              <p:nvPr/>
            </p:nvSpPr>
            <p:spPr>
              <a:xfrm>
                <a:off x="1202965" y="6427944"/>
                <a:ext cx="1897676" cy="2470947"/>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الدفعات النهائية بشكل صحيح ساري المفعول ومعتمد</a:t>
                </a:r>
                <a:endParaRPr kumimoji="0" lang="en-US" sz="1600" b="0" i="0" u="none" strike="noStrike" kern="1200" cap="none" spc="0" normalizeH="0" baseline="0" noProof="0" dirty="0">
                  <a:ln>
                    <a:noFill/>
                  </a:ln>
                  <a:solidFill>
                    <a:srgbClr val="8C734B"/>
                  </a:solidFill>
                  <a:effectLst/>
                  <a:uLnTx/>
                  <a:uFillTx/>
                  <a:latin typeface="Muna"/>
                  <a:ea typeface="+mn-ea"/>
                </a:endParaRPr>
              </a:p>
            </p:txBody>
          </p:sp>
        </p:grpSp>
        <p:grpSp>
          <p:nvGrpSpPr>
            <p:cNvPr id="17" name="Group 16">
              <a:extLst>
                <a:ext uri="{FF2B5EF4-FFF2-40B4-BE49-F238E27FC236}">
                  <a16:creationId xmlns:a16="http://schemas.microsoft.com/office/drawing/2014/main" id="{10430AF1-1B14-4187-A15A-2F73510AA67A}"/>
                </a:ext>
              </a:extLst>
            </p:cNvPr>
            <p:cNvGrpSpPr/>
            <p:nvPr/>
          </p:nvGrpSpPr>
          <p:grpSpPr>
            <a:xfrm>
              <a:off x="3250903" y="5635694"/>
              <a:ext cx="1897676" cy="3263197"/>
              <a:chOff x="3348572" y="5635694"/>
              <a:chExt cx="1897676" cy="3263197"/>
            </a:xfrm>
          </p:grpSpPr>
          <p:sp>
            <p:nvSpPr>
              <p:cNvPr id="24" name="Pentagon 378">
                <a:extLst>
                  <a:ext uri="{FF2B5EF4-FFF2-40B4-BE49-F238E27FC236}">
                    <a16:creationId xmlns:a16="http://schemas.microsoft.com/office/drawing/2014/main" id="{46C08387-6359-463C-8B89-F7568AF36998}"/>
                  </a:ext>
                </a:extLst>
              </p:cNvPr>
              <p:cNvSpPr/>
              <p:nvPr/>
            </p:nvSpPr>
            <p:spPr bwMode="auto">
              <a:xfrm>
                <a:off x="3348572" y="5635694"/>
                <a:ext cx="1897676"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المخاطر والتأمين</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25" name="TextBox 24">
                <a:extLst>
                  <a:ext uri="{FF2B5EF4-FFF2-40B4-BE49-F238E27FC236}">
                    <a16:creationId xmlns:a16="http://schemas.microsoft.com/office/drawing/2014/main" id="{1D789A86-42D9-48EA-9A2A-4F156D2ECF84}"/>
                  </a:ext>
                </a:extLst>
              </p:cNvPr>
              <p:cNvSpPr txBox="1">
                <a:spLocks/>
              </p:cNvSpPr>
              <p:nvPr/>
            </p:nvSpPr>
            <p:spPr>
              <a:xfrm>
                <a:off x="3348572" y="6427944"/>
                <a:ext cx="1897676" cy="2470947"/>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توفر الضمانات وعقود التأمين وفقاً للشروط والأحكام التعاقدية</a:t>
                </a:r>
                <a:endParaRPr kumimoji="0" lang="en-US" sz="1600" b="0" i="0" u="none" strike="noStrike" kern="1200" cap="none" spc="0" normalizeH="0" baseline="0" noProof="0" dirty="0">
                  <a:ln>
                    <a:noFill/>
                  </a:ln>
                  <a:solidFill>
                    <a:srgbClr val="8C734B"/>
                  </a:solidFill>
                  <a:effectLst/>
                  <a:uLnTx/>
                  <a:uFillTx/>
                  <a:latin typeface="Muna"/>
                  <a:ea typeface="+mn-ea"/>
                </a:endParaRPr>
              </a:p>
            </p:txBody>
          </p:sp>
        </p:grpSp>
        <p:grpSp>
          <p:nvGrpSpPr>
            <p:cNvPr id="18" name="Group 17">
              <a:extLst>
                <a:ext uri="{FF2B5EF4-FFF2-40B4-BE49-F238E27FC236}">
                  <a16:creationId xmlns:a16="http://schemas.microsoft.com/office/drawing/2014/main" id="{062E66A1-16F7-4EEB-B025-F1F48311B2ED}"/>
                </a:ext>
              </a:extLst>
            </p:cNvPr>
            <p:cNvGrpSpPr/>
            <p:nvPr/>
          </p:nvGrpSpPr>
          <p:grpSpPr>
            <a:xfrm>
              <a:off x="5305646" y="5638508"/>
              <a:ext cx="1897676" cy="3263197"/>
              <a:chOff x="5518368" y="5638508"/>
              <a:chExt cx="1897676" cy="3263197"/>
            </a:xfrm>
          </p:grpSpPr>
          <p:sp>
            <p:nvSpPr>
              <p:cNvPr id="22" name="Pentagon 378">
                <a:extLst>
                  <a:ext uri="{FF2B5EF4-FFF2-40B4-BE49-F238E27FC236}">
                    <a16:creationId xmlns:a16="http://schemas.microsoft.com/office/drawing/2014/main" id="{F80C3AA9-65CA-41C4-A991-0984B00548D2}"/>
                  </a:ext>
                </a:extLst>
              </p:cNvPr>
              <p:cNvSpPr/>
              <p:nvPr/>
            </p:nvSpPr>
            <p:spPr bwMode="auto">
              <a:xfrm>
                <a:off x="5518368" y="5638508"/>
                <a:ext cx="1897676"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إدارة الجدول الزمني للعقود </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23" name="TextBox 22">
                <a:extLst>
                  <a:ext uri="{FF2B5EF4-FFF2-40B4-BE49-F238E27FC236}">
                    <a16:creationId xmlns:a16="http://schemas.microsoft.com/office/drawing/2014/main" id="{0EE87835-FF62-4B69-8A77-8EA151AFE432}"/>
                  </a:ext>
                </a:extLst>
              </p:cNvPr>
              <p:cNvSpPr txBox="1">
                <a:spLocks/>
              </p:cNvSpPr>
              <p:nvPr/>
            </p:nvSpPr>
            <p:spPr>
              <a:xfrm>
                <a:off x="5518368" y="6430758"/>
                <a:ext cx="1897676" cy="2470947"/>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تقديم الجدول الزمني الأساسي وتحديثه والموافقة عليه بشكل مناسب</a:t>
                </a:r>
                <a:endParaRPr kumimoji="0" lang="en-US" sz="1600" b="0" i="0" u="none" strike="noStrike" kern="1200" cap="none" spc="0" normalizeH="0" baseline="0" noProof="0" dirty="0">
                  <a:ln>
                    <a:noFill/>
                  </a:ln>
                  <a:solidFill>
                    <a:srgbClr val="8C734B"/>
                  </a:solidFill>
                  <a:effectLst/>
                  <a:uLnTx/>
                  <a:uFillTx/>
                  <a:latin typeface="Muna"/>
                  <a:ea typeface="+mn-ea"/>
                </a:endParaRPr>
              </a:p>
              <a:p>
                <a:pPr marL="0" marR="0" lvl="0" indent="0" algn="ctr" defTabSz="1280160" rtl="1" eaLnBrk="1" fontAlgn="base" latinLnBrk="0" hangingPunct="1">
                  <a:lnSpc>
                    <a:spcPct val="115000"/>
                  </a:lnSpc>
                  <a:spcBef>
                    <a:spcPct val="0"/>
                  </a:spcBef>
                  <a:spcAft>
                    <a:spcPct val="0"/>
                  </a:spcAft>
                  <a:buClrTx/>
                  <a:buSzPct val="100000"/>
                  <a:buFontTx/>
                  <a:buNone/>
                  <a:tabLst/>
                  <a:defRPr/>
                </a:pPr>
                <a:endParaRPr kumimoji="0" lang="en-US"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AC52313E-D9B0-49AD-9181-7A92400B7667}"/>
                </a:ext>
              </a:extLst>
            </p:cNvPr>
            <p:cNvGrpSpPr/>
            <p:nvPr/>
          </p:nvGrpSpPr>
          <p:grpSpPr>
            <a:xfrm>
              <a:off x="7383061" y="5635694"/>
              <a:ext cx="1897676" cy="3263197"/>
              <a:chOff x="7840564" y="5635694"/>
              <a:chExt cx="1897676" cy="3263197"/>
            </a:xfrm>
          </p:grpSpPr>
          <p:sp>
            <p:nvSpPr>
              <p:cNvPr id="20" name="Pentagon 378">
                <a:extLst>
                  <a:ext uri="{FF2B5EF4-FFF2-40B4-BE49-F238E27FC236}">
                    <a16:creationId xmlns:a16="http://schemas.microsoft.com/office/drawing/2014/main" id="{3E303A0A-5AE0-4D2C-B005-C20513D69687}"/>
                  </a:ext>
                </a:extLst>
              </p:cNvPr>
              <p:cNvSpPr/>
              <p:nvPr/>
            </p:nvSpPr>
            <p:spPr bwMode="auto">
              <a:xfrm>
                <a:off x="7840564" y="5635694"/>
                <a:ext cx="1897676" cy="739243"/>
              </a:xfrm>
              <a:prstGeom prst="rect">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FFFF"/>
                    </a:solidFill>
                    <a:effectLst/>
                    <a:uLnTx/>
                    <a:uFillTx/>
                    <a:latin typeface="Muna"/>
                    <a:ea typeface="+mn-ea"/>
                    <a:cs typeface="Arial" panose="020B0604020202020204" pitchFamily="34" charset="0"/>
                  </a:rPr>
                  <a:t>الالتزامات العامة</a:t>
                </a:r>
                <a:endParaRPr kumimoji="0" lang="en-US" sz="1600" b="1" i="0" u="none" strike="noStrike" kern="1200" cap="none" spc="0" normalizeH="0" baseline="0" noProof="0" dirty="0">
                  <a:ln>
                    <a:noFill/>
                  </a:ln>
                  <a:solidFill>
                    <a:srgbClr val="FFFFFF"/>
                  </a:solidFill>
                  <a:effectLst/>
                  <a:uLnTx/>
                  <a:uFillTx/>
                  <a:latin typeface="Muna"/>
                  <a:ea typeface="+mn-ea"/>
                  <a:cs typeface="+mn-cs"/>
                </a:endParaRPr>
              </a:p>
            </p:txBody>
          </p:sp>
          <p:sp>
            <p:nvSpPr>
              <p:cNvPr id="21" name="TextBox 20">
                <a:extLst>
                  <a:ext uri="{FF2B5EF4-FFF2-40B4-BE49-F238E27FC236}">
                    <a16:creationId xmlns:a16="http://schemas.microsoft.com/office/drawing/2014/main" id="{B86E53E3-5190-467F-92C2-43ACCE714A7E}"/>
                  </a:ext>
                </a:extLst>
              </p:cNvPr>
              <p:cNvSpPr txBox="1">
                <a:spLocks/>
              </p:cNvSpPr>
              <p:nvPr/>
            </p:nvSpPr>
            <p:spPr>
              <a:xfrm>
                <a:off x="7840564" y="6427944"/>
                <a:ext cx="1897676" cy="2470947"/>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توفر عملية مراجعة الجودة ، خطة الصحة والسلامة والأمن والبيئة ، وعملية رفع التقارير بشأن التقدم المحرز والاتصالات ، مع عملية الإشراف على رفاهية الموظفين ، للتأكد من أنها تتم وفقاً للشروط والأحكام التعاقدية  </a:t>
                </a:r>
                <a:endParaRPr kumimoji="0" lang="en-US" sz="1600" b="0" i="0" u="none" strike="noStrike" kern="1200" cap="none" spc="0" normalizeH="0" baseline="0" noProof="0" dirty="0">
                  <a:ln>
                    <a:noFill/>
                  </a:ln>
                  <a:solidFill>
                    <a:srgbClr val="8C734B"/>
                  </a:solidFill>
                  <a:effectLst/>
                  <a:uLnTx/>
                  <a:uFillTx/>
                  <a:latin typeface="Muna"/>
                  <a:ea typeface="+mn-ea"/>
                </a:endParaRPr>
              </a:p>
            </p:txBody>
          </p:sp>
        </p:grpSp>
      </p:grpSp>
      <p:sp>
        <p:nvSpPr>
          <p:cNvPr id="34" name="Slide Number Placeholder 13">
            <a:extLst>
              <a:ext uri="{FF2B5EF4-FFF2-40B4-BE49-F238E27FC236}">
                <a16:creationId xmlns:a16="http://schemas.microsoft.com/office/drawing/2014/main" id="{BD9EED20-1164-4A33-A6FB-50B32F0AC16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0199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extLst>
              <p:ext uri="{D42A27DB-BD31-4B8C-83A1-F6EECF244321}">
                <p14:modId xmlns:p14="http://schemas.microsoft.com/office/powerpoint/2010/main" val="1001101073"/>
              </p:ext>
            </p:extLst>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BFB1C1C0-130A-47E5-AAEC-52877FEC1B8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097195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العقود فيما يلي:</a:t>
            </a:r>
          </a:p>
          <a:p>
            <a:pPr marL="612648" marR="0" lvl="0" indent="-3429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بامتلاك الجهة الخاضعة آلية لإدارة العقود والتي توفر منهجية واضحة وموحدة يتم استخدامها في إدارة العقود التي يتم توقيعها مع مقاولي الإنشاءات، المصانع، موردي المواد والمعدات ومقدمي الخدمات المهنية.</a:t>
            </a:r>
          </a:p>
          <a:p>
            <a:pPr marL="612648" marR="0" lvl="0" indent="-3429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تأكد من فعالية الآلية المتبعة في إدارة العقود وفقاً لمستوى صعوبة تلك العقود بالإضافة إلى التأكد من أنه يتم اتباع تلك الآلية لضمان تحقق نطاق العمل والقيمة مقابل المال.</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إطار إدارة العقود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العقود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مراجعة واعتماد الشروط والأحكام التعاقدية</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44DAA34E-4767-463A-B903-5F37FC65B05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18</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07562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13" name="TextBox 12">
            <a:extLst>
              <a:ext uri="{FF2B5EF4-FFF2-40B4-BE49-F238E27FC236}">
                <a16:creationId xmlns:a16="http://schemas.microsoft.com/office/drawing/2014/main" id="{1D628E6A-6CA0-46E9-B3F8-4E8ED8AB283C}"/>
              </a:ext>
            </a:extLst>
          </p:cNvPr>
          <p:cNvSpPr txBox="1"/>
          <p:nvPr/>
        </p:nvSpPr>
        <p:spPr>
          <a:xfrm flipH="1">
            <a:off x="0" y="3618449"/>
            <a:ext cx="12801600" cy="830997"/>
          </a:xfrm>
          <a:prstGeom prst="rect">
            <a:avLst/>
          </a:prstGeom>
          <a:noFill/>
        </p:spPr>
        <p:txBody>
          <a:bodyPr wrap="square" rtlCol="0">
            <a:spAutoFit/>
          </a:bodyPr>
          <a:lstStyle/>
          <a:p>
            <a:pPr marL="0" marR="0" lvl="0" indent="0" algn="ctr" defTabSz="1181679" rtl="1"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E1838"/>
                </a:solidFill>
                <a:effectLst/>
                <a:uLnTx/>
                <a:uFillTx/>
                <a:latin typeface="Muna"/>
                <a:ea typeface="+mn-ea"/>
                <a:cs typeface="+mn-cs"/>
              </a:rPr>
              <a:t>1</a:t>
            </a:r>
            <a:r>
              <a:rPr kumimoji="0" lang="ar-SA" sz="4800" b="1" i="0" u="none" strike="noStrike" kern="1200" cap="none" spc="0" normalizeH="0" baseline="0" noProof="0" dirty="0">
                <a:ln>
                  <a:noFill/>
                </a:ln>
                <a:solidFill>
                  <a:srgbClr val="8E1838"/>
                </a:solidFill>
                <a:effectLst/>
                <a:uLnTx/>
                <a:uFillTx/>
                <a:latin typeface="Muna"/>
                <a:ea typeface="+mn-ea"/>
                <a:cs typeface="+mn-cs"/>
              </a:rPr>
              <a:t>.</a:t>
            </a:r>
            <a:r>
              <a:rPr kumimoji="0" lang="en-US" sz="4800" b="1" i="0" u="none" strike="noStrike" kern="1200" cap="none" spc="0" normalizeH="0" baseline="0" noProof="0" dirty="0">
                <a:ln>
                  <a:noFill/>
                </a:ln>
                <a:solidFill>
                  <a:srgbClr val="8E1838"/>
                </a:solidFill>
                <a:effectLst/>
                <a:uLnTx/>
                <a:uFillTx/>
                <a:latin typeface="Muna"/>
                <a:ea typeface="+mn-ea"/>
                <a:cs typeface="+mn-cs"/>
              </a:rPr>
              <a:t> </a:t>
            </a:r>
            <a:r>
              <a:rPr kumimoji="0" lang="ar-SA" sz="4800" b="1" i="0" u="none" strike="noStrike" kern="1200" cap="none" spc="0" normalizeH="0" baseline="0" noProof="0" dirty="0" smtClean="0">
                <a:ln>
                  <a:noFill/>
                </a:ln>
                <a:solidFill>
                  <a:srgbClr val="8E1838"/>
                </a:solidFill>
                <a:effectLst/>
                <a:uLnTx/>
                <a:uFillTx/>
                <a:latin typeface="Muna"/>
                <a:ea typeface="+mn-ea"/>
                <a:cs typeface="+mn-cs"/>
              </a:rPr>
              <a:t>مقدمة </a:t>
            </a:r>
            <a:endParaRPr kumimoji="0" lang="en-US" sz="4800" b="1" i="0" u="none" strike="noStrike" kern="1200" cap="none" spc="0" normalizeH="0" baseline="0" noProof="0" dirty="0">
              <a:ln>
                <a:noFill/>
              </a:ln>
              <a:solidFill>
                <a:srgbClr val="8E1838"/>
              </a:solidFill>
              <a:effectLst/>
              <a:uLnTx/>
              <a:uFillTx/>
              <a:latin typeface="Muna"/>
              <a:ea typeface="+mn-ea"/>
              <a:cs typeface="+mn-cs"/>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6686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681365"/>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674613"/>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694870"/>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675818"/>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685343"/>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681364"/>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165031"/>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165031"/>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73952" y="7235108"/>
            <a:ext cx="91792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165031"/>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165031"/>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165031"/>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8D0ADB-404F-46F8-88F1-76EFF2D2C8E8}"/>
              </a:ext>
            </a:extLst>
          </p:cNvPr>
          <p:cNvPicPr>
            <a:picLocks noChangeAspect="1"/>
          </p:cNvPicPr>
          <p:nvPr/>
        </p:nvPicPr>
        <p:blipFill>
          <a:blip r:embed="rId4"/>
          <a:stretch>
            <a:fillRect/>
          </a:stretch>
        </p:blipFill>
        <p:spPr>
          <a:xfrm>
            <a:off x="291548" y="1906330"/>
            <a:ext cx="11629942" cy="5258701"/>
          </a:xfrm>
          <a:prstGeom prst="rect">
            <a:avLst/>
          </a:prstGeom>
        </p:spPr>
      </p:pic>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5"/>
          <a:stretch>
            <a:fillRect/>
          </a:stretch>
        </p:blipFill>
        <p:spPr>
          <a:xfrm>
            <a:off x="241064" y="139323"/>
            <a:ext cx="1631094" cy="548640"/>
          </a:xfrm>
          <a:prstGeom prst="rect">
            <a:avLst/>
          </a:prstGeom>
        </p:spPr>
      </p:pic>
      <p:sp>
        <p:nvSpPr>
          <p:cNvPr id="18" name="Slide Number Placeholder 13">
            <a:extLst>
              <a:ext uri="{FF2B5EF4-FFF2-40B4-BE49-F238E27FC236}">
                <a16:creationId xmlns:a16="http://schemas.microsoft.com/office/drawing/2014/main" id="{0CCA5628-903F-4FB5-8D75-E32240604525}"/>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19</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21113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extLst>
              <p:ext uri="{D42A27DB-BD31-4B8C-83A1-F6EECF244321}">
                <p14:modId xmlns:p14="http://schemas.microsoft.com/office/powerpoint/2010/main" val="3102646312"/>
              </p:ext>
            </p:extLst>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2C0A04AE-B592-4E72-83AE-3775D5BBE02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108347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5" y="2263328"/>
            <a:ext cx="5219699" cy="61937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342900" marR="0" lvl="0" indent="-34290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الرقابة على تكاليف العقود والدفعات فيما يلي:</a:t>
            </a:r>
          </a:p>
          <a:p>
            <a:pPr marL="621792" marR="0" lvl="0" indent="-3429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بتوافق عملية ترسية العقد مع الاستراتيجية المعتمدة في مرحلة مبكرة من المشروع.</a:t>
            </a:r>
          </a:p>
          <a:p>
            <a:pPr marL="621792" marR="0" lvl="0" indent="-3429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صحة تكاليف العقد (التكاليف المتكبدة والمتوقعة) فيما يتعلق بسعر العقد بالإضافة إلى التأكد من أنه يتم رفع التقارير ذات العلاقة بتكاليف العقد بشكل دوري.</a:t>
            </a:r>
          </a:p>
          <a:p>
            <a:pPr marL="621792" marR="0" lvl="0" indent="-3429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وجود آلية رسمية للدفعات التعاقدية تتوافق مع الشروط والأحكام ذات العلاقة.</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63203" y="2263328"/>
            <a:ext cx="6615106" cy="619379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نموذج 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تكاليف العقد والتقارير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الدفع والفواتير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العقود ومستندات الدفع</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p:txBody>
      </p:sp>
      <p:sp>
        <p:nvSpPr>
          <p:cNvPr id="9" name="Rectangle 8">
            <a:extLst>
              <a:ext uri="{FF2B5EF4-FFF2-40B4-BE49-F238E27FC236}">
                <a16:creationId xmlns:a16="http://schemas.microsoft.com/office/drawing/2014/main" id="{E424142C-17C2-411E-A283-5E9AEDB133D1}"/>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3DF804E1-511A-4655-9D2C-C331D1109A8F}"/>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DE32DEA7-8E98-43B7-AFAF-D3515230C066}"/>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61C6E819-6A9D-425B-9E38-544A28FF3A7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21</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927385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29540" y="7848051"/>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86180" y="784129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16260" y="7861556"/>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59620" y="7842504"/>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72900" y="785202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02981" y="7848050"/>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54281" y="7429500"/>
            <a:ext cx="1" cy="41179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730500" y="7429500"/>
            <a:ext cx="567141" cy="41855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575020" y="7429500"/>
            <a:ext cx="809341" cy="43205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27721" y="7429500"/>
            <a:ext cx="363980" cy="41300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3987800" y="7419973"/>
            <a:ext cx="1353201" cy="43205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471082" y="7246678"/>
            <a:ext cx="0" cy="60137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C202C7-1247-4032-B447-CBD8B5DF35C3}"/>
              </a:ext>
            </a:extLst>
          </p:cNvPr>
          <p:cNvPicPr>
            <a:picLocks noChangeAspect="1"/>
          </p:cNvPicPr>
          <p:nvPr/>
        </p:nvPicPr>
        <p:blipFill>
          <a:blip r:embed="rId4"/>
          <a:stretch>
            <a:fillRect/>
          </a:stretch>
        </p:blipFill>
        <p:spPr>
          <a:xfrm>
            <a:off x="386179" y="1850392"/>
            <a:ext cx="11766063" cy="5579108"/>
          </a:xfrm>
          <a:prstGeom prst="rect">
            <a:avLst/>
          </a:prstGeom>
        </p:spPr>
      </p:pic>
      <p:pic>
        <p:nvPicPr>
          <p:cNvPr id="18" name="Picture 17">
            <a:extLst>
              <a:ext uri="{FF2B5EF4-FFF2-40B4-BE49-F238E27FC236}">
                <a16:creationId xmlns:a16="http://schemas.microsoft.com/office/drawing/2014/main" id="{2C716941-A2B8-48AC-9EB3-E0B68EAC4107}"/>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0941CA45-4C60-41D8-8B0E-6D1BDB87A9C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22</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32580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extLst>
              <p:ext uri="{D42A27DB-BD31-4B8C-83A1-F6EECF244321}">
                <p14:modId xmlns:p14="http://schemas.microsoft.com/office/powerpoint/2010/main" val="3047911782"/>
              </p:ext>
            </p:extLst>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1B21ACD9-D8D9-4BAB-8609-C576353A43C5}"/>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23</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457813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5" y="2517035"/>
            <a:ext cx="5219699" cy="621029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91440" tIns="182880" rIns="182880" bIns="182880" rtlCol="0" anchor="ctr">
            <a:noAutofit/>
          </a:bodyPr>
          <a:lstStyle/>
          <a:p>
            <a:pPr marL="342900" marR="0" lvl="0" indent="-342900" algn="r" defTabSz="457200" rtl="1" eaLnBrk="1" fontAlgn="auto" latinLnBrk="0" hangingPunct="1">
              <a:lnSpc>
                <a:spcPct val="107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الفروق والتسويات فيما يلي:</a:t>
            </a:r>
          </a:p>
          <a:p>
            <a:pPr marL="777240" marR="0" lvl="0" indent="-457200" algn="r" defTabSz="457200" rtl="1" eaLnBrk="1" fontAlgn="auto" latinLnBrk="0" hangingPunct="1">
              <a:lnSpc>
                <a:spcPct val="107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بأنه يتم مراقبة ومتابعة أوامر التغييرات في العقد بالشكل المناسب.</a:t>
            </a:r>
          </a:p>
          <a:p>
            <a:pPr marL="777240" marR="0" lvl="0" indent="-457200" algn="r" defTabSz="457200" rtl="1" eaLnBrk="1" fontAlgn="auto" latinLnBrk="0" hangingPunct="1">
              <a:lnSpc>
                <a:spcPct val="107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أن العقد يحتوي على شروط مناسبة للتعامل مع التوجيهات واعتماد أوامر التغيير.</a:t>
            </a:r>
          </a:p>
          <a:p>
            <a:pPr marL="777240" marR="0" lvl="0" indent="-457200" algn="r" defTabSz="457200" rtl="1" eaLnBrk="1" fontAlgn="auto" latinLnBrk="0" hangingPunct="1">
              <a:lnSpc>
                <a:spcPct val="107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أنه يتم التعامل بشكل مناسب مع توجيهات واعتمادات مخصصات الطوارئ (المبالغ الإضافية) من خلال مواد معينة مدرجة بالعقد.</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48912" y="2517035"/>
            <a:ext cx="6629399" cy="62103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إدارة التغيير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إدارة أوامر التغيير وفقاً لإدارة التغيير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شروط وأحكام 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سجل التغييرات</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FC222BF2-95A5-4952-873F-7956CD8B8C94}"/>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1" name="Rectangle 10">
            <a:extLst>
              <a:ext uri="{FF2B5EF4-FFF2-40B4-BE49-F238E27FC236}">
                <a16:creationId xmlns:a16="http://schemas.microsoft.com/office/drawing/2014/main" id="{B155E65A-E7FE-4EBA-8CC8-AB79DC230DEC}"/>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2" name="Picture 11">
            <a:extLst>
              <a:ext uri="{FF2B5EF4-FFF2-40B4-BE49-F238E27FC236}">
                <a16:creationId xmlns:a16="http://schemas.microsoft.com/office/drawing/2014/main" id="{BF11C8F4-01DA-4D90-A012-ED23B971C029}"/>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F869A8FA-C06A-48EC-AD65-1FE11FAFD2F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24</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700329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531140" y="7843291"/>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487780" y="783653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617860" y="7856796"/>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661220" y="7837744"/>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endPar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endParaRP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574500" y="784726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704581" y="7843290"/>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355881" y="6790405"/>
            <a:ext cx="0" cy="10461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582792" y="6790405"/>
            <a:ext cx="816449" cy="105288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617860" y="6790405"/>
            <a:ext cx="868101" cy="106639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529321" y="6790405"/>
            <a:ext cx="188408" cy="10473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027283" y="6790405"/>
            <a:ext cx="1415318" cy="105686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572681" y="6790405"/>
            <a:ext cx="1" cy="105288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B1B74C3-BC63-40FC-A18B-EC125C0C35C4}"/>
              </a:ext>
            </a:extLst>
          </p:cNvPr>
          <p:cNvPicPr>
            <a:picLocks noChangeAspect="1"/>
          </p:cNvPicPr>
          <p:nvPr/>
        </p:nvPicPr>
        <p:blipFill>
          <a:blip r:embed="rId4"/>
          <a:stretch>
            <a:fillRect/>
          </a:stretch>
        </p:blipFill>
        <p:spPr>
          <a:xfrm>
            <a:off x="387626" y="1839370"/>
            <a:ext cx="11764617" cy="5489082"/>
          </a:xfrm>
          <a:prstGeom prst="rect">
            <a:avLst/>
          </a:prstGeom>
        </p:spPr>
      </p:pic>
      <p:pic>
        <p:nvPicPr>
          <p:cNvPr id="18" name="Picture 17">
            <a:extLst>
              <a:ext uri="{FF2B5EF4-FFF2-40B4-BE49-F238E27FC236}">
                <a16:creationId xmlns:a16="http://schemas.microsoft.com/office/drawing/2014/main" id="{98DED505-1333-4092-AEE7-B81EA5FA1CA1}"/>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F9955CD6-F35C-43B6-80B4-F9E03604A09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25</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23825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extLst>
              <p:ext uri="{D42A27DB-BD31-4B8C-83A1-F6EECF244321}">
                <p14:modId xmlns:p14="http://schemas.microsoft.com/office/powerpoint/2010/main" val="3420945012"/>
              </p:ext>
            </p:extLst>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0" i="1" u="none" strike="noStrike" kern="1200" cap="none" spc="0" normalizeH="0" baseline="0" noProof="0" dirty="0">
                <a:ln>
                  <a:noFill/>
                </a:ln>
                <a:solidFill>
                  <a:srgbClr val="000000"/>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1C3BEFA8-E1BB-49F1-932E-AC36807A932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22241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42323" y="2360544"/>
            <a:ext cx="5219699" cy="61937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91440" tIns="91440" rIns="91440" bIns="91440" rtlCol="0" anchor="ctr">
            <a:noAutofit/>
          </a:bodyPr>
          <a:lstStyle/>
          <a:p>
            <a:pPr marL="342900" marR="0" lvl="0" indent="-34290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المطالبات والنزاعات فيما يلي:</a:t>
            </a:r>
          </a:p>
          <a:p>
            <a:pPr marL="768096"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بتوفر حوكمة محددة وعملية مناسبة لحماية مصالح الجهة الخاضعة (مثل الأمور التي تتعلق بتقييم، تخفيف وإدارة المطالبات) بالإضافة إلى توفير التأكيدات اللازمة بأنه يتم تنفيذ عمليات حل النزاعات بطريقة فعالة.</a:t>
            </a:r>
          </a:p>
          <a:p>
            <a:pPr marL="768096"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بأن العقد يتضمن تعليمات وتوجيهات مناسبة فيما يتعلق بمعالجة النزاعات والمطالبات في مراحل المشروع/الخدمات ذات العلاقة. كما أن العقد يوفر مواد تتضمن أحكام وتوجيهات صريحة للأطراف فيما يتعلق برفع وحل النزاعات وقت وقوعها أثناء تنفيذ المشروع/الخدمة.</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22404" y="2360544"/>
            <a:ext cx="6629399" cy="62103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التغيير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شروط وأحكام 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إدارة وعملية تتبع المطالبات والنزاعات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حل النزاعات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التكاليف النهائية المتوقعة للإنهاء</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E9EE8CF0-C145-44A3-BEBC-59944376ABDF}"/>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397F6566-718E-49BD-B9BC-464686D8E92E}"/>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E8E46FF0-A363-42A9-81E6-0D7265F26F48}"/>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C220B076-1EFC-41BE-924E-ED04185DEA1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27</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856051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327940" y="8221119"/>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284580" y="8214367"/>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414660" y="8234624"/>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458020" y="8215572"/>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371300" y="8225097"/>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501381" y="8221118"/>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152681" y="7671198"/>
            <a:ext cx="0" cy="54316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565400" y="7581900"/>
            <a:ext cx="630641" cy="63921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50139" y="7671198"/>
            <a:ext cx="832622" cy="56342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326121" y="7581900"/>
            <a:ext cx="188408" cy="63367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3949700" y="7671198"/>
            <a:ext cx="1289701" cy="55389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369482" y="7671198"/>
            <a:ext cx="136718" cy="54992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3551AF6-3E90-4FB2-9D43-CC024ED19F99}"/>
              </a:ext>
            </a:extLst>
          </p:cNvPr>
          <p:cNvPicPr>
            <a:picLocks noChangeAspect="1"/>
          </p:cNvPicPr>
          <p:nvPr/>
        </p:nvPicPr>
        <p:blipFill>
          <a:blip r:embed="rId4"/>
          <a:stretch>
            <a:fillRect/>
          </a:stretch>
        </p:blipFill>
        <p:spPr>
          <a:xfrm>
            <a:off x="419100" y="1856749"/>
            <a:ext cx="11900100" cy="6044760"/>
          </a:xfrm>
          <a:prstGeom prst="rect">
            <a:avLst/>
          </a:prstGeom>
        </p:spPr>
      </p:pic>
      <p:pic>
        <p:nvPicPr>
          <p:cNvPr id="18" name="Picture 17">
            <a:extLst>
              <a:ext uri="{FF2B5EF4-FFF2-40B4-BE49-F238E27FC236}">
                <a16:creationId xmlns:a16="http://schemas.microsoft.com/office/drawing/2014/main" id="{9032FE36-6C1D-4422-B70E-946C9F24BFE6}"/>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06A50CBD-97D2-4008-AC47-9946A4BA9D7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28</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10224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02FD6F-B1DB-4BC2-AA7A-409633BEF3E0}"/>
              </a:ext>
            </a:extLst>
          </p:cNvPr>
          <p:cNvSpPr/>
          <p:nvPr/>
        </p:nvSpPr>
        <p:spPr>
          <a:xfrm>
            <a:off x="914825" y="3313205"/>
            <a:ext cx="4581877" cy="5557166"/>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nchorCtr="0"/>
          <a:lstStyle/>
          <a:p>
            <a:pPr lvl="0" algn="ctr"/>
            <a:endParaRPr lang="en-US" sz="1600" b="1" dirty="0">
              <a:solidFill>
                <a:schemeClr val="tx1"/>
              </a:solidFill>
              <a:latin typeface="Muna"/>
            </a:endParaRPr>
          </a:p>
          <a:p>
            <a:pPr algn="ctr">
              <a:spcBef>
                <a:spcPts val="200"/>
              </a:spcBef>
              <a:spcAft>
                <a:spcPts val="600"/>
              </a:spcAft>
            </a:pPr>
            <a:endParaRPr lang="en-US" sz="1200" b="1" dirty="0">
              <a:solidFill>
                <a:schemeClr val="tx1"/>
              </a:solidFill>
              <a:latin typeface="Muna"/>
            </a:endParaRPr>
          </a:p>
          <a:p>
            <a:pPr algn="ctr">
              <a:spcBef>
                <a:spcPts val="200"/>
              </a:spcBef>
              <a:spcAft>
                <a:spcPts val="600"/>
              </a:spcAft>
            </a:pPr>
            <a:endParaRPr lang="en-US" sz="1200" dirty="0">
              <a:solidFill>
                <a:schemeClr val="bg2">
                  <a:lumMod val="75000"/>
                </a:schemeClr>
              </a:solidFill>
              <a:latin typeface="Muna"/>
            </a:endParaRPr>
          </a:p>
        </p:txBody>
      </p:sp>
      <p:grpSp>
        <p:nvGrpSpPr>
          <p:cNvPr id="10" name="Group 9">
            <a:extLst>
              <a:ext uri="{FF2B5EF4-FFF2-40B4-BE49-F238E27FC236}">
                <a16:creationId xmlns:a16="http://schemas.microsoft.com/office/drawing/2014/main" id="{0FED01F7-71B5-46CF-B245-AC4CCC5C16C4}"/>
              </a:ext>
            </a:extLst>
          </p:cNvPr>
          <p:cNvGrpSpPr/>
          <p:nvPr/>
        </p:nvGrpSpPr>
        <p:grpSpPr>
          <a:xfrm>
            <a:off x="1558465" y="1172213"/>
            <a:ext cx="2987760" cy="1603044"/>
            <a:chOff x="7982393" y="718409"/>
            <a:chExt cx="3251766" cy="1702820"/>
          </a:xfrm>
        </p:grpSpPr>
        <p:pic>
          <p:nvPicPr>
            <p:cNvPr id="11" name="Picture 10">
              <a:extLst>
                <a:ext uri="{FF2B5EF4-FFF2-40B4-BE49-F238E27FC236}">
                  <a16:creationId xmlns:a16="http://schemas.microsoft.com/office/drawing/2014/main" id="{7193A2C2-4B54-435A-9705-B8ECA3E107BD}"/>
                </a:ext>
              </a:extLst>
            </p:cNvPr>
            <p:cNvPicPr>
              <a:picLocks noChangeAspect="1"/>
            </p:cNvPicPr>
            <p:nvPr/>
          </p:nvPicPr>
          <p:blipFill rotWithShape="1">
            <a:blip r:embed="rId4"/>
            <a:srcRect b="54497"/>
            <a:stretch/>
          </p:blipFill>
          <p:spPr>
            <a:xfrm>
              <a:off x="10028974" y="718409"/>
              <a:ext cx="1205185" cy="1670535"/>
            </a:xfrm>
            <a:prstGeom prst="rect">
              <a:avLst/>
            </a:prstGeom>
          </p:spPr>
        </p:pic>
        <p:pic>
          <p:nvPicPr>
            <p:cNvPr id="12" name="Picture 11">
              <a:extLst>
                <a:ext uri="{FF2B5EF4-FFF2-40B4-BE49-F238E27FC236}">
                  <a16:creationId xmlns:a16="http://schemas.microsoft.com/office/drawing/2014/main" id="{9664B08B-3F1D-4D39-B1D3-80C6F71FD3B2}"/>
                </a:ext>
              </a:extLst>
            </p:cNvPr>
            <p:cNvPicPr>
              <a:picLocks noChangeAspect="1"/>
            </p:cNvPicPr>
            <p:nvPr/>
          </p:nvPicPr>
          <p:blipFill rotWithShape="1">
            <a:blip r:embed="rId5"/>
            <a:srcRect b="54664"/>
            <a:stretch/>
          </p:blipFill>
          <p:spPr>
            <a:xfrm>
              <a:off x="7982393" y="805046"/>
              <a:ext cx="760260" cy="1616183"/>
            </a:xfrm>
            <a:prstGeom prst="rect">
              <a:avLst/>
            </a:prstGeom>
          </p:spPr>
        </p:pic>
        <p:pic>
          <p:nvPicPr>
            <p:cNvPr id="13" name="Picture 12">
              <a:extLst>
                <a:ext uri="{FF2B5EF4-FFF2-40B4-BE49-F238E27FC236}">
                  <a16:creationId xmlns:a16="http://schemas.microsoft.com/office/drawing/2014/main" id="{467DFB7A-99A4-448D-91F5-7793E0306C98}"/>
                </a:ext>
              </a:extLst>
            </p:cNvPr>
            <p:cNvPicPr>
              <a:picLocks noChangeAspect="1"/>
            </p:cNvPicPr>
            <p:nvPr/>
          </p:nvPicPr>
          <p:blipFill rotWithShape="1">
            <a:blip r:embed="rId6"/>
            <a:srcRect b="57821"/>
            <a:stretch/>
          </p:blipFill>
          <p:spPr>
            <a:xfrm>
              <a:off x="8594889" y="831262"/>
              <a:ext cx="940085" cy="1499991"/>
            </a:xfrm>
            <a:prstGeom prst="rect">
              <a:avLst/>
            </a:prstGeom>
          </p:spPr>
        </p:pic>
        <p:pic>
          <p:nvPicPr>
            <p:cNvPr id="14" name="Picture 13">
              <a:extLst>
                <a:ext uri="{FF2B5EF4-FFF2-40B4-BE49-F238E27FC236}">
                  <a16:creationId xmlns:a16="http://schemas.microsoft.com/office/drawing/2014/main" id="{224EEEE4-71DA-48BD-BAF4-E4E5D3B3F247}"/>
                </a:ext>
              </a:extLst>
            </p:cNvPr>
            <p:cNvPicPr>
              <a:picLocks noChangeAspect="1"/>
            </p:cNvPicPr>
            <p:nvPr/>
          </p:nvPicPr>
          <p:blipFill rotWithShape="1">
            <a:blip r:embed="rId7"/>
            <a:srcRect b="55982"/>
            <a:stretch/>
          </p:blipFill>
          <p:spPr>
            <a:xfrm>
              <a:off x="9201780" y="784321"/>
              <a:ext cx="1131704" cy="1556572"/>
            </a:xfrm>
            <a:prstGeom prst="rect">
              <a:avLst/>
            </a:prstGeom>
          </p:spPr>
        </p:pic>
      </p:grpSp>
      <p:grpSp>
        <p:nvGrpSpPr>
          <p:cNvPr id="15" name="Gruppieren 25">
            <a:extLst>
              <a:ext uri="{FF2B5EF4-FFF2-40B4-BE49-F238E27FC236}">
                <a16:creationId xmlns:a16="http://schemas.microsoft.com/office/drawing/2014/main" id="{FEE0CF91-7AD7-475C-BF50-4B4168768913}"/>
              </a:ext>
            </a:extLst>
          </p:cNvPr>
          <p:cNvGrpSpPr/>
          <p:nvPr/>
        </p:nvGrpSpPr>
        <p:grpSpPr>
          <a:xfrm>
            <a:off x="6117790" y="5780225"/>
            <a:ext cx="566564" cy="396046"/>
            <a:chOff x="10101727" y="2601159"/>
            <a:chExt cx="567641" cy="607915"/>
          </a:xfrm>
        </p:grpSpPr>
        <p:sp>
          <p:nvSpPr>
            <p:cNvPr id="16" name="Eingekerbter Richtungspfeil 32">
              <a:extLst>
                <a:ext uri="{FF2B5EF4-FFF2-40B4-BE49-F238E27FC236}">
                  <a16:creationId xmlns:a16="http://schemas.microsoft.com/office/drawing/2014/main" id="{2E47CEC6-159A-4AAE-8B0B-AB37993ABD79}"/>
                </a:ext>
              </a:extLst>
            </p:cNvPr>
            <p:cNvSpPr/>
            <p:nvPr/>
          </p:nvSpPr>
          <p:spPr bwMode="auto">
            <a:xfrm>
              <a:off x="10326842" y="2601159"/>
              <a:ext cx="342526" cy="607434"/>
            </a:xfrm>
            <a:prstGeom prst="chevron">
              <a:avLst/>
            </a:prstGeom>
            <a:solidFill>
              <a:srgbClr val="8C734B"/>
            </a:solidFill>
            <a:ln w="25400" cap="flat" cmpd="sng" algn="ctr">
              <a:noFill/>
              <a:prstDash val="solid"/>
            </a:ln>
            <a:effectLst/>
          </p:spPr>
          <p:txBody>
            <a:bodyPr rtlCol="0" anchor="ctr"/>
            <a:lstStyle/>
            <a:p>
              <a:pPr algn="ctr" fontAlgn="base">
                <a:spcBef>
                  <a:spcPct val="0"/>
                </a:spcBef>
                <a:spcAft>
                  <a:spcPct val="0"/>
                </a:spcAft>
              </a:pPr>
              <a:endParaRPr lang="de-DE" sz="2240" kern="0" dirty="0">
                <a:solidFill>
                  <a:srgbClr val="FFFFFF"/>
                </a:solidFill>
                <a:latin typeface="Muna"/>
              </a:endParaRPr>
            </a:p>
          </p:txBody>
        </p:sp>
        <p:sp>
          <p:nvSpPr>
            <p:cNvPr id="17" name="Eingekerbter Richtungspfeil 33">
              <a:extLst>
                <a:ext uri="{FF2B5EF4-FFF2-40B4-BE49-F238E27FC236}">
                  <a16:creationId xmlns:a16="http://schemas.microsoft.com/office/drawing/2014/main" id="{331E6C49-EF7F-494A-B14D-85FAD1D3CBBF}"/>
                </a:ext>
              </a:extLst>
            </p:cNvPr>
            <p:cNvSpPr/>
            <p:nvPr/>
          </p:nvSpPr>
          <p:spPr bwMode="auto">
            <a:xfrm>
              <a:off x="10101727" y="2601640"/>
              <a:ext cx="342526" cy="607434"/>
            </a:xfrm>
            <a:prstGeom prst="chevron">
              <a:avLst/>
            </a:prstGeom>
            <a:solidFill>
              <a:srgbClr val="8E1838"/>
            </a:solidFill>
            <a:ln w="25400" cap="flat" cmpd="sng" algn="ctr">
              <a:noFill/>
              <a:prstDash val="solid"/>
            </a:ln>
            <a:effectLst/>
          </p:spPr>
          <p:txBody>
            <a:bodyPr rtlCol="0" anchor="ctr"/>
            <a:lstStyle/>
            <a:p>
              <a:pPr algn="ctr" fontAlgn="base">
                <a:spcBef>
                  <a:spcPct val="0"/>
                </a:spcBef>
                <a:spcAft>
                  <a:spcPct val="0"/>
                </a:spcAft>
              </a:pPr>
              <a:endParaRPr lang="de-DE" sz="2240" kern="0" dirty="0">
                <a:solidFill>
                  <a:srgbClr val="FFFFFF"/>
                </a:solidFill>
                <a:latin typeface="Muna"/>
              </a:endParaRPr>
            </a:p>
          </p:txBody>
        </p:sp>
      </p:grpSp>
      <p:grpSp>
        <p:nvGrpSpPr>
          <p:cNvPr id="18" name="Gruppieren 25">
            <a:extLst>
              <a:ext uri="{FF2B5EF4-FFF2-40B4-BE49-F238E27FC236}">
                <a16:creationId xmlns:a16="http://schemas.microsoft.com/office/drawing/2014/main" id="{EF7096FD-23E0-4982-B1B1-3409A0910A4C}"/>
              </a:ext>
            </a:extLst>
          </p:cNvPr>
          <p:cNvGrpSpPr/>
          <p:nvPr/>
        </p:nvGrpSpPr>
        <p:grpSpPr>
          <a:xfrm flipH="1">
            <a:off x="6005446" y="4954436"/>
            <a:ext cx="566564" cy="396046"/>
            <a:chOff x="10101727" y="2601159"/>
            <a:chExt cx="567641" cy="607915"/>
          </a:xfrm>
        </p:grpSpPr>
        <p:sp>
          <p:nvSpPr>
            <p:cNvPr id="19" name="Eingekerbter Richtungspfeil 32">
              <a:extLst>
                <a:ext uri="{FF2B5EF4-FFF2-40B4-BE49-F238E27FC236}">
                  <a16:creationId xmlns:a16="http://schemas.microsoft.com/office/drawing/2014/main" id="{D32817CC-ABE4-425B-BC17-139CCF826166}"/>
                </a:ext>
              </a:extLst>
            </p:cNvPr>
            <p:cNvSpPr/>
            <p:nvPr/>
          </p:nvSpPr>
          <p:spPr bwMode="auto">
            <a:xfrm>
              <a:off x="10326842" y="2601159"/>
              <a:ext cx="342526" cy="607434"/>
            </a:xfrm>
            <a:prstGeom prst="chevron">
              <a:avLst/>
            </a:prstGeom>
            <a:solidFill>
              <a:srgbClr val="8C734B"/>
            </a:solidFill>
            <a:ln w="25400" cap="flat" cmpd="sng" algn="ctr">
              <a:noFill/>
              <a:prstDash val="solid"/>
            </a:ln>
            <a:effectLst/>
          </p:spPr>
          <p:txBody>
            <a:bodyPr rtlCol="0" anchor="ctr"/>
            <a:lstStyle/>
            <a:p>
              <a:pPr algn="ctr" fontAlgn="base">
                <a:spcBef>
                  <a:spcPct val="0"/>
                </a:spcBef>
                <a:spcAft>
                  <a:spcPct val="0"/>
                </a:spcAft>
              </a:pPr>
              <a:endParaRPr lang="de-DE" sz="2240" kern="0" dirty="0">
                <a:solidFill>
                  <a:srgbClr val="FFFFFF"/>
                </a:solidFill>
                <a:latin typeface="Muna"/>
              </a:endParaRPr>
            </a:p>
          </p:txBody>
        </p:sp>
        <p:sp>
          <p:nvSpPr>
            <p:cNvPr id="20" name="Eingekerbter Richtungspfeil 33">
              <a:extLst>
                <a:ext uri="{FF2B5EF4-FFF2-40B4-BE49-F238E27FC236}">
                  <a16:creationId xmlns:a16="http://schemas.microsoft.com/office/drawing/2014/main" id="{84A1BA9D-E784-4FE5-8CEB-70FB6EBFFF36}"/>
                </a:ext>
              </a:extLst>
            </p:cNvPr>
            <p:cNvSpPr/>
            <p:nvPr/>
          </p:nvSpPr>
          <p:spPr bwMode="auto">
            <a:xfrm>
              <a:off x="10101727" y="2601640"/>
              <a:ext cx="342526" cy="607434"/>
            </a:xfrm>
            <a:prstGeom prst="chevron">
              <a:avLst/>
            </a:prstGeom>
            <a:solidFill>
              <a:srgbClr val="8E1838"/>
            </a:solidFill>
            <a:ln w="25400" cap="flat" cmpd="sng" algn="ctr">
              <a:noFill/>
              <a:prstDash val="solid"/>
            </a:ln>
            <a:effectLst/>
          </p:spPr>
          <p:txBody>
            <a:bodyPr rtlCol="0" anchor="ctr"/>
            <a:lstStyle/>
            <a:p>
              <a:pPr algn="ctr" fontAlgn="base">
                <a:spcBef>
                  <a:spcPct val="0"/>
                </a:spcBef>
                <a:spcAft>
                  <a:spcPct val="0"/>
                </a:spcAft>
              </a:pPr>
              <a:endParaRPr lang="de-DE" sz="2240" kern="0" dirty="0">
                <a:solidFill>
                  <a:srgbClr val="FFFFFF"/>
                </a:solidFill>
                <a:latin typeface="Muna"/>
              </a:endParaRPr>
            </a:p>
          </p:txBody>
        </p:sp>
      </p:grpSp>
      <p:sp>
        <p:nvSpPr>
          <p:cNvPr id="21" name="Rectangle 20">
            <a:extLst>
              <a:ext uri="{FF2B5EF4-FFF2-40B4-BE49-F238E27FC236}">
                <a16:creationId xmlns:a16="http://schemas.microsoft.com/office/drawing/2014/main" id="{A68CF05F-7C68-48E9-AC26-1769D71CCDA8}"/>
              </a:ext>
            </a:extLst>
          </p:cNvPr>
          <p:cNvSpPr/>
          <p:nvPr/>
        </p:nvSpPr>
        <p:spPr>
          <a:xfrm>
            <a:off x="0" y="0"/>
            <a:ext cx="12801600" cy="843530"/>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1" algn="r" rtl="1"/>
            <a:r>
              <a:rPr lang="ar-SA" sz="3600" b="1" dirty="0">
                <a:solidFill>
                  <a:srgbClr val="8E1838"/>
                </a:solidFill>
                <a:latin typeface="Muna"/>
              </a:rPr>
              <a:t>مقدمة</a:t>
            </a:r>
            <a:endParaRPr lang="en-US" sz="3600" b="1" dirty="0">
              <a:solidFill>
                <a:srgbClr val="8E1838"/>
              </a:solidFill>
              <a:latin typeface="Muna"/>
            </a:endParaRPr>
          </a:p>
        </p:txBody>
      </p:sp>
      <p:graphicFrame>
        <p:nvGraphicFramePr>
          <p:cNvPr id="23" name="Table 22">
            <a:extLst>
              <a:ext uri="{FF2B5EF4-FFF2-40B4-BE49-F238E27FC236}">
                <a16:creationId xmlns:a16="http://schemas.microsoft.com/office/drawing/2014/main" id="{1278BA80-94C7-4C81-98CA-C85AF4221974}"/>
              </a:ext>
            </a:extLst>
          </p:cNvPr>
          <p:cNvGraphicFramePr>
            <a:graphicFrameLocks noGrp="1"/>
          </p:cNvGraphicFramePr>
          <p:nvPr>
            <p:extLst>
              <p:ext uri="{D42A27DB-BD31-4B8C-83A1-F6EECF244321}">
                <p14:modId xmlns:p14="http://schemas.microsoft.com/office/powerpoint/2010/main" val="1623968263"/>
              </p:ext>
            </p:extLst>
          </p:nvPr>
        </p:nvGraphicFramePr>
        <p:xfrm>
          <a:off x="1425086" y="4323176"/>
          <a:ext cx="3631836" cy="2598132"/>
        </p:xfrm>
        <a:graphic>
          <a:graphicData uri="http://schemas.openxmlformats.org/drawingml/2006/table">
            <a:tbl>
              <a:tblPr firstRow="1" firstCol="1" bandRow="1">
                <a:tableStyleId>{5C22544A-7EE6-4342-B048-85BDC9FD1C3A}</a:tableStyleId>
              </a:tblPr>
              <a:tblGrid>
                <a:gridCol w="3631836">
                  <a:extLst>
                    <a:ext uri="{9D8B030D-6E8A-4147-A177-3AD203B41FA5}">
                      <a16:colId xmlns:a16="http://schemas.microsoft.com/office/drawing/2014/main" val="1651141618"/>
                    </a:ext>
                  </a:extLst>
                </a:gridCol>
              </a:tblGrid>
              <a:tr h="675397">
                <a:tc>
                  <a:txBody>
                    <a:bodyPr/>
                    <a:lstStyle/>
                    <a:p>
                      <a:pPr marL="0" marR="0" algn="ctr" rtl="1">
                        <a:spcBef>
                          <a:spcPts val="0"/>
                        </a:spcBef>
                        <a:spcAft>
                          <a:spcPts val="0"/>
                        </a:spcAft>
                      </a:pPr>
                      <a:r>
                        <a:rPr lang="ar-SA" sz="2200" i="0" dirty="0">
                          <a:solidFill>
                            <a:schemeClr val="tx1"/>
                          </a:solidFill>
                          <a:effectLst/>
                          <a:latin typeface="Calibri" panose="020F0502020204030204" pitchFamily="34" charset="0"/>
                          <a:ea typeface="Calibri" panose="020F0502020204030204" pitchFamily="34" charset="0"/>
                        </a:rPr>
                        <a:t>العضو الأول</a:t>
                      </a:r>
                      <a:endParaRPr lang="en-US" sz="2200" i="0" dirty="0">
                        <a:solidFill>
                          <a:schemeClr val="tx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4575916"/>
                  </a:ext>
                </a:extLst>
              </a:tr>
              <a:tr h="654173">
                <a:tc>
                  <a:txBody>
                    <a:bodyPr/>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العضو الثاني</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536811931"/>
                  </a:ext>
                </a:extLst>
              </a:tr>
              <a:tr h="634281">
                <a:tc>
                  <a:txBody>
                    <a:bodyPr/>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العضو الثالث</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10788503"/>
                  </a:ext>
                </a:extLst>
              </a:tr>
              <a:tr h="634281">
                <a:tc>
                  <a:txBody>
                    <a:bodyPr/>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العضو الرابع</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128669829"/>
                  </a:ext>
                </a:extLst>
              </a:tr>
            </a:tbl>
          </a:graphicData>
        </a:graphic>
      </p:graphicFrame>
      <p:sp>
        <p:nvSpPr>
          <p:cNvPr id="24" name="Rectangle 23">
            <a:extLst>
              <a:ext uri="{FF2B5EF4-FFF2-40B4-BE49-F238E27FC236}">
                <a16:creationId xmlns:a16="http://schemas.microsoft.com/office/drawing/2014/main" id="{566D63C6-53BF-4F8B-A77D-F5E361EE6603}"/>
              </a:ext>
            </a:extLst>
          </p:cNvPr>
          <p:cNvSpPr/>
          <p:nvPr/>
        </p:nvSpPr>
        <p:spPr>
          <a:xfrm>
            <a:off x="910441" y="2676573"/>
            <a:ext cx="4581877" cy="528166"/>
          </a:xfrm>
          <a:prstGeom prst="rect">
            <a:avLst/>
          </a:prstGeom>
          <a:solidFill>
            <a:srgbClr val="8E1838"/>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ar-SA" sz="2800" b="1" dirty="0">
                <a:solidFill>
                  <a:schemeClr val="bg1"/>
                </a:solidFill>
                <a:latin typeface="Muna"/>
              </a:rPr>
              <a:t>أعضاء فريق التدقيق</a:t>
            </a:r>
            <a:endParaRPr lang="en-US" sz="2800" b="1" dirty="0">
              <a:solidFill>
                <a:schemeClr val="bg1"/>
              </a:solidFill>
              <a:latin typeface="Muna"/>
            </a:endParaRPr>
          </a:p>
        </p:txBody>
      </p:sp>
      <p:pic>
        <p:nvPicPr>
          <p:cNvPr id="27" name="Picture 26">
            <a:extLst>
              <a:ext uri="{FF2B5EF4-FFF2-40B4-BE49-F238E27FC236}">
                <a16:creationId xmlns:a16="http://schemas.microsoft.com/office/drawing/2014/main" id="{0A595611-6D10-4B98-976C-155AC375218F}"/>
              </a:ext>
            </a:extLst>
          </p:cNvPr>
          <p:cNvPicPr>
            <a:picLocks noChangeAspect="1"/>
          </p:cNvPicPr>
          <p:nvPr/>
        </p:nvPicPr>
        <p:blipFill>
          <a:blip r:embed="rId8"/>
          <a:stretch>
            <a:fillRect/>
          </a:stretch>
        </p:blipFill>
        <p:spPr>
          <a:xfrm>
            <a:off x="241064" y="139323"/>
            <a:ext cx="1631094" cy="548640"/>
          </a:xfrm>
          <a:prstGeom prst="rect">
            <a:avLst/>
          </a:prstGeom>
        </p:spPr>
      </p:pic>
      <p:sp>
        <p:nvSpPr>
          <p:cNvPr id="29" name="Rectangle 28">
            <a:extLst>
              <a:ext uri="{FF2B5EF4-FFF2-40B4-BE49-F238E27FC236}">
                <a16:creationId xmlns:a16="http://schemas.microsoft.com/office/drawing/2014/main" id="{7D1F6032-CDF8-4F1A-9539-B27069C61703}"/>
              </a:ext>
            </a:extLst>
          </p:cNvPr>
          <p:cNvSpPr/>
          <p:nvPr/>
        </p:nvSpPr>
        <p:spPr>
          <a:xfrm>
            <a:off x="7208016" y="3323131"/>
            <a:ext cx="4581876" cy="5546901"/>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nchorCtr="0"/>
          <a:lstStyle/>
          <a:p>
            <a:pPr lvl="0" algn="ctr"/>
            <a:endParaRPr lang="en-US" sz="1600" b="1" dirty="0">
              <a:solidFill>
                <a:schemeClr val="tx1"/>
              </a:solidFill>
              <a:latin typeface="Muna"/>
            </a:endParaRPr>
          </a:p>
          <a:p>
            <a:pPr algn="ctr">
              <a:spcBef>
                <a:spcPts val="200"/>
              </a:spcBef>
              <a:spcAft>
                <a:spcPts val="600"/>
              </a:spcAft>
            </a:pPr>
            <a:endParaRPr lang="en-US" sz="1200" b="1" dirty="0">
              <a:solidFill>
                <a:schemeClr val="tx1"/>
              </a:solidFill>
              <a:latin typeface="Muna"/>
            </a:endParaRPr>
          </a:p>
          <a:p>
            <a:pPr algn="ctr">
              <a:spcBef>
                <a:spcPts val="200"/>
              </a:spcBef>
              <a:spcAft>
                <a:spcPts val="600"/>
              </a:spcAft>
            </a:pPr>
            <a:endParaRPr lang="en-US" sz="1200" dirty="0">
              <a:solidFill>
                <a:schemeClr val="bg2">
                  <a:lumMod val="75000"/>
                </a:schemeClr>
              </a:solidFill>
              <a:latin typeface="Muna"/>
            </a:endParaRPr>
          </a:p>
        </p:txBody>
      </p:sp>
      <p:grpSp>
        <p:nvGrpSpPr>
          <p:cNvPr id="30" name="Group 29">
            <a:extLst>
              <a:ext uri="{FF2B5EF4-FFF2-40B4-BE49-F238E27FC236}">
                <a16:creationId xmlns:a16="http://schemas.microsoft.com/office/drawing/2014/main" id="{F3A74BDF-299D-4DBE-9974-311A307BACBD}"/>
              </a:ext>
            </a:extLst>
          </p:cNvPr>
          <p:cNvGrpSpPr/>
          <p:nvPr/>
        </p:nvGrpSpPr>
        <p:grpSpPr>
          <a:xfrm>
            <a:off x="7635712" y="1187177"/>
            <a:ext cx="3143771" cy="1572651"/>
            <a:chOff x="1359560" y="732269"/>
            <a:chExt cx="3308100" cy="1641880"/>
          </a:xfrm>
        </p:grpSpPr>
        <p:pic>
          <p:nvPicPr>
            <p:cNvPr id="31" name="Picture 30">
              <a:extLst>
                <a:ext uri="{FF2B5EF4-FFF2-40B4-BE49-F238E27FC236}">
                  <a16:creationId xmlns:a16="http://schemas.microsoft.com/office/drawing/2014/main" id="{FCC93D7C-6CED-4A65-8827-BB2EB33B9E14}"/>
                </a:ext>
              </a:extLst>
            </p:cNvPr>
            <p:cNvPicPr>
              <a:picLocks noChangeAspect="1"/>
            </p:cNvPicPr>
            <p:nvPr/>
          </p:nvPicPr>
          <p:blipFill rotWithShape="1">
            <a:blip r:embed="rId9"/>
            <a:srcRect b="55169"/>
            <a:stretch/>
          </p:blipFill>
          <p:spPr>
            <a:xfrm>
              <a:off x="1359560" y="895488"/>
              <a:ext cx="1219812" cy="1478661"/>
            </a:xfrm>
            <a:prstGeom prst="rect">
              <a:avLst/>
            </a:prstGeom>
          </p:spPr>
        </p:pic>
        <p:pic>
          <p:nvPicPr>
            <p:cNvPr id="32" name="Picture 31">
              <a:extLst>
                <a:ext uri="{FF2B5EF4-FFF2-40B4-BE49-F238E27FC236}">
                  <a16:creationId xmlns:a16="http://schemas.microsoft.com/office/drawing/2014/main" id="{5D89D40E-F3C7-4BB9-A3FA-C8BE950747CC}"/>
                </a:ext>
              </a:extLst>
            </p:cNvPr>
            <p:cNvPicPr>
              <a:picLocks noChangeAspect="1"/>
            </p:cNvPicPr>
            <p:nvPr/>
          </p:nvPicPr>
          <p:blipFill rotWithShape="1">
            <a:blip r:embed="rId10"/>
            <a:srcRect b="48676"/>
            <a:stretch/>
          </p:blipFill>
          <p:spPr>
            <a:xfrm>
              <a:off x="2378131" y="768959"/>
              <a:ext cx="798413" cy="1592782"/>
            </a:xfrm>
            <a:prstGeom prst="rect">
              <a:avLst/>
            </a:prstGeom>
          </p:spPr>
        </p:pic>
        <p:pic>
          <p:nvPicPr>
            <p:cNvPr id="33" name="Picture 32">
              <a:extLst>
                <a:ext uri="{FF2B5EF4-FFF2-40B4-BE49-F238E27FC236}">
                  <a16:creationId xmlns:a16="http://schemas.microsoft.com/office/drawing/2014/main" id="{4C693338-34C5-4875-8BB6-5F0F8F365E97}"/>
                </a:ext>
              </a:extLst>
            </p:cNvPr>
            <p:cNvPicPr>
              <a:picLocks noChangeAspect="1"/>
            </p:cNvPicPr>
            <p:nvPr/>
          </p:nvPicPr>
          <p:blipFill rotWithShape="1">
            <a:blip r:embed="rId11"/>
            <a:srcRect t="-1" b="54039"/>
            <a:stretch/>
          </p:blipFill>
          <p:spPr>
            <a:xfrm>
              <a:off x="2871481" y="732269"/>
              <a:ext cx="1166320" cy="1589319"/>
            </a:xfrm>
            <a:prstGeom prst="rect">
              <a:avLst/>
            </a:prstGeom>
          </p:spPr>
        </p:pic>
        <p:pic>
          <p:nvPicPr>
            <p:cNvPr id="34" name="Picture 33">
              <a:extLst>
                <a:ext uri="{FF2B5EF4-FFF2-40B4-BE49-F238E27FC236}">
                  <a16:creationId xmlns:a16="http://schemas.microsoft.com/office/drawing/2014/main" id="{E47879EB-F1AE-44A1-9914-ADE5A1E742AD}"/>
                </a:ext>
              </a:extLst>
            </p:cNvPr>
            <p:cNvPicPr>
              <a:picLocks noChangeAspect="1"/>
            </p:cNvPicPr>
            <p:nvPr/>
          </p:nvPicPr>
          <p:blipFill rotWithShape="1">
            <a:blip r:embed="rId12"/>
            <a:srcRect l="2114" t="-1537" r="-2114" b="53513"/>
            <a:stretch/>
          </p:blipFill>
          <p:spPr>
            <a:xfrm>
              <a:off x="3454641" y="768215"/>
              <a:ext cx="1213019" cy="1600873"/>
            </a:xfrm>
            <a:prstGeom prst="rect">
              <a:avLst/>
            </a:prstGeom>
          </p:spPr>
        </p:pic>
      </p:grpSp>
      <p:sp>
        <p:nvSpPr>
          <p:cNvPr id="35" name="Rectangle 34">
            <a:extLst>
              <a:ext uri="{FF2B5EF4-FFF2-40B4-BE49-F238E27FC236}">
                <a16:creationId xmlns:a16="http://schemas.microsoft.com/office/drawing/2014/main" id="{14A14E89-2541-4C94-8D9E-B009B92E1B0F}"/>
              </a:ext>
            </a:extLst>
          </p:cNvPr>
          <p:cNvSpPr/>
          <p:nvPr/>
        </p:nvSpPr>
        <p:spPr>
          <a:xfrm>
            <a:off x="7178548" y="2676573"/>
            <a:ext cx="4581877" cy="528166"/>
          </a:xfrm>
          <a:prstGeom prst="rect">
            <a:avLst/>
          </a:prstGeom>
          <a:solidFill>
            <a:srgbClr val="8C734B"/>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ar-SA" sz="2800" b="1" dirty="0">
                <a:solidFill>
                  <a:schemeClr val="bg1"/>
                </a:solidFill>
                <a:latin typeface="Muna"/>
              </a:rPr>
              <a:t>المدربين</a:t>
            </a:r>
            <a:endParaRPr lang="en-US" sz="2800" b="1" dirty="0">
              <a:solidFill>
                <a:schemeClr val="bg1"/>
              </a:solidFill>
              <a:latin typeface="Muna"/>
            </a:endParaRPr>
          </a:p>
        </p:txBody>
      </p:sp>
      <p:graphicFrame>
        <p:nvGraphicFramePr>
          <p:cNvPr id="36" name="Table 35">
            <a:extLst>
              <a:ext uri="{FF2B5EF4-FFF2-40B4-BE49-F238E27FC236}">
                <a16:creationId xmlns:a16="http://schemas.microsoft.com/office/drawing/2014/main" id="{5D0B51D6-890B-46C3-8778-38FB6507AEC0}"/>
              </a:ext>
            </a:extLst>
          </p:cNvPr>
          <p:cNvGraphicFramePr>
            <a:graphicFrameLocks noGrp="1"/>
          </p:cNvGraphicFramePr>
          <p:nvPr/>
        </p:nvGraphicFramePr>
        <p:xfrm>
          <a:off x="8166150" y="4323176"/>
          <a:ext cx="2606675" cy="2598132"/>
        </p:xfrm>
        <a:graphic>
          <a:graphicData uri="http://schemas.openxmlformats.org/drawingml/2006/table">
            <a:tbl>
              <a:tblPr firstRow="1" firstCol="1" bandRow="1">
                <a:tableStyleId>{5C22544A-7EE6-4342-B048-85BDC9FD1C3A}</a:tableStyleId>
              </a:tblPr>
              <a:tblGrid>
                <a:gridCol w="2606675">
                  <a:extLst>
                    <a:ext uri="{9D8B030D-6E8A-4147-A177-3AD203B41FA5}">
                      <a16:colId xmlns:a16="http://schemas.microsoft.com/office/drawing/2014/main" val="1651141618"/>
                    </a:ext>
                  </a:extLst>
                </a:gridCol>
              </a:tblGrid>
              <a:tr h="634340">
                <a:tc>
                  <a:txBody>
                    <a:bodyPr/>
                    <a:lstStyle/>
                    <a:p>
                      <a:pPr marL="0" marR="0" algn="ctr" rtl="1">
                        <a:spcBef>
                          <a:spcPts val="0"/>
                        </a:spcBef>
                        <a:spcAft>
                          <a:spcPts val="0"/>
                        </a:spcAft>
                      </a:pPr>
                      <a:r>
                        <a:rPr lang="ar-SA" sz="2200" i="0" dirty="0">
                          <a:solidFill>
                            <a:schemeClr val="tx1"/>
                          </a:solidFill>
                          <a:effectLst/>
                        </a:rPr>
                        <a:t>المدرب الأول</a:t>
                      </a:r>
                      <a:endParaRPr lang="en-US" sz="2200" i="0" dirty="0">
                        <a:solidFill>
                          <a:schemeClr val="tx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4575916"/>
                  </a:ext>
                </a:extLst>
              </a:tr>
              <a:tr h="646616">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ar-SA" sz="2200" i="0" dirty="0">
                          <a:solidFill>
                            <a:schemeClr val="tx1"/>
                          </a:solidFill>
                          <a:effectLst/>
                        </a:rPr>
                        <a:t>المدرب الثاني</a:t>
                      </a:r>
                      <a:endParaRPr lang="en-US" sz="2200" i="0" dirty="0">
                        <a:solidFill>
                          <a:schemeClr val="tx1"/>
                        </a:solidFill>
                        <a:effectLst/>
                        <a:latin typeface="Calibri" panose="020F0502020204030204" pitchFamily="34" charset="0"/>
                        <a:ea typeface="Calibri" panose="020F0502020204030204" pitchFamily="34" charset="0"/>
                      </a:endParaRPr>
                    </a:p>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27920675"/>
                  </a:ext>
                </a:extLst>
              </a:tr>
              <a:tr h="646616">
                <a:tc>
                  <a:txBody>
                    <a:bodyPr/>
                    <a:lstStyle/>
                    <a:p>
                      <a:pPr marL="0" marR="0" algn="ctr" rtl="1">
                        <a:spcBef>
                          <a:spcPts val="0"/>
                        </a:spcBef>
                        <a:spcAft>
                          <a:spcPts val="0"/>
                        </a:spcAft>
                      </a:pPr>
                      <a:r>
                        <a:rPr lang="ar-SA" sz="2200" i="0" dirty="0">
                          <a:solidFill>
                            <a:schemeClr val="tx1"/>
                          </a:solidFill>
                          <a:effectLst/>
                        </a:rPr>
                        <a:t>المدرب الثالث</a:t>
                      </a:r>
                      <a:endParaRPr lang="en-US" sz="2200" i="0" dirty="0">
                        <a:solidFill>
                          <a:schemeClr val="tx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560516916"/>
                  </a:ext>
                </a:extLst>
              </a:tr>
              <a:tr h="646616">
                <a:tc>
                  <a:txBody>
                    <a:bodyPr/>
                    <a:lstStyle/>
                    <a:p>
                      <a:pPr marL="0" marR="0" algn="ctr" rtl="1">
                        <a:spcBef>
                          <a:spcPts val="0"/>
                        </a:spcBef>
                        <a:spcAft>
                          <a:spcPts val="0"/>
                        </a:spcAft>
                      </a:pPr>
                      <a:r>
                        <a:rPr lang="ar-SA" sz="2200" i="0" dirty="0">
                          <a:solidFill>
                            <a:schemeClr val="tx1"/>
                          </a:solidFill>
                          <a:effectLst/>
                        </a:rPr>
                        <a:t>المدرب الرابع</a:t>
                      </a:r>
                      <a:endParaRPr lang="en-US" sz="2200" i="0" dirty="0">
                        <a:solidFill>
                          <a:schemeClr val="tx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853418125"/>
                  </a:ext>
                </a:extLst>
              </a:tr>
            </a:tbl>
          </a:graphicData>
        </a:graphic>
      </p:graphicFrame>
      <p:sp>
        <p:nvSpPr>
          <p:cNvPr id="38" name="Slide Number Placeholder 13">
            <a:extLst>
              <a:ext uri="{FF2B5EF4-FFF2-40B4-BE49-F238E27FC236}">
                <a16:creationId xmlns:a16="http://schemas.microsoft.com/office/drawing/2014/main" id="{A031E1C0-F86C-42A4-AAE0-42ACDDE91B9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6235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extLst>
              <p:ext uri="{D42A27DB-BD31-4B8C-83A1-F6EECF244321}">
                <p14:modId xmlns:p14="http://schemas.microsoft.com/office/powerpoint/2010/main" val="570285972"/>
              </p:ext>
            </p:extLst>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CB6CF058-88F9-4A9B-87E9-8F170512C82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29</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979703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190968" y="2298700"/>
            <a:ext cx="5219699" cy="619379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274320" tIns="182880" rIns="274320" bIns="182880" rtlCol="0" anchor="ctr">
            <a:noAutofit/>
          </a:bodyPr>
          <a:lstStyle/>
          <a:p>
            <a:pPr marL="342900" marR="0" lvl="0" indent="-342900" algn="r" defTabSz="457200" rtl="1" eaLnBrk="1" fontAlgn="auto" latinLnBrk="0" hangingPunct="1">
              <a:lnSpc>
                <a:spcPct val="107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الالتزامات العامة فيما يلي:</a:t>
            </a:r>
          </a:p>
          <a:p>
            <a:pPr marL="731520" marR="0" lvl="0" indent="-457200" algn="r" defTabSz="457200" rtl="1" eaLnBrk="1" fontAlgn="auto" latinLnBrk="0" hangingPunct="1">
              <a:lnSpc>
                <a:spcPct val="107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بأنه يتم تنفيذ الأعمال المتعاقد عليها وفقاً للاتفاقية الموقعة وأنها تتوافق مع المستوى المحدد من معايير الجودة/اتفاقيات مستوى الخدمة.</a:t>
            </a:r>
          </a:p>
          <a:p>
            <a:pPr marL="731520" marR="0" lvl="0" indent="-457200" algn="r" defTabSz="457200" rtl="1" eaLnBrk="1" fontAlgn="auto" latinLnBrk="0" hangingPunct="1">
              <a:lnSpc>
                <a:spcPct val="107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بتوفر إطار فعال للتقرير والاتصال بين جميع الجهات ذات العلاقة على مستوى العقد.</a:t>
            </a:r>
          </a:p>
          <a:p>
            <a:pPr marL="731520" marR="0" lvl="0" indent="-457200" algn="r" defTabSz="457200" rtl="1" eaLnBrk="1" fontAlgn="auto" latinLnBrk="0" hangingPunct="1">
              <a:lnSpc>
                <a:spcPct val="107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بتسجيل وحفظ كافة المعلومات والبيانات والمستندات ذات العلاقة بالعقد.</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64862" y="2298700"/>
            <a:ext cx="6615106" cy="619379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نظام ضمان الجودة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خطة إدارة الجودة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رفع التقارير والاتصالات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عملية التقاط وتخزين المعلومات والتصاميم والبيانات المتعلقة بالعقد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شروط وأحكام 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الصحة والسلامة والأمن والبيئة وعملية الالتزام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عملية التزام الموظفين بالتزامات الرفاه </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BB97CD58-820C-4185-B40F-A4F73B6475A1}"/>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F96A0753-1556-420B-96D0-E43923D7A939}"/>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B26411B3-997A-42C5-9A49-39DA311B58BB}"/>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6C2F3C86-3A54-4E9B-9C4C-83BEB70EAFE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30</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128815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251848" y="7364034"/>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35380" y="7370298"/>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465460" y="7390555"/>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08820" y="7371503"/>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22100" y="7381028"/>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552181" y="7377049"/>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03481" y="7042866"/>
            <a:ext cx="0" cy="32743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536500" y="7036358"/>
            <a:ext cx="583449" cy="32767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77508" y="7042866"/>
            <a:ext cx="856053" cy="34768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376921" y="7042866"/>
            <a:ext cx="188407" cy="32863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434148" y="6833369"/>
            <a:ext cx="856053" cy="54765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420282" y="6833369"/>
            <a:ext cx="0" cy="54368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FA0BF50-EEDD-46F1-BEF1-F323D7803C77}"/>
              </a:ext>
            </a:extLst>
          </p:cNvPr>
          <p:cNvPicPr>
            <a:picLocks noChangeAspect="1"/>
          </p:cNvPicPr>
          <p:nvPr/>
        </p:nvPicPr>
        <p:blipFill>
          <a:blip r:embed="rId4"/>
          <a:stretch>
            <a:fillRect/>
          </a:stretch>
        </p:blipFill>
        <p:spPr>
          <a:xfrm>
            <a:off x="419100" y="1846398"/>
            <a:ext cx="11900100" cy="5169342"/>
          </a:xfrm>
          <a:prstGeom prst="rect">
            <a:avLst/>
          </a:prstGeom>
        </p:spPr>
      </p:pic>
      <p:pic>
        <p:nvPicPr>
          <p:cNvPr id="18" name="Picture 17">
            <a:extLst>
              <a:ext uri="{FF2B5EF4-FFF2-40B4-BE49-F238E27FC236}">
                <a16:creationId xmlns:a16="http://schemas.microsoft.com/office/drawing/2014/main" id="{9138357F-B01C-425F-9C11-037BDCD8F6E6}"/>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10AC1B3F-4C4B-4F31-9E77-31F19D48CC5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31</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25199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extLst>
              <p:ext uri="{D42A27DB-BD31-4B8C-83A1-F6EECF244321}">
                <p14:modId xmlns:p14="http://schemas.microsoft.com/office/powerpoint/2010/main" val="2437525779"/>
              </p:ext>
            </p:extLst>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356664EC-1832-49C8-8DCE-87CB0D2A36E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26617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4" y="2320788"/>
            <a:ext cx="5219699" cy="61937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182880" tIns="182880" rIns="182880" bIns="182880" rtlCol="0" anchor="ctr">
            <a:noAutofit/>
          </a:bodyPr>
          <a:lstStyle/>
          <a:p>
            <a:pPr marL="342900" marR="0" lvl="0" indent="-34290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الجدول الزمني للعقود فيما يلي:</a:t>
            </a:r>
          </a:p>
          <a:p>
            <a:pPr marL="77724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باستلام الجدول الأساسي واعتماده وفقاً لما هو محدد في العقد بالإضافة إلى التأكد من توافقه مع الجدول الزمني العام للمشروع.</a:t>
            </a:r>
          </a:p>
          <a:p>
            <a:pPr marL="77724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تحديد ما إذا تم اعتماد التغييرات التي طرأت على الجدول الأساسي وفقاً لمصفوفة الصلاحيات المتبع بواسطة الجهة الخاضعة بالإضافة إلى التأكد من تحديث جدول العقد بالشكل المناسب بحيث يعكس التقدم الفعلي في المشروع.</a:t>
            </a:r>
          </a:p>
          <a:p>
            <a:pPr marL="77724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بأنه يتم رفع تقارير بشأن الأداء في الوقت المناسب إلى صاحب العمل وإلى الأطراف الأخرى ذات العلاقة بالمشروع.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62163" y="2320788"/>
            <a:ext cx="6629399" cy="619379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الموافقة على الجدول الزمني للعقد وتسليمه</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عملية المراقبة ورفع تقارير بشأن الأداء مقابل الجدول الأساسي المعتمد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8E1838"/>
                </a:solidFill>
                <a:effectLst/>
                <a:uLnTx/>
                <a:uFillTx/>
                <a:latin typeface="Muna"/>
                <a:ea typeface="+mn-ea"/>
              </a:rPr>
              <a:t> </a:t>
            </a: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نمذجة المخاطر ذات العلاقة بالجدول الزمني</a:t>
            </a:r>
            <a:endParaRPr kumimoji="0" lang="en-US" sz="2000" b="1" i="0" u="none" strike="noStrike" kern="1200" cap="none" spc="0" normalizeH="0" baseline="0" noProof="0" dirty="0">
              <a:ln>
                <a:noFill/>
              </a:ln>
              <a:solidFill>
                <a:srgbClr val="8E1838"/>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شروط وأحكام العقد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إجراء إعادة تحديد الجدول الزمني</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53EEDEFC-2BA5-465E-8AF8-9F3622422A41}"/>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A0029A20-1328-4796-B6F1-BCD911DF98F6}"/>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39AAF82D-9503-4E40-AAE6-5D9EFF16B3D8}"/>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3290A5DA-AC53-4476-8183-DFF509C9A9C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33</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17058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349132" y="7917499"/>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05772" y="791749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435852" y="7917499"/>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479212" y="7917499"/>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392492" y="791749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522573" y="7917499"/>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173873" y="7157864"/>
            <a:ext cx="0" cy="7596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497692" y="7157864"/>
            <a:ext cx="719541" cy="7596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56992" y="7036904"/>
            <a:ext cx="846961" cy="88059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347313" y="7251700"/>
            <a:ext cx="552061" cy="66579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392492" y="7157864"/>
            <a:ext cx="868101" cy="7596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390674" y="7251700"/>
            <a:ext cx="310708" cy="66579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A980083-DD45-4D5D-8A42-F0EE53C3B5CE}"/>
              </a:ext>
            </a:extLst>
          </p:cNvPr>
          <p:cNvPicPr>
            <a:picLocks noChangeAspect="1"/>
          </p:cNvPicPr>
          <p:nvPr/>
        </p:nvPicPr>
        <p:blipFill>
          <a:blip r:embed="rId4"/>
          <a:stretch>
            <a:fillRect/>
          </a:stretch>
        </p:blipFill>
        <p:spPr>
          <a:xfrm>
            <a:off x="305772" y="1728047"/>
            <a:ext cx="11953003" cy="5523653"/>
          </a:xfrm>
          <a:prstGeom prst="rect">
            <a:avLst/>
          </a:prstGeom>
        </p:spPr>
      </p:pic>
      <p:pic>
        <p:nvPicPr>
          <p:cNvPr id="18" name="Picture 17">
            <a:extLst>
              <a:ext uri="{FF2B5EF4-FFF2-40B4-BE49-F238E27FC236}">
                <a16:creationId xmlns:a16="http://schemas.microsoft.com/office/drawing/2014/main" id="{BDCB8487-1B96-44CE-A7A1-60352E054148}"/>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2520EA4F-D264-4828-A89E-DB6CC2138FB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34</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055846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extLst>
              <p:ext uri="{D42A27DB-BD31-4B8C-83A1-F6EECF244321}">
                <p14:modId xmlns:p14="http://schemas.microsoft.com/office/powerpoint/2010/main" val="2360512196"/>
              </p:ext>
            </p:extLst>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2D3DDF0A-54E4-4E6B-BC3C-728E2357AAC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038326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177719" y="2324100"/>
            <a:ext cx="5219699" cy="6193792"/>
          </a:xfrm>
          <a:prstGeom prst="rect">
            <a:avLst/>
          </a:prstGeom>
          <a:solidFill>
            <a:srgbClr val="F2F2F2"/>
          </a:solidFill>
          <a:effectLst>
            <a:outerShdw blurRad="50800" dist="38100" dir="2700000" algn="tl" rotWithShape="0">
              <a:prstClr val="black">
                <a:alpha val="40000"/>
              </a:prstClr>
            </a:outerShdw>
          </a:effectLst>
        </p:spPr>
        <p:txBody>
          <a:bodyPr wrap="square" lIns="91440" tIns="182880" rIns="91440" bIns="182880" rtlCol="0" anchor="ctr">
            <a:noAutofit/>
          </a:bodyPr>
          <a:lstStyle/>
          <a:p>
            <a:pPr marL="342900" marR="0" lvl="0" indent="-34290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المخاطر والتأمين فيما يلي:</a:t>
            </a:r>
          </a:p>
          <a:p>
            <a:pPr marL="77724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بتوفر الضمانات وفقاً للشروط والأحكام التعاقدية.</a:t>
            </a:r>
          </a:p>
          <a:p>
            <a:pPr marL="77724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بتوفر عقود التأمين وأنها متوافقة مع الشروط والأحكام التعاقدية.</a:t>
            </a:r>
          </a:p>
          <a:p>
            <a:pPr marL="77724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توفر عملية لإدارة المخاطر وأنها فعالة.</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51610" y="2324100"/>
            <a:ext cx="6615106" cy="62103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‌توافق الدفعة المقدمة والضمانات والكفالات وضمان حسن التنفيذ وضمان الدفعة المستبقة مع الشروط والأحكام التعاقدية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‌أنه تم إصدار الضمانات بشكل مناسب (متى ما تطلب الأمر) وفقا للشروط والأحكام التعاقدية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‌توافق مستوى ونوع التأمين التي يقدمها المقاول مع الشروط والأحكام التعاقدية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عملية إدارة المخاطر</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87E7D40B-018C-4C88-9206-F8710C16F5FD}"/>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D238AA6F-8524-417C-B7BA-4F2CE2A06C46}"/>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330ADC8F-951D-4E07-9BD6-0FEE57501A43}"/>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9E5BCCAA-FF97-464C-BF73-D0E419D740C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36</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217634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7" name="Speech Bubble: Rectangle with Corners Rounded 6">
            <a:extLst>
              <a:ext uri="{FF2B5EF4-FFF2-40B4-BE49-F238E27FC236}">
                <a16:creationId xmlns:a16="http://schemas.microsoft.com/office/drawing/2014/main" id="{10049935-BB0C-44EC-BDC2-EDC8C313147B}"/>
              </a:ext>
            </a:extLst>
          </p:cNvPr>
          <p:cNvSpPr/>
          <p:nvPr/>
        </p:nvSpPr>
        <p:spPr>
          <a:xfrm>
            <a:off x="250287" y="8060725"/>
            <a:ext cx="1645920" cy="759635"/>
          </a:xfrm>
          <a:prstGeom prst="wedgeRoundRectCallout">
            <a:avLst>
              <a:gd name="adj1" fmla="val 1835"/>
              <a:gd name="adj2" fmla="val -9114"/>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9" name="Speech Bubble: Rectangle with Corners Rounded 8">
            <a:extLst>
              <a:ext uri="{FF2B5EF4-FFF2-40B4-BE49-F238E27FC236}">
                <a16:creationId xmlns:a16="http://schemas.microsoft.com/office/drawing/2014/main" id="{F99B1BC6-FBA5-4193-8184-63D00B0C7274}"/>
              </a:ext>
            </a:extLst>
          </p:cNvPr>
          <p:cNvSpPr/>
          <p:nvPr/>
        </p:nvSpPr>
        <p:spPr>
          <a:xfrm>
            <a:off x="8678195" y="8060725"/>
            <a:ext cx="1645920" cy="759635"/>
          </a:xfrm>
          <a:prstGeom prst="wedgeRoundRectCallout">
            <a:avLst>
              <a:gd name="adj1" fmla="val 14521"/>
              <a:gd name="adj2" fmla="val -26683"/>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10" name="Speech Bubble: Rectangle with Corners Rounded 9">
            <a:extLst>
              <a:ext uri="{FF2B5EF4-FFF2-40B4-BE49-F238E27FC236}">
                <a16:creationId xmlns:a16="http://schemas.microsoft.com/office/drawing/2014/main" id="{54CA7817-26A8-4753-8999-3F996FD9A028}"/>
              </a:ext>
            </a:extLst>
          </p:cNvPr>
          <p:cNvSpPr/>
          <p:nvPr/>
        </p:nvSpPr>
        <p:spPr>
          <a:xfrm>
            <a:off x="4464241" y="8074577"/>
            <a:ext cx="1645920" cy="759635"/>
          </a:xfrm>
          <a:prstGeom prst="wedgeRoundRectCallout">
            <a:avLst>
              <a:gd name="adj1" fmla="val -3759"/>
              <a:gd name="adj2" fmla="val -2318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cxnSp>
        <p:nvCxnSpPr>
          <p:cNvPr id="15" name="Straight Connector 14">
            <a:extLst>
              <a:ext uri="{FF2B5EF4-FFF2-40B4-BE49-F238E27FC236}">
                <a16:creationId xmlns:a16="http://schemas.microsoft.com/office/drawing/2014/main" id="{C5C57D3A-E1B0-42C3-97E7-3DA6CC127912}"/>
              </a:ext>
            </a:extLst>
          </p:cNvPr>
          <p:cNvCxnSpPr>
            <a:cxnSpLocks/>
            <a:stCxn id="7" idx="0"/>
          </p:cNvCxnSpPr>
          <p:nvPr/>
        </p:nvCxnSpPr>
        <p:spPr>
          <a:xfrm flipV="1">
            <a:off x="1073247" y="7700295"/>
            <a:ext cx="192787" cy="36043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94EF0A-781F-492A-83B9-AD17121150C7}"/>
              </a:ext>
            </a:extLst>
          </p:cNvPr>
          <p:cNvCxnSpPr>
            <a:cxnSpLocks/>
            <a:endCxn id="9" idx="0"/>
          </p:cNvCxnSpPr>
          <p:nvPr/>
        </p:nvCxnSpPr>
        <p:spPr>
          <a:xfrm flipH="1">
            <a:off x="9501155" y="7652714"/>
            <a:ext cx="478939" cy="40801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2455291-4B62-422A-ADA1-EA11CD170586}"/>
              </a:ext>
            </a:extLst>
          </p:cNvPr>
          <p:cNvCxnSpPr>
            <a:cxnSpLocks/>
            <a:endCxn id="10" idx="0"/>
          </p:cNvCxnSpPr>
          <p:nvPr/>
        </p:nvCxnSpPr>
        <p:spPr>
          <a:xfrm>
            <a:off x="4340750" y="7700295"/>
            <a:ext cx="946451" cy="3742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Speech Bubble: Rectangle with Corners Rounded 26">
            <a:extLst>
              <a:ext uri="{FF2B5EF4-FFF2-40B4-BE49-F238E27FC236}">
                <a16:creationId xmlns:a16="http://schemas.microsoft.com/office/drawing/2014/main" id="{46907D38-0B2A-4413-9055-58536A0386C5}"/>
              </a:ext>
            </a:extLst>
          </p:cNvPr>
          <p:cNvSpPr/>
          <p:nvPr/>
        </p:nvSpPr>
        <p:spPr>
          <a:xfrm>
            <a:off x="6526077" y="8079487"/>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cxnSp>
        <p:nvCxnSpPr>
          <p:cNvPr id="28" name="Straight Connector 27">
            <a:extLst>
              <a:ext uri="{FF2B5EF4-FFF2-40B4-BE49-F238E27FC236}">
                <a16:creationId xmlns:a16="http://schemas.microsoft.com/office/drawing/2014/main" id="{260120A3-7865-4646-B738-653FFA463B84}"/>
              </a:ext>
            </a:extLst>
          </p:cNvPr>
          <p:cNvCxnSpPr>
            <a:cxnSpLocks/>
            <a:endCxn id="27" idx="0"/>
          </p:cNvCxnSpPr>
          <p:nvPr/>
        </p:nvCxnSpPr>
        <p:spPr>
          <a:xfrm>
            <a:off x="5766140" y="7636407"/>
            <a:ext cx="1628038" cy="44308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a16="http://schemas.microsoft.com/office/drawing/2014/main" id="{C58CB10E-5C9E-432A-B9EF-07418254AC6A}"/>
              </a:ext>
            </a:extLst>
          </p:cNvPr>
          <p:cNvSpPr/>
          <p:nvPr/>
        </p:nvSpPr>
        <p:spPr>
          <a:xfrm>
            <a:off x="2312123" y="8079487"/>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cxnSp>
        <p:nvCxnSpPr>
          <p:cNvPr id="19" name="Straight Connector 18">
            <a:extLst>
              <a:ext uri="{FF2B5EF4-FFF2-40B4-BE49-F238E27FC236}">
                <a16:creationId xmlns:a16="http://schemas.microsoft.com/office/drawing/2014/main" id="{3733B308-2395-45B5-A18A-12BFBEBB8356}"/>
              </a:ext>
            </a:extLst>
          </p:cNvPr>
          <p:cNvCxnSpPr>
            <a:cxnSpLocks/>
            <a:stCxn id="18" idx="0"/>
          </p:cNvCxnSpPr>
          <p:nvPr/>
        </p:nvCxnSpPr>
        <p:spPr>
          <a:xfrm flipH="1" flipV="1">
            <a:off x="2819996" y="7636407"/>
            <a:ext cx="360228" cy="44308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Speech Bubble: Rectangle with Corners Rounded 21">
            <a:extLst>
              <a:ext uri="{FF2B5EF4-FFF2-40B4-BE49-F238E27FC236}">
                <a16:creationId xmlns:a16="http://schemas.microsoft.com/office/drawing/2014/main" id="{2915F0B1-19D4-4480-A318-ECB02C3A69DF}"/>
              </a:ext>
            </a:extLst>
          </p:cNvPr>
          <p:cNvSpPr/>
          <p:nvPr/>
        </p:nvSpPr>
        <p:spPr>
          <a:xfrm>
            <a:off x="10740031" y="8074577"/>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24" name="Straight Connector 23">
            <a:extLst>
              <a:ext uri="{FF2B5EF4-FFF2-40B4-BE49-F238E27FC236}">
                <a16:creationId xmlns:a16="http://schemas.microsoft.com/office/drawing/2014/main" id="{D697668D-0BCA-4BF0-B409-9ADEFD46C3A8}"/>
              </a:ext>
            </a:extLst>
          </p:cNvPr>
          <p:cNvCxnSpPr>
            <a:cxnSpLocks/>
            <a:endCxn id="22" idx="0"/>
          </p:cNvCxnSpPr>
          <p:nvPr/>
        </p:nvCxnSpPr>
        <p:spPr>
          <a:xfrm>
            <a:off x="11608132" y="7558244"/>
            <a:ext cx="0"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25A37AE-AEC1-4A91-9887-7FA79028836E}"/>
              </a:ext>
            </a:extLst>
          </p:cNvPr>
          <p:cNvPicPr>
            <a:picLocks noChangeAspect="1"/>
          </p:cNvPicPr>
          <p:nvPr/>
        </p:nvPicPr>
        <p:blipFill>
          <a:blip r:embed="rId4"/>
          <a:stretch>
            <a:fillRect/>
          </a:stretch>
        </p:blipFill>
        <p:spPr>
          <a:xfrm>
            <a:off x="419100" y="1866900"/>
            <a:ext cx="11900100" cy="5847134"/>
          </a:xfrm>
          <a:prstGeom prst="rect">
            <a:avLst/>
          </a:prstGeom>
        </p:spPr>
      </p:pic>
      <p:pic>
        <p:nvPicPr>
          <p:cNvPr id="17" name="Picture 16">
            <a:extLst>
              <a:ext uri="{FF2B5EF4-FFF2-40B4-BE49-F238E27FC236}">
                <a16:creationId xmlns:a16="http://schemas.microsoft.com/office/drawing/2014/main" id="{32FF15E5-7D2A-41CA-9545-3B04B959E9A8}"/>
              </a:ext>
            </a:extLst>
          </p:cNvPr>
          <p:cNvPicPr>
            <a:picLocks noChangeAspect="1"/>
          </p:cNvPicPr>
          <p:nvPr/>
        </p:nvPicPr>
        <p:blipFill>
          <a:blip r:embed="rId5"/>
          <a:stretch>
            <a:fillRect/>
          </a:stretch>
        </p:blipFill>
        <p:spPr>
          <a:xfrm>
            <a:off x="241064" y="139323"/>
            <a:ext cx="1631094" cy="548640"/>
          </a:xfrm>
          <a:prstGeom prst="rect">
            <a:avLst/>
          </a:prstGeom>
        </p:spPr>
      </p:pic>
      <p:sp>
        <p:nvSpPr>
          <p:cNvPr id="20" name="Slide Number Placeholder 13">
            <a:extLst>
              <a:ext uri="{FF2B5EF4-FFF2-40B4-BE49-F238E27FC236}">
                <a16:creationId xmlns:a16="http://schemas.microsoft.com/office/drawing/2014/main" id="{0B99CFE6-4B71-43EB-975A-3F3E04E315E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158010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14D8ADB1-D192-4E79-8194-5D139135A19E}"/>
              </a:ext>
            </a:extLst>
          </p:cNvPr>
          <p:cNvGraphicFramePr>
            <a:graphicFrameLocks noGrp="1"/>
          </p:cNvGraphicFramePr>
          <p:nvPr/>
        </p:nvGraphicFramePr>
        <p:xfrm>
          <a:off x="6584814" y="2595416"/>
          <a:ext cx="2494136" cy="5253183"/>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3234">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إدارة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الرقابة على تكاليف العقود والدفعات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9983">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الفروق والتسويات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9983">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cs typeface="+mn-cs"/>
                        </a:rPr>
                        <a:t>المطالبات والنزاعات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2994516"/>
                  </a:ext>
                </a:extLst>
              </a:tr>
            </a:tbl>
          </a:graphicData>
        </a:graphic>
      </p:graphicFrame>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مراجعة العقود</a:t>
            </a:r>
          </a:p>
        </p:txBody>
      </p:sp>
      <p:graphicFrame>
        <p:nvGraphicFramePr>
          <p:cNvPr id="34" name="Table 33">
            <a:extLst>
              <a:ext uri="{FF2B5EF4-FFF2-40B4-BE49-F238E27FC236}">
                <a16:creationId xmlns:a16="http://schemas.microsoft.com/office/drawing/2014/main" id="{7A95D113-A4A6-4E8B-9E5E-E0E56000181A}"/>
              </a:ext>
            </a:extLst>
          </p:cNvPr>
          <p:cNvGraphicFramePr>
            <a:graphicFrameLocks noGrp="1"/>
          </p:cNvGraphicFramePr>
          <p:nvPr>
            <p:extLst>
              <p:ext uri="{D42A27DB-BD31-4B8C-83A1-F6EECF244321}">
                <p14:modId xmlns:p14="http://schemas.microsoft.com/office/powerpoint/2010/main" val="603907398"/>
              </p:ext>
            </p:extLst>
          </p:nvPr>
        </p:nvGraphicFramePr>
        <p:xfrm>
          <a:off x="3938278" y="2595416"/>
          <a:ext cx="2494136" cy="525318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32218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000" b="0" i="0" kern="1200" dirty="0">
                          <a:solidFill>
                            <a:schemeClr val="tx1"/>
                          </a:solidFill>
                          <a:effectLst/>
                          <a:latin typeface="Muna"/>
                          <a:ea typeface="+mn-ea"/>
                          <a:cs typeface="+mn-cs"/>
                        </a:rPr>
                        <a:t>الالتزامات العامة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64066592"/>
                  </a:ext>
                </a:extLst>
              </a:tr>
              <a:tr h="1313109">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إدارة الجدول الزمني للعقود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308945">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cs typeface="+mn-cs"/>
                        </a:rPr>
                        <a:t>المخاطر والتأمين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308945">
                <a:tc>
                  <a:txBody>
                    <a:bodyPr/>
                    <a:lstStyle/>
                    <a:p>
                      <a:pPr marL="0" marR="0" lvl="0" indent="0" algn="ctr" defTabSz="1280160" rtl="1" eaLnBrk="1" fontAlgn="auto" latinLnBrk="0" hangingPunct="1">
                        <a:lnSpc>
                          <a:spcPct val="115000"/>
                        </a:lnSpc>
                        <a:spcBef>
                          <a:spcPts val="0"/>
                        </a:spcBef>
                        <a:spcAft>
                          <a:spcPts val="0"/>
                        </a:spcAft>
                        <a:buClrTx/>
                        <a:buSzTx/>
                        <a:buFont typeface="Symbol" panose="05050102010706020507" pitchFamily="18" charset="2"/>
                        <a:buNone/>
                        <a:tabLst/>
                        <a:defRPr/>
                      </a:pPr>
                      <a:r>
                        <a:rPr lang="ar-SA" sz="2400" b="1" i="0" kern="1200" dirty="0">
                          <a:solidFill>
                            <a:schemeClr val="bg1"/>
                          </a:solidFill>
                          <a:effectLst/>
                          <a:latin typeface="Muna"/>
                          <a:ea typeface="+mn-ea"/>
                          <a:cs typeface="+mn-cs"/>
                        </a:rPr>
                        <a:t>إقفال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82022137"/>
                  </a:ext>
                </a:extLst>
              </a:tr>
            </a:tbl>
          </a:graphicData>
        </a:graphic>
      </p:graphicFrame>
      <p:sp>
        <p:nvSpPr>
          <p:cNvPr id="41" name="Rectangle 40">
            <a:extLst>
              <a:ext uri="{FF2B5EF4-FFF2-40B4-BE49-F238E27FC236}">
                <a16:creationId xmlns:a16="http://schemas.microsoft.com/office/drawing/2014/main" id="{E86FD13F-7489-4215-9233-6A4B09D4FDCE}"/>
              </a:ext>
            </a:extLst>
          </p:cNvPr>
          <p:cNvSpPr/>
          <p:nvPr/>
        </p:nvSpPr>
        <p:spPr>
          <a:xfrm>
            <a:off x="3905832" y="1926784"/>
            <a:ext cx="5173118"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endParaRPr kumimoji="0" lang="en-US" sz="2400" b="1" i="1" u="none" strike="noStrike" kern="1200" cap="none" spc="0" normalizeH="0" baseline="0" noProof="0" dirty="0">
              <a:ln>
                <a:noFill/>
              </a:ln>
              <a:solidFill>
                <a:prstClr val="white"/>
              </a:solidFill>
              <a:effectLst/>
              <a:uLnTx/>
              <a:uFillTx/>
              <a:latin typeface="Muna"/>
              <a:ea typeface="+mn-ea"/>
              <a:cs typeface="+mn-cs"/>
            </a:endParaRP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9" name="Slide Number Placeholder 13">
            <a:extLst>
              <a:ext uri="{FF2B5EF4-FFF2-40B4-BE49-F238E27FC236}">
                <a16:creationId xmlns:a16="http://schemas.microsoft.com/office/drawing/2014/main" id="{D6AAE611-C2F6-4EDC-A48A-E3A40594BD87}"/>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76486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301BBB-DA63-4EFF-969E-C066471A7F70}"/>
              </a:ext>
            </a:extLst>
          </p:cNvPr>
          <p:cNvSpPr/>
          <p:nvPr/>
        </p:nvSpPr>
        <p:spPr>
          <a:xfrm>
            <a:off x="0" y="0"/>
            <a:ext cx="12808309" cy="86332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1" algn="r" rtl="1"/>
            <a:r>
              <a:rPr lang="ar-SA" sz="3600" b="1" dirty="0">
                <a:solidFill>
                  <a:srgbClr val="8E1838"/>
                </a:solidFill>
                <a:latin typeface="Muna"/>
              </a:rPr>
              <a:t>أهداف التدريب</a:t>
            </a:r>
            <a:endParaRPr lang="en-US" sz="3600" b="1" dirty="0">
              <a:solidFill>
                <a:srgbClr val="8E1838"/>
              </a:solidFill>
              <a:latin typeface="Muna"/>
            </a:endParaRPr>
          </a:p>
        </p:txBody>
      </p:sp>
      <p:grpSp>
        <p:nvGrpSpPr>
          <p:cNvPr id="12" name="Group 11">
            <a:extLst>
              <a:ext uri="{FF2B5EF4-FFF2-40B4-BE49-F238E27FC236}">
                <a16:creationId xmlns:a16="http://schemas.microsoft.com/office/drawing/2014/main" id="{112C4144-CFF4-45D3-A489-F641243FFA37}"/>
              </a:ext>
            </a:extLst>
          </p:cNvPr>
          <p:cNvGrpSpPr/>
          <p:nvPr/>
        </p:nvGrpSpPr>
        <p:grpSpPr>
          <a:xfrm flipH="1">
            <a:off x="567825" y="1187462"/>
            <a:ext cx="11665950" cy="7810650"/>
            <a:chOff x="567825" y="1187462"/>
            <a:chExt cx="11665950" cy="7810650"/>
          </a:xfrm>
        </p:grpSpPr>
        <p:sp>
          <p:nvSpPr>
            <p:cNvPr id="4" name="Rectangle 3">
              <a:extLst>
                <a:ext uri="{FF2B5EF4-FFF2-40B4-BE49-F238E27FC236}">
                  <a16:creationId xmlns:a16="http://schemas.microsoft.com/office/drawing/2014/main" id="{D8770FED-14EC-48F0-869F-574B2A868E6F}"/>
                </a:ext>
              </a:extLst>
            </p:cNvPr>
            <p:cNvSpPr/>
            <p:nvPr/>
          </p:nvSpPr>
          <p:spPr>
            <a:xfrm>
              <a:off x="567825" y="1187462"/>
              <a:ext cx="11665950" cy="584775"/>
            </a:xfrm>
            <a:prstGeom prst="rect">
              <a:avLst/>
            </a:prstGeom>
            <a:solidFill>
              <a:srgbClr val="8E1838"/>
            </a:solidFill>
            <a:effectLst>
              <a:outerShdw blurRad="50800" dist="38100" dir="8100000" algn="tr" rotWithShape="0">
                <a:prstClr val="black">
                  <a:alpha val="40000"/>
                </a:prstClr>
              </a:outerShdw>
            </a:effectLst>
          </p:spPr>
          <p:txBody>
            <a:bodyPr wrap="square">
              <a:spAutoFit/>
            </a:bodyPr>
            <a:lstStyle/>
            <a:p>
              <a:pPr algn="ctr"/>
              <a:r>
                <a:rPr lang="ar-SA" sz="3200" b="1" dirty="0">
                  <a:solidFill>
                    <a:schemeClr val="bg1"/>
                  </a:solidFill>
                  <a:latin typeface="Muna"/>
                </a:rPr>
                <a:t>تهدف الحلقة التدريبية إلى:</a:t>
              </a:r>
              <a:endParaRPr lang="en-US" sz="3200" b="1" dirty="0">
                <a:solidFill>
                  <a:schemeClr val="bg1"/>
                </a:solidFill>
                <a:latin typeface="Muna"/>
              </a:endParaRPr>
            </a:p>
          </p:txBody>
        </p:sp>
        <p:sp>
          <p:nvSpPr>
            <p:cNvPr id="2" name="Rectangle 1">
              <a:extLst>
                <a:ext uri="{FF2B5EF4-FFF2-40B4-BE49-F238E27FC236}">
                  <a16:creationId xmlns:a16="http://schemas.microsoft.com/office/drawing/2014/main" id="{122B914D-8DF0-464A-812F-3E2CEBA72B72}"/>
                </a:ext>
              </a:extLst>
            </p:cNvPr>
            <p:cNvSpPr/>
            <p:nvPr/>
          </p:nvSpPr>
          <p:spPr>
            <a:xfrm>
              <a:off x="7752545" y="6163472"/>
              <a:ext cx="4480560" cy="2834640"/>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274320" rIns="274320" anchor="ctr">
              <a:noAutofit/>
            </a:bodyPr>
            <a:lstStyle/>
            <a:p>
              <a:pPr algn="ctr"/>
              <a:r>
                <a:rPr lang="ar-EG" sz="2400" i="1" dirty="0">
                  <a:solidFill>
                    <a:srgbClr val="8E1838"/>
                  </a:solidFill>
                  <a:latin typeface="Muna"/>
                </a:rPr>
                <a:t>عرض البرامج الاضافية</a:t>
              </a:r>
              <a:endParaRPr lang="en-US" sz="2400" i="1" dirty="0">
                <a:solidFill>
                  <a:srgbClr val="8E1838"/>
                </a:solidFill>
                <a:latin typeface="Muna"/>
              </a:endParaRPr>
            </a:p>
          </p:txBody>
        </p:sp>
        <p:sp>
          <p:nvSpPr>
            <p:cNvPr id="5" name="Rectangle 4">
              <a:extLst>
                <a:ext uri="{FF2B5EF4-FFF2-40B4-BE49-F238E27FC236}">
                  <a16:creationId xmlns:a16="http://schemas.microsoft.com/office/drawing/2014/main" id="{EA40549A-6E80-468A-A1CA-2EE204A1F315}"/>
                </a:ext>
              </a:extLst>
            </p:cNvPr>
            <p:cNvSpPr/>
            <p:nvPr/>
          </p:nvSpPr>
          <p:spPr>
            <a:xfrm>
              <a:off x="607373" y="2137062"/>
              <a:ext cx="4480560" cy="2834640"/>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274320" tIns="182880" rIns="274320" bIns="182880" anchor="ctr">
              <a:noAutofit/>
            </a:bodyPr>
            <a:lstStyle/>
            <a:p>
              <a:pPr algn="ctr"/>
              <a:r>
                <a:rPr lang="ar-EG" sz="2400" i="1" dirty="0">
                  <a:solidFill>
                    <a:srgbClr val="8E1838"/>
                  </a:solidFill>
                  <a:latin typeface="Muna"/>
                </a:rPr>
                <a:t>عرض </a:t>
              </a:r>
              <a:r>
                <a:rPr lang="ar-SA" sz="2400" i="1" dirty="0">
                  <a:solidFill>
                    <a:srgbClr val="8E1838"/>
                  </a:solidFill>
                  <a:latin typeface="Muna"/>
                </a:rPr>
                <a:t>نبذة</a:t>
              </a:r>
              <a:r>
                <a:rPr lang="ar-JO" sz="2400" i="1" dirty="0">
                  <a:solidFill>
                    <a:srgbClr val="8E1838"/>
                  </a:solidFill>
                  <a:latin typeface="Muna"/>
                </a:rPr>
                <a:t> عامة عن </a:t>
              </a:r>
              <a:r>
                <a:rPr lang="ar-EG" sz="2400" i="1" dirty="0">
                  <a:solidFill>
                    <a:srgbClr val="8E1838"/>
                  </a:solidFill>
                  <a:latin typeface="Muna"/>
                </a:rPr>
                <a:t>عمليات الرقابة على ال</a:t>
              </a:r>
              <a:r>
                <a:rPr lang="ar-JO" sz="2400" i="1" dirty="0">
                  <a:solidFill>
                    <a:srgbClr val="8E1838"/>
                  </a:solidFill>
                  <a:latin typeface="Muna"/>
                </a:rPr>
                <a:t>مشاريع </a:t>
              </a:r>
              <a:r>
                <a:rPr lang="ar-EG" sz="2400" i="1" dirty="0">
                  <a:solidFill>
                    <a:srgbClr val="8E1838"/>
                  </a:solidFill>
                  <a:latin typeface="Muna"/>
                </a:rPr>
                <a:t>الرأسمالية</a:t>
              </a:r>
              <a:endParaRPr lang="en-US" sz="2400" i="1" dirty="0">
                <a:solidFill>
                  <a:srgbClr val="8E1838"/>
                </a:solidFill>
                <a:latin typeface="Muna"/>
              </a:endParaRPr>
            </a:p>
          </p:txBody>
        </p:sp>
        <p:sp>
          <p:nvSpPr>
            <p:cNvPr id="6" name="Rectangle 5">
              <a:extLst>
                <a:ext uri="{FF2B5EF4-FFF2-40B4-BE49-F238E27FC236}">
                  <a16:creationId xmlns:a16="http://schemas.microsoft.com/office/drawing/2014/main" id="{80CEE546-947D-4907-AF32-FA57C81D45BD}"/>
                </a:ext>
              </a:extLst>
            </p:cNvPr>
            <p:cNvSpPr/>
            <p:nvPr/>
          </p:nvSpPr>
          <p:spPr>
            <a:xfrm>
              <a:off x="7752545" y="2168106"/>
              <a:ext cx="4481230" cy="2834640"/>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274320" rIns="274320" anchor="ctr">
              <a:noAutofit/>
            </a:bodyPr>
            <a:lstStyle/>
            <a:p>
              <a:pPr algn="ctr"/>
              <a:r>
                <a:rPr lang="ar-EG" sz="2400" i="1" dirty="0">
                  <a:solidFill>
                    <a:srgbClr val="8E1838"/>
                  </a:solidFill>
                  <a:latin typeface="Muna"/>
                </a:rPr>
                <a:t>عرض برامج مراجعة العقود</a:t>
              </a:r>
              <a:endParaRPr lang="en-US" sz="2400" i="1" dirty="0">
                <a:solidFill>
                  <a:srgbClr val="8E1838"/>
                </a:solidFill>
                <a:latin typeface="Muna"/>
              </a:endParaRPr>
            </a:p>
          </p:txBody>
        </p:sp>
        <p:sp>
          <p:nvSpPr>
            <p:cNvPr id="7" name="Rectangle 6">
              <a:extLst>
                <a:ext uri="{FF2B5EF4-FFF2-40B4-BE49-F238E27FC236}">
                  <a16:creationId xmlns:a16="http://schemas.microsoft.com/office/drawing/2014/main" id="{00D68740-A21C-4E1D-A399-ADFDC267F973}"/>
                </a:ext>
              </a:extLst>
            </p:cNvPr>
            <p:cNvSpPr/>
            <p:nvPr/>
          </p:nvSpPr>
          <p:spPr>
            <a:xfrm>
              <a:off x="651150" y="6163472"/>
              <a:ext cx="4480560" cy="2834640"/>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274320" rIns="274320" anchor="ctr">
              <a:noAutofit/>
            </a:bodyPr>
            <a:lstStyle/>
            <a:p>
              <a:pPr algn="ctr"/>
              <a:r>
                <a:rPr lang="ar-EG" sz="2400" i="1" dirty="0">
                  <a:solidFill>
                    <a:srgbClr val="8E1838"/>
                  </a:solidFill>
                  <a:latin typeface="Muna"/>
                </a:rPr>
                <a:t>عرض برامج تدقيق المشروع</a:t>
              </a:r>
              <a:endParaRPr lang="en-US" sz="2400" i="1" dirty="0">
                <a:solidFill>
                  <a:srgbClr val="8E1838"/>
                </a:solidFill>
                <a:latin typeface="Muna"/>
              </a:endParaRPr>
            </a:p>
          </p:txBody>
        </p:sp>
        <p:sp>
          <p:nvSpPr>
            <p:cNvPr id="8" name="Rectangle 7">
              <a:extLst>
                <a:ext uri="{FF2B5EF4-FFF2-40B4-BE49-F238E27FC236}">
                  <a16:creationId xmlns:a16="http://schemas.microsoft.com/office/drawing/2014/main" id="{B2E20DD1-963F-410B-B375-1222090AE252}"/>
                </a:ext>
              </a:extLst>
            </p:cNvPr>
            <p:cNvSpPr/>
            <p:nvPr/>
          </p:nvSpPr>
          <p:spPr>
            <a:xfrm>
              <a:off x="2475541" y="1635702"/>
              <a:ext cx="466524" cy="5352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400" dirty="0">
                  <a:solidFill>
                    <a:srgbClr val="8C734B"/>
                  </a:solidFill>
                  <a:effectLst>
                    <a:outerShdw blurRad="50800" dist="38100" dir="2700000" algn="tl" rotWithShape="0">
                      <a:prstClr val="black">
                        <a:alpha val="40000"/>
                      </a:prstClr>
                    </a:outerShdw>
                  </a:effectLst>
                  <a:latin typeface="Muna"/>
                </a:rPr>
                <a:t>1</a:t>
              </a:r>
            </a:p>
          </p:txBody>
        </p:sp>
        <p:sp>
          <p:nvSpPr>
            <p:cNvPr id="9" name="Rectangle 8">
              <a:extLst>
                <a:ext uri="{FF2B5EF4-FFF2-40B4-BE49-F238E27FC236}">
                  <a16:creationId xmlns:a16="http://schemas.microsoft.com/office/drawing/2014/main" id="{514D1F88-1D83-4053-95C1-6A293B810287}"/>
                </a:ext>
              </a:extLst>
            </p:cNvPr>
            <p:cNvSpPr/>
            <p:nvPr/>
          </p:nvSpPr>
          <p:spPr>
            <a:xfrm>
              <a:off x="9442385" y="1674237"/>
              <a:ext cx="1128679" cy="8442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400" dirty="0">
                  <a:solidFill>
                    <a:srgbClr val="8C734B"/>
                  </a:solidFill>
                  <a:effectLst>
                    <a:outerShdw blurRad="50800" dist="38100" dir="2700000" algn="tl" rotWithShape="0">
                      <a:prstClr val="black">
                        <a:alpha val="40000"/>
                      </a:prstClr>
                    </a:outerShdw>
                  </a:effectLst>
                  <a:latin typeface="Muna"/>
                </a:rPr>
                <a:t>2</a:t>
              </a:r>
            </a:p>
          </p:txBody>
        </p:sp>
        <p:sp>
          <p:nvSpPr>
            <p:cNvPr id="10" name="Rectangle 9">
              <a:extLst>
                <a:ext uri="{FF2B5EF4-FFF2-40B4-BE49-F238E27FC236}">
                  <a16:creationId xmlns:a16="http://schemas.microsoft.com/office/drawing/2014/main" id="{3712D9AF-BFA7-4768-A53E-06C244246247}"/>
                </a:ext>
              </a:extLst>
            </p:cNvPr>
            <p:cNvSpPr/>
            <p:nvPr/>
          </p:nvSpPr>
          <p:spPr>
            <a:xfrm>
              <a:off x="2614089" y="5710092"/>
              <a:ext cx="466524" cy="5352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400" dirty="0">
                  <a:solidFill>
                    <a:srgbClr val="8C734B"/>
                  </a:solidFill>
                  <a:effectLst>
                    <a:outerShdw blurRad="50800" dist="38100" dir="2700000" algn="tl" rotWithShape="0">
                      <a:prstClr val="black">
                        <a:alpha val="40000"/>
                      </a:prstClr>
                    </a:outerShdw>
                  </a:effectLst>
                  <a:latin typeface="Muna"/>
                </a:rPr>
                <a:t>3</a:t>
              </a:r>
            </a:p>
          </p:txBody>
        </p:sp>
        <p:sp>
          <p:nvSpPr>
            <p:cNvPr id="11" name="Rectangle 10">
              <a:extLst>
                <a:ext uri="{FF2B5EF4-FFF2-40B4-BE49-F238E27FC236}">
                  <a16:creationId xmlns:a16="http://schemas.microsoft.com/office/drawing/2014/main" id="{33A9AF16-9554-4DEC-B85B-EFBCD4E50E84}"/>
                </a:ext>
              </a:extLst>
            </p:cNvPr>
            <p:cNvSpPr/>
            <p:nvPr/>
          </p:nvSpPr>
          <p:spPr>
            <a:xfrm>
              <a:off x="9785343" y="5696237"/>
              <a:ext cx="466524" cy="5352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400" dirty="0">
                  <a:solidFill>
                    <a:srgbClr val="8C734B"/>
                  </a:solidFill>
                  <a:effectLst>
                    <a:outerShdw blurRad="50800" dist="38100" dir="2700000" algn="tl" rotWithShape="0">
                      <a:prstClr val="black">
                        <a:alpha val="40000"/>
                      </a:prstClr>
                    </a:outerShdw>
                  </a:effectLst>
                  <a:latin typeface="Muna"/>
                </a:rPr>
                <a:t>4</a:t>
              </a:r>
            </a:p>
          </p:txBody>
        </p:sp>
        <p:grpSp>
          <p:nvGrpSpPr>
            <p:cNvPr id="15" name="Group 14">
              <a:extLst>
                <a:ext uri="{FF2B5EF4-FFF2-40B4-BE49-F238E27FC236}">
                  <a16:creationId xmlns:a16="http://schemas.microsoft.com/office/drawing/2014/main" id="{A6E29EB9-A8FA-44CE-AD89-8B5235FB030F}"/>
                </a:ext>
              </a:extLst>
            </p:cNvPr>
            <p:cNvGrpSpPr/>
            <p:nvPr/>
          </p:nvGrpSpPr>
          <p:grpSpPr>
            <a:xfrm>
              <a:off x="5002389" y="4454718"/>
              <a:ext cx="2591720" cy="2296656"/>
              <a:chOff x="8667932" y="789724"/>
              <a:chExt cx="3570010" cy="3372972"/>
            </a:xfrm>
          </p:grpSpPr>
          <p:pic>
            <p:nvPicPr>
              <p:cNvPr id="16" name="Picture 15">
                <a:extLst>
                  <a:ext uri="{FF2B5EF4-FFF2-40B4-BE49-F238E27FC236}">
                    <a16:creationId xmlns:a16="http://schemas.microsoft.com/office/drawing/2014/main" id="{4A5A0259-EC63-42CC-9CD7-894A65A51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03162" y="1098098"/>
                <a:ext cx="2756222" cy="2756222"/>
              </a:xfrm>
              <a:prstGeom prst="rect">
                <a:avLst/>
              </a:prstGeom>
            </p:spPr>
          </p:pic>
          <p:sp>
            <p:nvSpPr>
              <p:cNvPr id="18" name="Oval 17">
                <a:extLst>
                  <a:ext uri="{FF2B5EF4-FFF2-40B4-BE49-F238E27FC236}">
                    <a16:creationId xmlns:a16="http://schemas.microsoft.com/office/drawing/2014/main" id="{6361CC79-3129-49B2-AAAC-E092A42E9838}"/>
                  </a:ext>
                </a:extLst>
              </p:cNvPr>
              <p:cNvSpPr/>
              <p:nvPr/>
            </p:nvSpPr>
            <p:spPr>
              <a:xfrm>
                <a:off x="8969330" y="789724"/>
                <a:ext cx="3268612" cy="337297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Muna"/>
                </a:endParaRPr>
              </a:p>
            </p:txBody>
          </p:sp>
          <p:pic>
            <p:nvPicPr>
              <p:cNvPr id="20" name="Picture 19">
                <a:extLst>
                  <a:ext uri="{FF2B5EF4-FFF2-40B4-BE49-F238E27FC236}">
                    <a16:creationId xmlns:a16="http://schemas.microsoft.com/office/drawing/2014/main" id="{4B916CD9-49C0-4D44-8E3B-D29EDD55452F}"/>
                  </a:ext>
                </a:extLst>
              </p:cNvPr>
              <p:cNvPicPr>
                <a:picLocks/>
              </p:cNvPicPr>
              <p:nvPr/>
            </p:nvPicPr>
            <p:blipFill rotWithShape="1">
              <a:blip r:embed="rId5" cstate="print">
                <a:extLst>
                  <a:ext uri="{28A0092B-C50C-407E-A947-70E740481C1C}">
                    <a14:useLocalDpi xmlns:a14="http://schemas.microsoft.com/office/drawing/2010/main" val="0"/>
                  </a:ext>
                </a:extLst>
              </a:blip>
              <a:srcRect l="17153" t="3906" r="17169" b="3723"/>
              <a:stretch/>
            </p:blipFill>
            <p:spPr>
              <a:xfrm flipH="1">
                <a:off x="8667932" y="2050340"/>
                <a:ext cx="597667" cy="657044"/>
              </a:xfrm>
              <a:prstGeom prst="ellipse">
                <a:avLst/>
              </a:prstGeom>
              <a:ln w="76200">
                <a:noFill/>
              </a:ln>
            </p:spPr>
          </p:pic>
        </p:grpSp>
      </p:grpSp>
      <p:pic>
        <p:nvPicPr>
          <p:cNvPr id="21" name="Picture 20">
            <a:extLst>
              <a:ext uri="{FF2B5EF4-FFF2-40B4-BE49-F238E27FC236}">
                <a16:creationId xmlns:a16="http://schemas.microsoft.com/office/drawing/2014/main" id="{24F98843-2F87-4742-B5A7-E3F0E5DC9EF2}"/>
              </a:ext>
            </a:extLst>
          </p:cNvPr>
          <p:cNvPicPr>
            <a:picLocks noChangeAspect="1"/>
          </p:cNvPicPr>
          <p:nvPr/>
        </p:nvPicPr>
        <p:blipFill>
          <a:blip r:embed="rId6"/>
          <a:stretch>
            <a:fillRect/>
          </a:stretch>
        </p:blipFill>
        <p:spPr>
          <a:xfrm>
            <a:off x="241064" y="139323"/>
            <a:ext cx="1631094" cy="548640"/>
          </a:xfrm>
          <a:prstGeom prst="rect">
            <a:avLst/>
          </a:prstGeom>
        </p:spPr>
      </p:pic>
      <p:sp>
        <p:nvSpPr>
          <p:cNvPr id="23" name="Slide Number Placeholder 13">
            <a:extLst>
              <a:ext uri="{FF2B5EF4-FFF2-40B4-BE49-F238E27FC236}">
                <a16:creationId xmlns:a16="http://schemas.microsoft.com/office/drawing/2014/main" id="{A65BDC92-89D3-487E-B7C1-47FD0E3E7F0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a:t>
            </a:fld>
            <a:endParaRPr lang="en-US" dirty="0">
              <a:solidFill>
                <a:prstClr val="black">
                  <a:tint val="75000"/>
                </a:prstClr>
              </a:solidFill>
              <a:latin typeface="Calibri" panose="020F0502020204030204"/>
            </a:endParaRPr>
          </a:p>
        </p:txBody>
      </p:sp>
      <p:sp>
        <p:nvSpPr>
          <p:cNvPr id="17" name="Footer Placeholder 16"/>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55081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189309" y="2294919"/>
            <a:ext cx="5219699" cy="618316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342900" marR="0" lvl="0" indent="-34290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إقفال العقود فيما يلي:</a:t>
            </a:r>
          </a:p>
          <a:p>
            <a:pPr marL="45720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على صحة وسريان واعتماد الدفعات النهائية التي يتم تنفيذها.</a:t>
            </a:r>
          </a:p>
          <a:p>
            <a:pPr marL="45720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بتوافق ومواءمة العملية المتبعة في احتساب الحساب الختامي مع الشروط والأحكام والأسعار المتضمنة في العقد.</a:t>
            </a:r>
          </a:p>
          <a:p>
            <a:pPr marL="45720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اللازمة بتوفر دليل التسليم الذي يوفر المعلومات الشاملة ذات العلاقة باكتمال والتشغيل المستقبلي وصيانة وإدارة الأصول التي تم الانتهاء من تنفيذها.</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 name="Rectangle 3">
            <a:extLst>
              <a:ext uri="{FF2B5EF4-FFF2-40B4-BE49-F238E27FC236}">
                <a16:creationId xmlns:a16="http://schemas.microsoft.com/office/drawing/2014/main" id="{3CE188C9-F1ED-4EE3-950C-35AC7BDC4402}"/>
              </a:ext>
            </a:extLst>
          </p:cNvPr>
          <p:cNvSpPr/>
          <p:nvPr/>
        </p:nvSpPr>
        <p:spPr>
          <a:xfrm>
            <a:off x="463205" y="2294919"/>
            <a:ext cx="6615106"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عملية تسوية الحساب الختامي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 مطابقة تسوية الحساب الختامي مع الشروط والأحكام والأسعار المفصلة في العقد</a:t>
            </a:r>
            <a:endParaRPr kumimoji="0" lang="en-US" sz="2000" b="1" i="0" u="none" strike="noStrike" kern="1200" cap="none" spc="0" normalizeH="0" baseline="0" noProof="0" dirty="0">
              <a:ln>
                <a:noFill/>
              </a:ln>
              <a:solidFill>
                <a:srgbClr val="8E1838"/>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دليل التسليم</a:t>
            </a:r>
            <a:endParaRPr kumimoji="0" lang="en-US" sz="2000" b="1" i="0" u="none" strike="noStrike" kern="1200" cap="none" spc="0" normalizeH="0" baseline="0" noProof="0" dirty="0">
              <a:ln>
                <a:noFill/>
              </a:ln>
              <a:solidFill>
                <a:srgbClr val="8E1838"/>
              </a:solidFill>
              <a:effectLst/>
              <a:uLnTx/>
              <a:uFillTx/>
              <a:latin typeface="Muna"/>
              <a:ea typeface="+mn-ea"/>
            </a:endParaRPr>
          </a:p>
        </p:txBody>
      </p:sp>
      <p:sp>
        <p:nvSpPr>
          <p:cNvPr id="9" name="Rectangle 8">
            <a:extLst>
              <a:ext uri="{FF2B5EF4-FFF2-40B4-BE49-F238E27FC236}">
                <a16:creationId xmlns:a16="http://schemas.microsoft.com/office/drawing/2014/main" id="{1E0E6961-6E0D-4BE4-9BE6-7286610E9DFE}"/>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3" name="Rectangle 12">
            <a:extLst>
              <a:ext uri="{FF2B5EF4-FFF2-40B4-BE49-F238E27FC236}">
                <a16:creationId xmlns:a16="http://schemas.microsoft.com/office/drawing/2014/main" id="{07C9AE06-0405-4AC7-AA2D-001275978CFE}"/>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14" name="Picture 13">
            <a:extLst>
              <a:ext uri="{FF2B5EF4-FFF2-40B4-BE49-F238E27FC236}">
                <a16:creationId xmlns:a16="http://schemas.microsoft.com/office/drawing/2014/main" id="{CAC34136-115A-45DF-829F-87E28D14C89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1" name="Slide Number Placeholder 13">
            <a:extLst>
              <a:ext uri="{FF2B5EF4-FFF2-40B4-BE49-F238E27FC236}">
                <a16:creationId xmlns:a16="http://schemas.microsoft.com/office/drawing/2014/main" id="{2E20EA55-65B4-41E6-BB42-4CD4F33D090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39</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458386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29482" y="7856813"/>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515531" y="7856813"/>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640807" y="7856813"/>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474595" y="7856813"/>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45883" y="7856813"/>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H="1" flipV="1">
            <a:off x="1021855" y="7097178"/>
            <a:ext cx="361777" cy="7596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564081" y="7036905"/>
            <a:ext cx="733502" cy="81990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182085" y="6917635"/>
            <a:ext cx="1326823" cy="93917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a:off x="9041130" y="7036905"/>
            <a:ext cx="301566" cy="81990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p:cNvCxnSpPr>
          <p:nvPr/>
        </p:nvCxnSpPr>
        <p:spPr>
          <a:xfrm flipH="1" flipV="1">
            <a:off x="4300283" y="7036905"/>
            <a:ext cx="969456" cy="81991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Speech Bubble: Rectangle with Corners Rounded 27">
            <a:extLst>
              <a:ext uri="{FF2B5EF4-FFF2-40B4-BE49-F238E27FC236}">
                <a16:creationId xmlns:a16="http://schemas.microsoft.com/office/drawing/2014/main" id="{55311622-F7FD-4C0A-B37F-D319EAC461BD}"/>
              </a:ext>
            </a:extLst>
          </p:cNvPr>
          <p:cNvSpPr/>
          <p:nvPr/>
        </p:nvSpPr>
        <p:spPr>
          <a:xfrm>
            <a:off x="10308382" y="7856813"/>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p>
        </p:txBody>
      </p:sp>
      <p:cxnSp>
        <p:nvCxnSpPr>
          <p:cNvPr id="30" name="Straight Connector 29">
            <a:extLst>
              <a:ext uri="{FF2B5EF4-FFF2-40B4-BE49-F238E27FC236}">
                <a16:creationId xmlns:a16="http://schemas.microsoft.com/office/drawing/2014/main" id="{B1A713B9-C773-4B55-A0F3-1CC59DE88D00}"/>
              </a:ext>
            </a:extLst>
          </p:cNvPr>
          <p:cNvCxnSpPr>
            <a:cxnSpLocks/>
            <a:endCxn id="28" idx="0"/>
          </p:cNvCxnSpPr>
          <p:nvPr/>
        </p:nvCxnSpPr>
        <p:spPr>
          <a:xfrm>
            <a:off x="11176483" y="7036905"/>
            <a:ext cx="0" cy="81990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5B1EC8-E9A2-409E-A61C-0C536D1C9BCF}"/>
              </a:ext>
            </a:extLst>
          </p:cNvPr>
          <p:cNvPicPr>
            <a:picLocks noChangeAspect="1"/>
          </p:cNvPicPr>
          <p:nvPr/>
        </p:nvPicPr>
        <p:blipFill>
          <a:blip r:embed="rId4"/>
          <a:stretch>
            <a:fillRect/>
          </a:stretch>
        </p:blipFill>
        <p:spPr>
          <a:xfrm>
            <a:off x="240007" y="1798479"/>
            <a:ext cx="12079193" cy="5249226"/>
          </a:xfrm>
          <a:prstGeom prst="rect">
            <a:avLst/>
          </a:prstGeom>
        </p:spPr>
      </p:pic>
      <p:pic>
        <p:nvPicPr>
          <p:cNvPr id="18" name="Picture 17">
            <a:extLst>
              <a:ext uri="{FF2B5EF4-FFF2-40B4-BE49-F238E27FC236}">
                <a16:creationId xmlns:a16="http://schemas.microsoft.com/office/drawing/2014/main" id="{62D44E59-F876-4E12-BC63-2EDF08C8BF77}"/>
              </a:ext>
            </a:extLst>
          </p:cNvPr>
          <p:cNvPicPr>
            <a:picLocks noChangeAspect="1"/>
          </p:cNvPicPr>
          <p:nvPr/>
        </p:nvPicPr>
        <p:blipFill>
          <a:blip r:embed="rId5"/>
          <a:stretch>
            <a:fillRect/>
          </a:stretch>
        </p:blipFill>
        <p:spPr>
          <a:xfrm>
            <a:off x="241064" y="139323"/>
            <a:ext cx="1631094" cy="548640"/>
          </a:xfrm>
          <a:prstGeom prst="rect">
            <a:avLst/>
          </a:prstGeom>
        </p:spPr>
      </p:pic>
      <p:sp>
        <p:nvSpPr>
          <p:cNvPr id="19" name="Slide Number Placeholder 13">
            <a:extLst>
              <a:ext uri="{FF2B5EF4-FFF2-40B4-BE49-F238E27FC236}">
                <a16:creationId xmlns:a16="http://schemas.microsoft.com/office/drawing/2014/main" id="{6DDB7CAD-A124-42E5-B5B5-9D27B6EF594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40</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752507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26" name="TextBox 25">
            <a:extLst>
              <a:ext uri="{FF2B5EF4-FFF2-40B4-BE49-F238E27FC236}">
                <a16:creationId xmlns:a16="http://schemas.microsoft.com/office/drawing/2014/main" id="{1D628E6A-6CA0-46E9-B3F8-4E8ED8AB283C}"/>
              </a:ext>
            </a:extLst>
          </p:cNvPr>
          <p:cNvSpPr txBox="1"/>
          <p:nvPr/>
        </p:nvSpPr>
        <p:spPr>
          <a:xfrm flipH="1">
            <a:off x="-2" y="4337258"/>
            <a:ext cx="12801601" cy="769441"/>
          </a:xfrm>
          <a:prstGeom prst="rect">
            <a:avLst/>
          </a:prstGeom>
          <a:noFill/>
        </p:spPr>
        <p:txBody>
          <a:bodyPr wrap="square" rtlCol="0">
            <a:spAutoFit/>
          </a:bodyPr>
          <a:lstStyle/>
          <a:p>
            <a:pPr marL="0" marR="0" lvl="0" indent="0" algn="ctr" defTabSz="1181679"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8E1838"/>
                </a:solidFill>
                <a:effectLst/>
                <a:uLnTx/>
                <a:uFillTx/>
                <a:latin typeface="Muna"/>
                <a:ea typeface="+mn-ea"/>
                <a:cs typeface="+mn-cs"/>
              </a:rPr>
              <a:t>4</a:t>
            </a:r>
            <a:r>
              <a:rPr kumimoji="0" lang="ar-SA" sz="4400" b="1" i="0" u="none" strike="noStrike" kern="1200" cap="none" spc="0" normalizeH="0" baseline="0" noProof="0" dirty="0">
                <a:ln>
                  <a:noFill/>
                </a:ln>
                <a:solidFill>
                  <a:srgbClr val="8E1838"/>
                </a:solidFill>
                <a:effectLst/>
                <a:uLnTx/>
                <a:uFillTx/>
                <a:latin typeface="Muna"/>
                <a:ea typeface="+mn-ea"/>
                <a:cs typeface="+mn-cs"/>
              </a:rPr>
              <a:t>.</a:t>
            </a:r>
            <a:r>
              <a:rPr kumimoji="0" lang="en-US" sz="4400" b="1" i="0" u="none" strike="noStrike" kern="1200" cap="none" spc="0" normalizeH="0" baseline="0" noProof="0" dirty="0">
                <a:ln>
                  <a:noFill/>
                </a:ln>
                <a:solidFill>
                  <a:srgbClr val="8E1838"/>
                </a:solidFill>
                <a:effectLst/>
                <a:uLnTx/>
                <a:uFillTx/>
                <a:latin typeface="Muna"/>
                <a:ea typeface="+mn-ea"/>
                <a:cs typeface="+mn-cs"/>
              </a:rPr>
              <a:t> </a:t>
            </a:r>
            <a:r>
              <a:rPr kumimoji="0" lang="ar-EG" sz="4400" b="1" i="0" u="none" strike="noStrike" kern="1200" cap="none" spc="0" normalizeH="0" baseline="0" noProof="0" dirty="0">
                <a:ln>
                  <a:noFill/>
                </a:ln>
                <a:solidFill>
                  <a:srgbClr val="8E1838"/>
                </a:solidFill>
                <a:effectLst/>
                <a:uLnTx/>
                <a:uFillTx/>
                <a:latin typeface="Muna"/>
                <a:ea typeface="+mn-ea"/>
                <a:cs typeface="+mn-cs"/>
              </a:rPr>
              <a:t>برامج تدقيق المشروع</a:t>
            </a:r>
            <a:r>
              <a:rPr kumimoji="0" lang="ar-SA" sz="4400" b="1" i="0" u="none" strike="noStrike" kern="1200" cap="none" spc="0" normalizeH="0" baseline="0" noProof="0" dirty="0">
                <a:ln>
                  <a:noFill/>
                </a:ln>
                <a:solidFill>
                  <a:srgbClr val="8E1838"/>
                </a:solidFill>
                <a:effectLst/>
                <a:uLnTx/>
                <a:uFillTx/>
                <a:latin typeface="Muna"/>
                <a:ea typeface="+mn-ea"/>
                <a:cs typeface="+mn-cs"/>
              </a:rPr>
              <a:t> </a:t>
            </a:r>
            <a:endParaRPr kumimoji="0" lang="en-US" sz="4400" b="1" i="0" u="none" strike="noStrike" kern="1200" cap="none" spc="0" normalizeH="0" baseline="0" noProof="0" dirty="0">
              <a:ln>
                <a:noFill/>
              </a:ln>
              <a:solidFill>
                <a:srgbClr val="8E1838"/>
              </a:solidFill>
              <a:effectLst/>
              <a:uLnTx/>
              <a:uFillTx/>
              <a:latin typeface="Muna"/>
              <a:ea typeface="+mn-ea"/>
              <a:cs typeface="+mn-cs"/>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193006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6" name="Rectangle 5">
            <a:extLst>
              <a:ext uri="{FF2B5EF4-FFF2-40B4-BE49-F238E27FC236}">
                <a16:creationId xmlns:a16="http://schemas.microsoft.com/office/drawing/2014/main" id="{2A2CB30F-C814-406F-9C9C-BE999D54CC9B}"/>
              </a:ext>
            </a:extLst>
          </p:cNvPr>
          <p:cNvSpPr/>
          <p:nvPr/>
        </p:nvSpPr>
        <p:spPr>
          <a:xfrm>
            <a:off x="525769" y="1180154"/>
            <a:ext cx="11955905" cy="523220"/>
          </a:xfrm>
          <a:prstGeom prst="rect">
            <a:avLst/>
          </a:prstGeom>
        </p:spPr>
        <p:txBody>
          <a:bodyPr wrap="square">
            <a:spAutoFit/>
          </a:bodyPr>
          <a:lstStyle/>
          <a:p>
            <a:pPr marL="0" marR="0" lvl="0" indent="0" algn="r" defTabSz="128016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808080">
                    <a:lumMod val="50000"/>
                  </a:srgbClr>
                </a:solidFill>
                <a:effectLst/>
                <a:uLnTx/>
                <a:uFillTx/>
                <a:latin typeface="Muna"/>
                <a:ea typeface="+mn-ea"/>
                <a:cs typeface="Arial" panose="020B0604020202020204" pitchFamily="34" charset="0"/>
              </a:rPr>
              <a:t>يعرض الرسم أدناه برامج تدقيق المشروع وفقا لدورة حياة المشروع:  </a:t>
            </a:r>
            <a:endParaRPr kumimoji="0" lang="en-US" sz="2800" b="0" i="0" u="none" strike="noStrike" kern="0" cap="none" spc="0" normalizeH="0" baseline="0" noProof="0" dirty="0">
              <a:ln>
                <a:noFill/>
              </a:ln>
              <a:solidFill>
                <a:srgbClr val="808080">
                  <a:lumMod val="50000"/>
                </a:srgbClr>
              </a:solidFill>
              <a:effectLst/>
              <a:uLnTx/>
              <a:uFillTx/>
              <a:latin typeface="Muna"/>
              <a:ea typeface="+mn-ea"/>
              <a:cs typeface="+mn-cs"/>
            </a:endParaRPr>
          </a:p>
        </p:txBody>
      </p:sp>
      <p:sp>
        <p:nvSpPr>
          <p:cNvPr id="7" name="Down Arrow 366">
            <a:extLst>
              <a:ext uri="{FF2B5EF4-FFF2-40B4-BE49-F238E27FC236}">
                <a16:creationId xmlns:a16="http://schemas.microsoft.com/office/drawing/2014/main" id="{D19F0ED4-24F6-4E57-BDD1-AEB4C9D21EBB}"/>
              </a:ext>
            </a:extLst>
          </p:cNvPr>
          <p:cNvSpPr>
            <a:spLocks/>
          </p:cNvSpPr>
          <p:nvPr/>
        </p:nvSpPr>
        <p:spPr bwMode="auto">
          <a:xfrm>
            <a:off x="1889860" y="5507345"/>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9" name="Down Arrow 367">
            <a:extLst>
              <a:ext uri="{FF2B5EF4-FFF2-40B4-BE49-F238E27FC236}">
                <a16:creationId xmlns:a16="http://schemas.microsoft.com/office/drawing/2014/main" id="{4881B1DD-6EEF-487D-9F2D-DCB869AB0D3D}"/>
              </a:ext>
            </a:extLst>
          </p:cNvPr>
          <p:cNvSpPr>
            <a:spLocks/>
          </p:cNvSpPr>
          <p:nvPr/>
        </p:nvSpPr>
        <p:spPr bwMode="auto">
          <a:xfrm>
            <a:off x="3883835" y="5507345"/>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10" name="Down Arrow 368">
            <a:extLst>
              <a:ext uri="{FF2B5EF4-FFF2-40B4-BE49-F238E27FC236}">
                <a16:creationId xmlns:a16="http://schemas.microsoft.com/office/drawing/2014/main" id="{95B156B2-B2C3-47C3-A797-8251003D80A0}"/>
              </a:ext>
            </a:extLst>
          </p:cNvPr>
          <p:cNvSpPr>
            <a:spLocks/>
          </p:cNvSpPr>
          <p:nvPr/>
        </p:nvSpPr>
        <p:spPr bwMode="auto">
          <a:xfrm>
            <a:off x="6035858" y="5507345"/>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11" name="Down Arrow 369">
            <a:extLst>
              <a:ext uri="{FF2B5EF4-FFF2-40B4-BE49-F238E27FC236}">
                <a16:creationId xmlns:a16="http://schemas.microsoft.com/office/drawing/2014/main" id="{F7E4639A-5881-4DAD-91A7-5A71DD728519}"/>
              </a:ext>
            </a:extLst>
          </p:cNvPr>
          <p:cNvSpPr>
            <a:spLocks/>
          </p:cNvSpPr>
          <p:nvPr/>
        </p:nvSpPr>
        <p:spPr bwMode="auto">
          <a:xfrm>
            <a:off x="8174475" y="5507345"/>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12" name="Down Arrow 370">
            <a:extLst>
              <a:ext uri="{FF2B5EF4-FFF2-40B4-BE49-F238E27FC236}">
                <a16:creationId xmlns:a16="http://schemas.microsoft.com/office/drawing/2014/main" id="{383713B1-2F04-46FE-8A80-5169F5BB155D}"/>
              </a:ext>
            </a:extLst>
          </p:cNvPr>
          <p:cNvSpPr>
            <a:spLocks/>
          </p:cNvSpPr>
          <p:nvPr/>
        </p:nvSpPr>
        <p:spPr bwMode="auto">
          <a:xfrm>
            <a:off x="10275132" y="5507345"/>
            <a:ext cx="445576" cy="534752"/>
          </a:xfrm>
          <a:prstGeom prst="downArrow">
            <a:avLst/>
          </a:prstGeom>
          <a:solidFill>
            <a:srgbClr val="999999"/>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EYInterstate Light"/>
              <a:ea typeface="+mn-ea"/>
              <a:cs typeface="+mn-cs"/>
            </a:endParaRPr>
          </a:p>
        </p:txBody>
      </p:sp>
      <p:sp>
        <p:nvSpPr>
          <p:cNvPr id="13" name="Rectangle 12">
            <a:extLst>
              <a:ext uri="{FF2B5EF4-FFF2-40B4-BE49-F238E27FC236}">
                <a16:creationId xmlns:a16="http://schemas.microsoft.com/office/drawing/2014/main" id="{A06D2241-606D-45FA-9985-250195C76D0D}"/>
              </a:ext>
            </a:extLst>
          </p:cNvPr>
          <p:cNvSpPr>
            <a:spLocks/>
          </p:cNvSpPr>
          <p:nvPr/>
        </p:nvSpPr>
        <p:spPr bwMode="auto">
          <a:xfrm>
            <a:off x="1192296" y="5144925"/>
            <a:ext cx="10443536" cy="414284"/>
          </a:xfrm>
          <a:prstGeom prst="rect">
            <a:avLst/>
          </a:prstGeom>
          <a:solidFill>
            <a:srgbClr val="A00035"/>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EYInterstate Light"/>
                <a:ea typeface="+mn-ea"/>
                <a:cs typeface="Calibri" panose="020F0502020204030204" pitchFamily="34" charset="0"/>
              </a:rPr>
              <a:t> </a:t>
            </a:r>
            <a:r>
              <a:rPr kumimoji="0" lang="ar-SA" sz="1800" b="1" i="0" u="none" strike="noStrike" kern="1200" cap="none" spc="0" normalizeH="0" baseline="0" noProof="0" dirty="0">
                <a:ln>
                  <a:noFill/>
                </a:ln>
                <a:solidFill>
                  <a:prstClr val="white"/>
                </a:solidFill>
                <a:effectLst/>
                <a:uLnTx/>
                <a:uFillTx/>
                <a:latin typeface="Muna"/>
                <a:ea typeface="+mn-ea"/>
                <a:cs typeface="Arial" panose="020B0604020202020204" pitchFamily="34" charset="0"/>
              </a:rPr>
              <a:t>مراجعة المشروع – برامج التدقيق</a:t>
            </a:r>
            <a:endParaRPr kumimoji="0" lang="en-US" sz="1600" b="1" i="0" u="none" strike="noStrike" kern="1200" cap="none" spc="0" normalizeH="0" baseline="0" noProof="0" dirty="0">
              <a:ln>
                <a:noFill/>
              </a:ln>
              <a:solidFill>
                <a:prstClr val="white"/>
              </a:solidFill>
              <a:effectLst/>
              <a:uLnTx/>
              <a:uFillTx/>
              <a:latin typeface="Muna"/>
              <a:ea typeface="+mn-ea"/>
              <a:cs typeface="Arial" panose="020B0604020202020204" pitchFamily="34" charset="0"/>
            </a:endParaRPr>
          </a:p>
        </p:txBody>
      </p:sp>
      <p:sp>
        <p:nvSpPr>
          <p:cNvPr id="14" name="Pentagon 374">
            <a:extLst>
              <a:ext uri="{FF2B5EF4-FFF2-40B4-BE49-F238E27FC236}">
                <a16:creationId xmlns:a16="http://schemas.microsoft.com/office/drawing/2014/main" id="{87BAE611-6A59-4D2D-9CB1-349D57414429}"/>
              </a:ext>
            </a:extLst>
          </p:cNvPr>
          <p:cNvSpPr/>
          <p:nvPr/>
        </p:nvSpPr>
        <p:spPr bwMode="auto">
          <a:xfrm rot="10800000" flipV="1">
            <a:off x="1025233" y="2095499"/>
            <a:ext cx="1958420" cy="739243"/>
          </a:xfrm>
          <a:prstGeom prst="homePlate">
            <a:avLst>
              <a:gd name="adj" fmla="val 13480"/>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التشغيل التجريبي واستلام المشروع</a:t>
            </a:r>
            <a:endParaRPr kumimoji="0" lang="en-US"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15" name="Pentagon 375">
            <a:extLst>
              <a:ext uri="{FF2B5EF4-FFF2-40B4-BE49-F238E27FC236}">
                <a16:creationId xmlns:a16="http://schemas.microsoft.com/office/drawing/2014/main" id="{B5785B2D-47E4-4288-AC2E-568226D76832}"/>
              </a:ext>
            </a:extLst>
          </p:cNvPr>
          <p:cNvSpPr/>
          <p:nvPr/>
        </p:nvSpPr>
        <p:spPr bwMode="auto">
          <a:xfrm rot="10800000" flipV="1">
            <a:off x="3110650" y="2095500"/>
            <a:ext cx="1958420" cy="739243"/>
          </a:xfrm>
          <a:prstGeom prst="homePlate">
            <a:avLst>
              <a:gd name="adj" fmla="val 22245"/>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الأعمال الإنشائية</a:t>
            </a:r>
            <a:endParaRPr kumimoji="0" lang="en-US"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16" name="Pentagon 376">
            <a:extLst>
              <a:ext uri="{FF2B5EF4-FFF2-40B4-BE49-F238E27FC236}">
                <a16:creationId xmlns:a16="http://schemas.microsoft.com/office/drawing/2014/main" id="{4F88273F-8706-4BDF-9B9E-940DA6E7760F}"/>
              </a:ext>
            </a:extLst>
          </p:cNvPr>
          <p:cNvSpPr/>
          <p:nvPr/>
        </p:nvSpPr>
        <p:spPr bwMode="auto">
          <a:xfrm rot="10800000" flipV="1">
            <a:off x="5225164" y="2095500"/>
            <a:ext cx="1958420" cy="739243"/>
          </a:xfrm>
          <a:prstGeom prst="homePlate">
            <a:avLst>
              <a:gd name="adj" fmla="val 30798"/>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المشتريات</a:t>
            </a:r>
            <a:r>
              <a:rPr kumimoji="0" lang="en-US"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 </a:t>
            </a:r>
          </a:p>
        </p:txBody>
      </p:sp>
      <p:sp>
        <p:nvSpPr>
          <p:cNvPr id="17" name="Pentagon 377">
            <a:extLst>
              <a:ext uri="{FF2B5EF4-FFF2-40B4-BE49-F238E27FC236}">
                <a16:creationId xmlns:a16="http://schemas.microsoft.com/office/drawing/2014/main" id="{7AEB044E-B79E-4E34-B1FA-A64DBA8EA1CB}"/>
              </a:ext>
            </a:extLst>
          </p:cNvPr>
          <p:cNvSpPr/>
          <p:nvPr/>
        </p:nvSpPr>
        <p:spPr bwMode="auto">
          <a:xfrm rot="10800000" flipV="1">
            <a:off x="7348604" y="2095500"/>
            <a:ext cx="1995141" cy="739243"/>
          </a:xfrm>
          <a:prstGeom prst="homePlate">
            <a:avLst>
              <a:gd name="adj" fmla="val 30441"/>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إدارة عمليات التخطيط والتصميم</a:t>
            </a:r>
            <a:endParaRPr kumimoji="0" lang="en-US"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18" name="Pentagon 378">
            <a:extLst>
              <a:ext uri="{FF2B5EF4-FFF2-40B4-BE49-F238E27FC236}">
                <a16:creationId xmlns:a16="http://schemas.microsoft.com/office/drawing/2014/main" id="{9123A6E4-9F32-49FC-A903-5E1BB28D1E0C}"/>
              </a:ext>
            </a:extLst>
          </p:cNvPr>
          <p:cNvSpPr/>
          <p:nvPr/>
        </p:nvSpPr>
        <p:spPr bwMode="auto">
          <a:xfrm flipH="1">
            <a:off x="9488589" y="2095500"/>
            <a:ext cx="1993207" cy="739243"/>
          </a:xfrm>
          <a:prstGeom prst="homePlate">
            <a:avLst>
              <a:gd name="adj" fmla="val 32259"/>
            </a:avLst>
          </a:prstGeom>
          <a:solidFill>
            <a:srgbClr val="A00035"/>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المفهوم والجدوى</a:t>
            </a:r>
          </a:p>
        </p:txBody>
      </p:sp>
      <p:sp>
        <p:nvSpPr>
          <p:cNvPr id="19" name="TextBox 18">
            <a:extLst>
              <a:ext uri="{FF2B5EF4-FFF2-40B4-BE49-F238E27FC236}">
                <a16:creationId xmlns:a16="http://schemas.microsoft.com/office/drawing/2014/main" id="{5062734D-F7C2-4479-9286-122FADF708B7}"/>
              </a:ext>
            </a:extLst>
          </p:cNvPr>
          <p:cNvSpPr txBox="1">
            <a:spLocks/>
          </p:cNvSpPr>
          <p:nvPr/>
        </p:nvSpPr>
        <p:spPr>
          <a:xfrm>
            <a:off x="1202965" y="2887751"/>
            <a:ext cx="1805146" cy="2155510"/>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خطة التشغيل التجريبي موجودة وقد تم الوفاء بجميع الالتزامات التعاقدية</a:t>
            </a:r>
            <a:endParaRPr kumimoji="0" lang="en-GB"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20" name="TextBox 19">
            <a:extLst>
              <a:ext uri="{FF2B5EF4-FFF2-40B4-BE49-F238E27FC236}">
                <a16:creationId xmlns:a16="http://schemas.microsoft.com/office/drawing/2014/main" id="{83698AB9-1F59-4F6F-A0BD-BC3036AE974C}"/>
              </a:ext>
            </a:extLst>
          </p:cNvPr>
          <p:cNvSpPr txBox="1">
            <a:spLocks/>
          </p:cNvSpPr>
          <p:nvPr/>
        </p:nvSpPr>
        <p:spPr>
          <a:xfrm>
            <a:off x="3261725" y="2887751"/>
            <a:ext cx="1811951" cy="2211400"/>
          </a:xfrm>
          <a:prstGeom prst="rect">
            <a:avLst/>
          </a:prstGeom>
          <a:solidFill>
            <a:srgbClr val="F0F0F0"/>
          </a:solidFill>
        </p:spPr>
        <p:txBody>
          <a:bodyPr wrap="square" lIns="36000" tIns="36000" rIns="36000" bIns="36000" rtlCol="0" anchor="t">
            <a:noAutofit/>
          </a:bodyPr>
          <a:lstStyle>
            <a:defPPr>
              <a:defRPr lang="en-US"/>
            </a:defPPr>
            <a:lvl1pPr defTabSz="1280160" fontAlgn="base">
              <a:lnSpc>
                <a:spcPct val="115000"/>
              </a:lnSpc>
              <a:defRPr sz="1600">
                <a:latin typeface="Muna"/>
                <a:cs typeface="Arial" panose="020B0604020202020204" pitchFamily="34" charset="0"/>
              </a:defRPr>
            </a:lvl1pPr>
          </a:lstStyle>
          <a:p>
            <a:pPr marL="0" marR="0" lvl="0" indent="0" algn="ctr" defTabSz="1280160" rtl="1" eaLnBrk="1" fontAlgn="base" latinLnBrk="0" hangingPunct="1">
              <a:lnSpc>
                <a:spcPct val="115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توجد ضوابط قوية لإدارة المشروع والتي توفر التكلفة والوقت والجودة</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21" name="TextBox 20">
            <a:extLst>
              <a:ext uri="{FF2B5EF4-FFF2-40B4-BE49-F238E27FC236}">
                <a16:creationId xmlns:a16="http://schemas.microsoft.com/office/drawing/2014/main" id="{8D94C0ED-6A26-411A-8A05-8E08B1D09CEB}"/>
              </a:ext>
            </a:extLst>
          </p:cNvPr>
          <p:cNvSpPr txBox="1">
            <a:spLocks/>
          </p:cNvSpPr>
          <p:nvPr/>
        </p:nvSpPr>
        <p:spPr>
          <a:xfrm>
            <a:off x="7436069" y="2887751"/>
            <a:ext cx="1905281" cy="2155510"/>
          </a:xfrm>
          <a:prstGeom prst="rect">
            <a:avLst/>
          </a:prstGeom>
          <a:solidFill>
            <a:srgbClr val="F0F0F0"/>
          </a:solidFill>
        </p:spPr>
        <p:txBody>
          <a:bodyPr wrap="square" lIns="36000" tIns="36000" rIns="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بيئة ضوابط مراقبة فعّالة  وخطط متبعة لإدارة مخاطر ومشاكل المشروع</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22" name="TextBox 21">
            <a:extLst>
              <a:ext uri="{FF2B5EF4-FFF2-40B4-BE49-F238E27FC236}">
                <a16:creationId xmlns:a16="http://schemas.microsoft.com/office/drawing/2014/main" id="{6A9B6850-B3ED-4322-A93B-43EFF68117C6}"/>
              </a:ext>
            </a:extLst>
          </p:cNvPr>
          <p:cNvSpPr txBox="1">
            <a:spLocks/>
          </p:cNvSpPr>
          <p:nvPr/>
        </p:nvSpPr>
        <p:spPr>
          <a:xfrm>
            <a:off x="5344431" y="2887751"/>
            <a:ext cx="1834624" cy="2155510"/>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توفر عملية الشراء قيمة مقابل المال ويتوافق نطاق المشروع مع حالة المشروع المعتمدة</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23" name="TextBox 22">
            <a:extLst>
              <a:ext uri="{FF2B5EF4-FFF2-40B4-BE49-F238E27FC236}">
                <a16:creationId xmlns:a16="http://schemas.microsoft.com/office/drawing/2014/main" id="{B8A7499B-4B53-40B6-BA97-0ADAA89D5D40}"/>
              </a:ext>
            </a:extLst>
          </p:cNvPr>
          <p:cNvSpPr txBox="1">
            <a:spLocks/>
          </p:cNvSpPr>
          <p:nvPr/>
        </p:nvSpPr>
        <p:spPr>
          <a:xfrm>
            <a:off x="9581353" y="2887751"/>
            <a:ext cx="1897676" cy="2155510"/>
          </a:xfrm>
          <a:prstGeom prst="rect">
            <a:avLst/>
          </a:prstGeom>
          <a:solidFill>
            <a:srgbClr val="F0F0F0"/>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حالة المشروع قوية وقد تم إجراء دراسات الجدوى</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graphicFrame>
        <p:nvGraphicFramePr>
          <p:cNvPr id="24" name="Table 23">
            <a:extLst>
              <a:ext uri="{FF2B5EF4-FFF2-40B4-BE49-F238E27FC236}">
                <a16:creationId xmlns:a16="http://schemas.microsoft.com/office/drawing/2014/main" id="{5542D48F-2A07-4EE0-B003-7443498C6395}"/>
              </a:ext>
            </a:extLst>
          </p:cNvPr>
          <p:cNvGraphicFramePr>
            <a:graphicFrameLocks noGrp="1"/>
          </p:cNvGraphicFramePr>
          <p:nvPr>
            <p:extLst>
              <p:ext uri="{D42A27DB-BD31-4B8C-83A1-F6EECF244321}">
                <p14:modId xmlns:p14="http://schemas.microsoft.com/office/powerpoint/2010/main" val="4038214749"/>
              </p:ext>
            </p:extLst>
          </p:nvPr>
        </p:nvGraphicFramePr>
        <p:xfrm>
          <a:off x="1294651" y="6103620"/>
          <a:ext cx="1635994" cy="3040380"/>
        </p:xfrm>
        <a:graphic>
          <a:graphicData uri="http://schemas.openxmlformats.org/drawingml/2006/table">
            <a:tbl>
              <a:tblPr firstRow="1" bandRow="1">
                <a:tableStyleId>{5C22544A-7EE6-4342-B048-85BDC9FD1C3A}</a:tableStyleId>
              </a:tblPr>
              <a:tblGrid>
                <a:gridCol w="1635994">
                  <a:extLst>
                    <a:ext uri="{9D8B030D-6E8A-4147-A177-3AD203B41FA5}">
                      <a16:colId xmlns:a16="http://schemas.microsoft.com/office/drawing/2014/main" val="1385125779"/>
                    </a:ext>
                  </a:extLst>
                </a:gridCol>
              </a:tblGrid>
              <a:tr h="117300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التشغيل التجريبي</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943185">
                <a:tc>
                  <a:txBody>
                    <a:bodyPr/>
                    <a:lstStyle/>
                    <a:p>
                      <a:pPr marL="0" marR="0" lvl="0" indent="0" algn="ctr" defTabSz="1280160" rtl="1" eaLnBrk="1" fontAlgn="base" latinLnBrk="0" hangingPunct="1">
                        <a:lnSpc>
                          <a:spcPct val="100000"/>
                        </a:lnSpc>
                        <a:spcBef>
                          <a:spcPct val="0"/>
                        </a:spcBef>
                        <a:spcAft>
                          <a:spcPct val="0"/>
                        </a:spcAft>
                        <a:buClrTx/>
                        <a:buSzPct val="100000"/>
                        <a:buFontTx/>
                        <a:buNone/>
                        <a:tabLst/>
                        <a:defRPr/>
                      </a:pPr>
                      <a:r>
                        <a:rPr lang="ar-SA" sz="1600" b="0" kern="1200" dirty="0">
                          <a:solidFill>
                            <a:schemeClr val="tx1">
                              <a:lumMod val="50000"/>
                              <a:lumOff val="50000"/>
                            </a:schemeClr>
                          </a:solidFill>
                          <a:latin typeface="Muna"/>
                          <a:ea typeface="+mn-ea"/>
                          <a:cs typeface="+mn-cs"/>
                        </a:rPr>
                        <a:t>استلام المشروع</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924188">
                <a:tc>
                  <a:txBody>
                    <a:bodyPr/>
                    <a:lstStyle/>
                    <a:p>
                      <a:pPr marL="0" marR="0" lvl="0" indent="0" algn="ctr" defTabSz="1280160" rtl="1" eaLnBrk="1" fontAlgn="base" latinLnBrk="0" hangingPunct="1">
                        <a:lnSpc>
                          <a:spcPct val="100000"/>
                        </a:lnSpc>
                        <a:spcBef>
                          <a:spcPct val="0"/>
                        </a:spcBef>
                        <a:spcAft>
                          <a:spcPct val="0"/>
                        </a:spcAft>
                        <a:buClrTx/>
                        <a:buSzPct val="100000"/>
                        <a:buFontTx/>
                        <a:buNone/>
                        <a:tabLst/>
                        <a:defRPr/>
                      </a:pPr>
                      <a:r>
                        <a:rPr lang="ar-SA" sz="1600" b="0" kern="1200" dirty="0">
                          <a:solidFill>
                            <a:schemeClr val="tx1">
                              <a:lumMod val="50000"/>
                              <a:lumOff val="50000"/>
                            </a:schemeClr>
                          </a:solidFill>
                          <a:latin typeface="Muna"/>
                          <a:ea typeface="+mn-ea"/>
                          <a:cs typeface="+mn-cs"/>
                        </a:rPr>
                        <a:t>تقييم المشروع</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89485"/>
                  </a:ext>
                </a:extLst>
              </a:tr>
            </a:tbl>
          </a:graphicData>
        </a:graphic>
      </p:graphicFrame>
      <p:graphicFrame>
        <p:nvGraphicFramePr>
          <p:cNvPr id="25" name="Table 24">
            <a:extLst>
              <a:ext uri="{FF2B5EF4-FFF2-40B4-BE49-F238E27FC236}">
                <a16:creationId xmlns:a16="http://schemas.microsoft.com/office/drawing/2014/main" id="{84528057-D9D8-4820-8AE6-E03C7F8FB6E3}"/>
              </a:ext>
            </a:extLst>
          </p:cNvPr>
          <p:cNvGraphicFramePr>
            <a:graphicFrameLocks noGrp="1"/>
          </p:cNvGraphicFramePr>
          <p:nvPr>
            <p:extLst>
              <p:ext uri="{D42A27DB-BD31-4B8C-83A1-F6EECF244321}">
                <p14:modId xmlns:p14="http://schemas.microsoft.com/office/powerpoint/2010/main" val="1582329250"/>
              </p:ext>
            </p:extLst>
          </p:nvPr>
        </p:nvGraphicFramePr>
        <p:xfrm>
          <a:off x="7371286" y="6103619"/>
          <a:ext cx="2031599" cy="3040378"/>
        </p:xfrm>
        <a:graphic>
          <a:graphicData uri="http://schemas.openxmlformats.org/drawingml/2006/table">
            <a:tbl>
              <a:tblPr firstRow="1" bandRow="1">
                <a:tableStyleId>{5C22544A-7EE6-4342-B048-85BDC9FD1C3A}</a:tableStyleId>
              </a:tblPr>
              <a:tblGrid>
                <a:gridCol w="2031599">
                  <a:extLst>
                    <a:ext uri="{9D8B030D-6E8A-4147-A177-3AD203B41FA5}">
                      <a16:colId xmlns:a16="http://schemas.microsoft.com/office/drawing/2014/main" val="1385125779"/>
                    </a:ext>
                  </a:extLst>
                </a:gridCol>
              </a:tblGrid>
              <a:tr h="598862">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خطة الموارد</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598862">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خطة إدارة المخاطر</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92132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خطة إدارة المشروع</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92132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خطة إدارة التصاميم</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731761"/>
                  </a:ext>
                </a:extLst>
              </a:tr>
            </a:tbl>
          </a:graphicData>
        </a:graphic>
      </p:graphicFrame>
      <p:graphicFrame>
        <p:nvGraphicFramePr>
          <p:cNvPr id="27" name="Table 26">
            <a:extLst>
              <a:ext uri="{FF2B5EF4-FFF2-40B4-BE49-F238E27FC236}">
                <a16:creationId xmlns:a16="http://schemas.microsoft.com/office/drawing/2014/main" id="{4AAACB06-3732-45F7-9DC2-D5A9E7361BE7}"/>
              </a:ext>
            </a:extLst>
          </p:cNvPr>
          <p:cNvGraphicFramePr>
            <a:graphicFrameLocks noGrp="1"/>
          </p:cNvGraphicFramePr>
          <p:nvPr>
            <p:extLst>
              <p:ext uri="{D42A27DB-BD31-4B8C-83A1-F6EECF244321}">
                <p14:modId xmlns:p14="http://schemas.microsoft.com/office/powerpoint/2010/main" val="178788249"/>
              </p:ext>
            </p:extLst>
          </p:nvPr>
        </p:nvGraphicFramePr>
        <p:xfrm>
          <a:off x="2995146" y="6103620"/>
          <a:ext cx="2216821" cy="3040380"/>
        </p:xfrm>
        <a:graphic>
          <a:graphicData uri="http://schemas.openxmlformats.org/drawingml/2006/table">
            <a:tbl>
              <a:tblPr firstRow="1" bandRow="1">
                <a:tableStyleId>{5C22544A-7EE6-4342-B048-85BDC9FD1C3A}</a:tableStyleId>
              </a:tblPr>
              <a:tblGrid>
                <a:gridCol w="2216821">
                  <a:extLst>
                    <a:ext uri="{9D8B030D-6E8A-4147-A177-3AD203B41FA5}">
                      <a16:colId xmlns:a16="http://schemas.microsoft.com/office/drawing/2014/main" val="1385125779"/>
                    </a:ext>
                  </a:extLst>
                </a:gridCol>
              </a:tblGrid>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إدارة التكاليف</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480060">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الحوكمة ورفع التقارير</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إدارة الجدول الزمني</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إدارة التغيير</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إدارة العلاقات</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الصحة والسلامة والبيئة</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40331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إدارة المخاطر</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graphicFrame>
        <p:nvGraphicFramePr>
          <p:cNvPr id="28" name="Table 27">
            <a:extLst>
              <a:ext uri="{FF2B5EF4-FFF2-40B4-BE49-F238E27FC236}">
                <a16:creationId xmlns:a16="http://schemas.microsoft.com/office/drawing/2014/main" id="{0F25490F-E0C4-4658-B86F-135936957A53}"/>
              </a:ext>
            </a:extLst>
          </p:cNvPr>
          <p:cNvGraphicFramePr>
            <a:graphicFrameLocks noGrp="1"/>
          </p:cNvGraphicFramePr>
          <p:nvPr>
            <p:extLst>
              <p:ext uri="{D42A27DB-BD31-4B8C-83A1-F6EECF244321}">
                <p14:modId xmlns:p14="http://schemas.microsoft.com/office/powerpoint/2010/main" val="4004417326"/>
              </p:ext>
            </p:extLst>
          </p:nvPr>
        </p:nvGraphicFramePr>
        <p:xfrm>
          <a:off x="9586340" y="6103620"/>
          <a:ext cx="1823160" cy="3040380"/>
        </p:xfrm>
        <a:graphic>
          <a:graphicData uri="http://schemas.openxmlformats.org/drawingml/2006/table">
            <a:tbl>
              <a:tblPr firstRow="1" bandRow="1">
                <a:tableStyleId>{5C22544A-7EE6-4342-B048-85BDC9FD1C3A}</a:tableStyleId>
              </a:tblPr>
              <a:tblGrid>
                <a:gridCol w="1823160">
                  <a:extLst>
                    <a:ext uri="{9D8B030D-6E8A-4147-A177-3AD203B41FA5}">
                      <a16:colId xmlns:a16="http://schemas.microsoft.com/office/drawing/2014/main" val="1385125779"/>
                    </a:ext>
                  </a:extLst>
                </a:gridCol>
              </a:tblGrid>
              <a:tr h="1081726">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البدء في تنفيذ المشروع </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97932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إطار الحوكمة</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97932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دراسة جدوى المشروع</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graphicFrame>
        <p:nvGraphicFramePr>
          <p:cNvPr id="29" name="Table 28">
            <a:extLst>
              <a:ext uri="{FF2B5EF4-FFF2-40B4-BE49-F238E27FC236}">
                <a16:creationId xmlns:a16="http://schemas.microsoft.com/office/drawing/2014/main" id="{D41F6A25-F1CA-47A3-A8C6-DC6E4C6021DE}"/>
              </a:ext>
            </a:extLst>
          </p:cNvPr>
          <p:cNvGraphicFramePr>
            <a:graphicFrameLocks noGrp="1"/>
          </p:cNvGraphicFramePr>
          <p:nvPr>
            <p:extLst>
              <p:ext uri="{D42A27DB-BD31-4B8C-83A1-F6EECF244321}">
                <p14:modId xmlns:p14="http://schemas.microsoft.com/office/powerpoint/2010/main" val="61865033"/>
              </p:ext>
            </p:extLst>
          </p:nvPr>
        </p:nvGraphicFramePr>
        <p:xfrm>
          <a:off x="5291424" y="6100847"/>
          <a:ext cx="1958420" cy="3040380"/>
        </p:xfrm>
        <a:graphic>
          <a:graphicData uri="http://schemas.openxmlformats.org/drawingml/2006/table">
            <a:tbl>
              <a:tblPr firstRow="1" bandRow="1">
                <a:tableStyleId>{5C22544A-7EE6-4342-B048-85BDC9FD1C3A}</a:tableStyleId>
              </a:tblPr>
              <a:tblGrid>
                <a:gridCol w="1958420">
                  <a:extLst>
                    <a:ext uri="{9D8B030D-6E8A-4147-A177-3AD203B41FA5}">
                      <a16:colId xmlns:a16="http://schemas.microsoft.com/office/drawing/2014/main" val="1385125779"/>
                    </a:ext>
                  </a:extLst>
                </a:gridCol>
              </a:tblGrid>
              <a:tr h="1173007">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1600" b="0" kern="1200" dirty="0">
                          <a:solidFill>
                            <a:schemeClr val="tx1">
                              <a:lumMod val="50000"/>
                              <a:lumOff val="50000"/>
                            </a:schemeClr>
                          </a:solidFill>
                          <a:latin typeface="Muna"/>
                          <a:ea typeface="+mn-ea"/>
                          <a:cs typeface="+mn-cs"/>
                        </a:rPr>
                        <a:t>اختيار المقاولون</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943185">
                <a:tc>
                  <a:txBody>
                    <a:bodyPr/>
                    <a:lstStyle/>
                    <a:p>
                      <a:pPr marL="0" marR="0" lvl="0" indent="0" algn="ctr" defTabSz="1280160" rtl="1" eaLnBrk="1" fontAlgn="base" latinLnBrk="0" hangingPunct="1">
                        <a:lnSpc>
                          <a:spcPct val="100000"/>
                        </a:lnSpc>
                        <a:spcBef>
                          <a:spcPct val="0"/>
                        </a:spcBef>
                        <a:spcAft>
                          <a:spcPct val="0"/>
                        </a:spcAft>
                        <a:buClrTx/>
                        <a:buSzPct val="100000"/>
                        <a:buFontTx/>
                        <a:buNone/>
                        <a:tabLst/>
                        <a:defRPr/>
                      </a:pPr>
                      <a:r>
                        <a:rPr lang="ar-SA" sz="1600" b="0" kern="1200" dirty="0">
                          <a:solidFill>
                            <a:schemeClr val="tx1">
                              <a:lumMod val="50000"/>
                              <a:lumOff val="50000"/>
                            </a:schemeClr>
                          </a:solidFill>
                          <a:latin typeface="Muna"/>
                          <a:ea typeface="+mn-ea"/>
                          <a:cs typeface="+mn-cs"/>
                        </a:rPr>
                        <a:t>إطار المشتريات</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924188">
                <a:tc>
                  <a:txBody>
                    <a:bodyPr/>
                    <a:lstStyle/>
                    <a:p>
                      <a:pPr marL="0" marR="0" lvl="0" indent="0" algn="ctr" defTabSz="1280160" rtl="1" eaLnBrk="1" fontAlgn="base" latinLnBrk="0" hangingPunct="1">
                        <a:lnSpc>
                          <a:spcPct val="100000"/>
                        </a:lnSpc>
                        <a:spcBef>
                          <a:spcPct val="0"/>
                        </a:spcBef>
                        <a:spcAft>
                          <a:spcPct val="0"/>
                        </a:spcAft>
                        <a:buClrTx/>
                        <a:buSzPct val="100000"/>
                        <a:buFontTx/>
                        <a:buNone/>
                        <a:tabLst/>
                        <a:defRPr/>
                      </a:pPr>
                      <a:r>
                        <a:rPr lang="ar-SA" sz="1600" b="0" kern="1200" dirty="0">
                          <a:solidFill>
                            <a:schemeClr val="tx1">
                              <a:lumMod val="50000"/>
                              <a:lumOff val="50000"/>
                            </a:schemeClr>
                          </a:solidFill>
                          <a:latin typeface="Muna"/>
                          <a:ea typeface="+mn-ea"/>
                          <a:cs typeface="+mn-cs"/>
                        </a:rPr>
                        <a:t>استراتيجية المشتريات وإطار العقود</a:t>
                      </a:r>
                      <a:endParaRPr lang="en-US" sz="1600" b="0" kern="1200" dirty="0">
                        <a:solidFill>
                          <a:schemeClr val="tx1">
                            <a:lumMod val="50000"/>
                            <a:lumOff val="50000"/>
                          </a:schemeClr>
                        </a:solidFill>
                        <a:latin typeface="Muna"/>
                        <a:ea typeface="+mn-ea"/>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89485"/>
                  </a:ext>
                </a:extLst>
              </a:tr>
            </a:tbl>
          </a:graphicData>
        </a:graphic>
      </p:graphicFrame>
      <p:sp>
        <p:nvSpPr>
          <p:cNvPr id="30" name="Slide Number Placeholder 13">
            <a:extLst>
              <a:ext uri="{FF2B5EF4-FFF2-40B4-BE49-F238E27FC236}">
                <a16:creationId xmlns:a16="http://schemas.microsoft.com/office/drawing/2014/main" id="{68AFF89C-BF7C-49F6-96D4-0D4E2594868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4700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graphicFrame>
        <p:nvGraphicFramePr>
          <p:cNvPr id="9" name="Table 8">
            <a:extLst>
              <a:ext uri="{FF2B5EF4-FFF2-40B4-BE49-F238E27FC236}">
                <a16:creationId xmlns:a16="http://schemas.microsoft.com/office/drawing/2014/main" id="{0CE12052-332C-42DA-8495-E9DFE313B400}"/>
              </a:ext>
            </a:extLst>
          </p:cNvPr>
          <p:cNvGraphicFramePr>
            <a:graphicFrameLocks noGrp="1"/>
          </p:cNvGraphicFramePr>
          <p:nvPr>
            <p:extLst>
              <p:ext uri="{D42A27DB-BD31-4B8C-83A1-F6EECF244321}">
                <p14:modId xmlns:p14="http://schemas.microsoft.com/office/powerpoint/2010/main" val="3858835698"/>
              </p:ext>
            </p:extLst>
          </p:nvPr>
        </p:nvGraphicFramePr>
        <p:xfrm>
          <a:off x="3235908" y="2595416"/>
          <a:ext cx="2494136" cy="526550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766964">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البدء في تنفيذ المشروع </a:t>
                      </a:r>
                      <a:endParaRPr lang="en-US" sz="2400" b="1" i="0" dirty="0">
                        <a:solidFill>
                          <a:schemeClr val="bg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إطار الحوكمة</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دراسة جدوى المشروع</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grpSp>
        <p:nvGrpSpPr>
          <p:cNvPr id="3" name="Group 2">
            <a:extLst>
              <a:ext uri="{FF2B5EF4-FFF2-40B4-BE49-F238E27FC236}">
                <a16:creationId xmlns:a16="http://schemas.microsoft.com/office/drawing/2014/main" id="{624FEB39-370E-410D-8431-17A6C5FFC23E}"/>
              </a:ext>
            </a:extLst>
          </p:cNvPr>
          <p:cNvGrpSpPr/>
          <p:nvPr/>
        </p:nvGrpSpPr>
        <p:grpSpPr>
          <a:xfrm>
            <a:off x="7169471" y="2095500"/>
            <a:ext cx="2718549" cy="5794880"/>
            <a:chOff x="7169471" y="2095500"/>
            <a:chExt cx="2718549" cy="5794880"/>
          </a:xfrm>
        </p:grpSpPr>
        <p:sp>
          <p:nvSpPr>
            <p:cNvPr id="11" name="Rectangle 10">
              <a:extLst>
                <a:ext uri="{FF2B5EF4-FFF2-40B4-BE49-F238E27FC236}">
                  <a16:creationId xmlns:a16="http://schemas.microsoft.com/office/drawing/2014/main" id="{04B1E4C2-1818-4CBE-8455-5AE4BB465ABE}"/>
                </a:ext>
              </a:extLst>
            </p:cNvPr>
            <p:cNvSpPr/>
            <p:nvPr/>
          </p:nvSpPr>
          <p:spPr>
            <a:xfrm>
              <a:off x="7169471" y="2095500"/>
              <a:ext cx="2718549" cy="5794880"/>
            </a:xfrm>
            <a:prstGeom prst="rect">
              <a:avLst/>
            </a:prstGeom>
            <a:solidFill>
              <a:srgbClr val="F9F9F9"/>
            </a:solidFill>
            <a:ln w="9525" cap="flat" cmpd="sng" algn="ctr">
              <a:noFill/>
              <a:prstDash val="solid"/>
            </a:ln>
            <a:effectLst/>
          </p:spPr>
          <p:txBody>
            <a:bodyPr lIns="548640" tIns="365760" rtlCol="0" anchor="t" anchorCtr="0"/>
            <a:lstStyle/>
            <a:p>
              <a:pPr marL="365760" marR="0" lvl="0" indent="0" algn="ctr" defTabSz="128016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المفهوم والجدوى</a:t>
              </a:r>
              <a:endParaRPr kumimoji="0" lang="en-US" sz="3200" b="1" i="0" u="none" strike="noStrike" kern="0" cap="none" spc="0" normalizeH="0" baseline="0" noProof="0" dirty="0">
                <a:ln>
                  <a:noFill/>
                </a:ln>
                <a:solidFill>
                  <a:srgbClr val="8E1737"/>
                </a:solidFill>
                <a:effectLst/>
                <a:uLnTx/>
                <a:uFillTx/>
                <a:latin typeface="Muna"/>
                <a:ea typeface="+mn-ea"/>
                <a:cs typeface="+mn-cs"/>
              </a:endParaRPr>
            </a:p>
          </p:txBody>
        </p:sp>
        <p:sp>
          <p:nvSpPr>
            <p:cNvPr id="12" name="Oval 11">
              <a:extLst>
                <a:ext uri="{FF2B5EF4-FFF2-40B4-BE49-F238E27FC236}">
                  <a16:creationId xmlns:a16="http://schemas.microsoft.com/office/drawing/2014/main" id="{ED50E9B4-C8A5-4F43-B7AC-731EC2CAC043}"/>
                </a:ext>
              </a:extLst>
            </p:cNvPr>
            <p:cNvSpPr/>
            <p:nvPr/>
          </p:nvSpPr>
          <p:spPr>
            <a:xfrm>
              <a:off x="7540938" y="3760188"/>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3" name="Group 12">
              <a:extLst>
                <a:ext uri="{FF2B5EF4-FFF2-40B4-BE49-F238E27FC236}">
                  <a16:creationId xmlns:a16="http://schemas.microsoft.com/office/drawing/2014/main" id="{E172FB91-AA2C-4723-AA6F-67CD82232D6E}"/>
                </a:ext>
              </a:extLst>
            </p:cNvPr>
            <p:cNvGrpSpPr/>
            <p:nvPr/>
          </p:nvGrpSpPr>
          <p:grpSpPr>
            <a:xfrm>
              <a:off x="7572493" y="3760188"/>
              <a:ext cx="2067585" cy="2175040"/>
              <a:chOff x="1356223" y="3803251"/>
              <a:chExt cx="2446894" cy="2446892"/>
            </a:xfrm>
          </p:grpSpPr>
          <p:sp>
            <p:nvSpPr>
              <p:cNvPr id="17" name="Block Arc 16">
                <a:extLst>
                  <a:ext uri="{FF2B5EF4-FFF2-40B4-BE49-F238E27FC236}">
                    <a16:creationId xmlns:a16="http://schemas.microsoft.com/office/drawing/2014/main" id="{CB8C5135-E602-4557-A168-31D727D5D2F2}"/>
                  </a:ext>
                </a:extLst>
              </p:cNvPr>
              <p:cNvSpPr/>
              <p:nvPr/>
            </p:nvSpPr>
            <p:spPr>
              <a:xfrm>
                <a:off x="1356223" y="3803251"/>
                <a:ext cx="2446894"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618AF9E5-E15B-4C1A-8E7D-C53A7EBEA683}"/>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14" name="Freeform 17">
              <a:extLst>
                <a:ext uri="{FF2B5EF4-FFF2-40B4-BE49-F238E27FC236}">
                  <a16:creationId xmlns:a16="http://schemas.microsoft.com/office/drawing/2014/main" id="{7D668B9E-CD8E-4FA7-8C36-B2087CF61E27}"/>
                </a:ext>
              </a:extLst>
            </p:cNvPr>
            <p:cNvSpPr>
              <a:spLocks noChangeAspect="1" noEditPoints="1"/>
            </p:cNvSpPr>
            <p:nvPr/>
          </p:nvSpPr>
          <p:spPr bwMode="auto">
            <a:xfrm>
              <a:off x="8222686" y="4469442"/>
              <a:ext cx="967812" cy="911484"/>
            </a:xfrm>
            <a:custGeom>
              <a:avLst/>
              <a:gdLst>
                <a:gd name="T0" fmla="*/ 1556 w 2835"/>
                <a:gd name="T1" fmla="*/ 1939 h 2670"/>
                <a:gd name="T2" fmla="*/ 1422 w 2835"/>
                <a:gd name="T3" fmla="*/ 1702 h 2670"/>
                <a:gd name="T4" fmla="*/ 1202 w 2835"/>
                <a:gd name="T5" fmla="*/ 1402 h 2670"/>
                <a:gd name="T6" fmla="*/ 946 w 2835"/>
                <a:gd name="T7" fmla="*/ 1056 h 2670"/>
                <a:gd name="T8" fmla="*/ 987 w 2835"/>
                <a:gd name="T9" fmla="*/ 1041 h 2670"/>
                <a:gd name="T10" fmla="*/ 1864 w 2835"/>
                <a:gd name="T11" fmla="*/ 1258 h 2670"/>
                <a:gd name="T12" fmla="*/ 1968 w 2835"/>
                <a:gd name="T13" fmla="*/ 1234 h 2670"/>
                <a:gd name="T14" fmla="*/ 2069 w 2835"/>
                <a:gd name="T15" fmla="*/ 1269 h 2670"/>
                <a:gd name="T16" fmla="*/ 2157 w 2835"/>
                <a:gd name="T17" fmla="*/ 1224 h 2670"/>
                <a:gd name="T18" fmla="*/ 2034 w 2835"/>
                <a:gd name="T19" fmla="*/ 1148 h 2670"/>
                <a:gd name="T20" fmla="*/ 1883 w 2835"/>
                <a:gd name="T21" fmla="*/ 1154 h 2670"/>
                <a:gd name="T22" fmla="*/ 1683 w 2835"/>
                <a:gd name="T23" fmla="*/ 597 h 2670"/>
                <a:gd name="T24" fmla="*/ 1692 w 2835"/>
                <a:gd name="T25" fmla="*/ 492 h 2670"/>
                <a:gd name="T26" fmla="*/ 1626 w 2835"/>
                <a:gd name="T27" fmla="*/ 403 h 2670"/>
                <a:gd name="T28" fmla="*/ 1231 w 2835"/>
                <a:gd name="T29" fmla="*/ 181 h 2670"/>
                <a:gd name="T30" fmla="*/ 846 w 2835"/>
                <a:gd name="T31" fmla="*/ 8 h 2670"/>
                <a:gd name="T32" fmla="*/ 736 w 2835"/>
                <a:gd name="T33" fmla="*/ 8 h 2670"/>
                <a:gd name="T34" fmla="*/ 657 w 2835"/>
                <a:gd name="T35" fmla="*/ 78 h 2670"/>
                <a:gd name="T36" fmla="*/ 0 w 2835"/>
                <a:gd name="T37" fmla="*/ 1423 h 2670"/>
                <a:gd name="T38" fmla="*/ 46 w 2835"/>
                <a:gd name="T39" fmla="*/ 1519 h 2670"/>
                <a:gd name="T40" fmla="*/ 275 w 2835"/>
                <a:gd name="T41" fmla="*/ 1662 h 2670"/>
                <a:gd name="T42" fmla="*/ 818 w 2835"/>
                <a:gd name="T43" fmla="*/ 1925 h 2670"/>
                <a:gd name="T44" fmla="*/ 933 w 2835"/>
                <a:gd name="T45" fmla="*/ 1942 h 2670"/>
                <a:gd name="T46" fmla="*/ 1024 w 2835"/>
                <a:gd name="T47" fmla="*/ 1894 h 2670"/>
                <a:gd name="T48" fmla="*/ 1255 w 2835"/>
                <a:gd name="T49" fmla="*/ 1660 h 2670"/>
                <a:gd name="T50" fmla="*/ 1166 w 2835"/>
                <a:gd name="T51" fmla="*/ 1719 h 2670"/>
                <a:gd name="T52" fmla="*/ 1367 w 2835"/>
                <a:gd name="T53" fmla="*/ 1944 h 2670"/>
                <a:gd name="T54" fmla="*/ 950 w 2835"/>
                <a:gd name="T55" fmla="*/ 1844 h 2670"/>
                <a:gd name="T56" fmla="*/ 905 w 2835"/>
                <a:gd name="T57" fmla="*/ 1857 h 2670"/>
                <a:gd name="T58" fmla="*/ 776 w 2835"/>
                <a:gd name="T59" fmla="*/ 1812 h 2670"/>
                <a:gd name="T60" fmla="*/ 147 w 2835"/>
                <a:gd name="T61" fmla="*/ 1488 h 2670"/>
                <a:gd name="T62" fmla="*/ 99 w 2835"/>
                <a:gd name="T63" fmla="*/ 1446 h 2670"/>
                <a:gd name="T64" fmla="*/ 91 w 2835"/>
                <a:gd name="T65" fmla="*/ 1397 h 2670"/>
                <a:gd name="T66" fmla="*/ 758 w 2835"/>
                <a:gd name="T67" fmla="*/ 94 h 2670"/>
                <a:gd name="T68" fmla="*/ 812 w 2835"/>
                <a:gd name="T69" fmla="*/ 91 h 2670"/>
                <a:gd name="T70" fmla="*/ 1098 w 2835"/>
                <a:gd name="T71" fmla="*/ 213 h 2670"/>
                <a:gd name="T72" fmla="*/ 1563 w 2835"/>
                <a:gd name="T73" fmla="*/ 464 h 2670"/>
                <a:gd name="T74" fmla="*/ 1606 w 2835"/>
                <a:gd name="T75" fmla="*/ 512 h 2670"/>
                <a:gd name="T76" fmla="*/ 1304 w 2835"/>
                <a:gd name="T77" fmla="*/ 1153 h 2670"/>
                <a:gd name="T78" fmla="*/ 1119 w 2835"/>
                <a:gd name="T79" fmla="*/ 999 h 2670"/>
                <a:gd name="T80" fmla="*/ 1047 w 2835"/>
                <a:gd name="T81" fmla="*/ 824 h 2670"/>
                <a:gd name="T82" fmla="*/ 747 w 2835"/>
                <a:gd name="T83" fmla="*/ 906 h 2670"/>
                <a:gd name="T84" fmla="*/ 807 w 2835"/>
                <a:gd name="T85" fmla="*/ 1211 h 2670"/>
                <a:gd name="T86" fmla="*/ 845 w 2835"/>
                <a:gd name="T87" fmla="*/ 1244 h 2670"/>
                <a:gd name="T88" fmla="*/ 284 w 2835"/>
                <a:gd name="T89" fmla="*/ 1313 h 2670"/>
                <a:gd name="T90" fmla="*/ 1082 w 2835"/>
                <a:gd name="T91" fmla="*/ 1397 h 2670"/>
                <a:gd name="T92" fmla="*/ 1240 w 2835"/>
                <a:gd name="T93" fmla="*/ 1775 h 2670"/>
                <a:gd name="T94" fmla="*/ 1322 w 2835"/>
                <a:gd name="T95" fmla="*/ 1738 h 2670"/>
                <a:gd name="T96" fmla="*/ 1473 w 2835"/>
                <a:gd name="T97" fmla="*/ 1891 h 2670"/>
                <a:gd name="T98" fmla="*/ 2131 w 2835"/>
                <a:gd name="T99" fmla="*/ 2650 h 2670"/>
                <a:gd name="T100" fmla="*/ 2204 w 2835"/>
                <a:gd name="T101" fmla="*/ 2662 h 2670"/>
                <a:gd name="T102" fmla="*/ 916 w 2835"/>
                <a:gd name="T103" fmla="*/ 713 h 2670"/>
                <a:gd name="T104" fmla="*/ 520 w 2835"/>
                <a:gd name="T105" fmla="*/ 1542 h 2670"/>
                <a:gd name="T106" fmla="*/ 485 w 2835"/>
                <a:gd name="T107" fmla="*/ 1588 h 2670"/>
                <a:gd name="T108" fmla="*/ 513 w 2835"/>
                <a:gd name="T109" fmla="*/ 1638 h 2670"/>
                <a:gd name="T110" fmla="*/ 577 w 2835"/>
                <a:gd name="T111" fmla="*/ 1623 h 2670"/>
                <a:gd name="T112" fmla="*/ 581 w 2835"/>
                <a:gd name="T113" fmla="*/ 1566 h 2670"/>
                <a:gd name="T114" fmla="*/ 1082 w 2835"/>
                <a:gd name="T115" fmla="*/ 330 h 2670"/>
                <a:gd name="T116" fmla="*/ 658 w 2835"/>
                <a:gd name="T117" fmla="*/ 704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5" h="2670">
                  <a:moveTo>
                    <a:pt x="1653" y="2050"/>
                  </a:moveTo>
                  <a:lnTo>
                    <a:pt x="1653" y="2050"/>
                  </a:lnTo>
                  <a:lnTo>
                    <a:pt x="1631" y="2030"/>
                  </a:lnTo>
                  <a:lnTo>
                    <a:pt x="1610" y="2008"/>
                  </a:lnTo>
                  <a:lnTo>
                    <a:pt x="1590" y="1986"/>
                  </a:lnTo>
                  <a:lnTo>
                    <a:pt x="1572" y="1962"/>
                  </a:lnTo>
                  <a:lnTo>
                    <a:pt x="1556" y="1939"/>
                  </a:lnTo>
                  <a:lnTo>
                    <a:pt x="1540" y="1915"/>
                  </a:lnTo>
                  <a:lnTo>
                    <a:pt x="1528" y="1892"/>
                  </a:lnTo>
                  <a:lnTo>
                    <a:pt x="1515" y="1868"/>
                  </a:lnTo>
                  <a:lnTo>
                    <a:pt x="1515" y="1868"/>
                  </a:lnTo>
                  <a:lnTo>
                    <a:pt x="1479" y="1802"/>
                  </a:lnTo>
                  <a:lnTo>
                    <a:pt x="1442" y="1735"/>
                  </a:lnTo>
                  <a:lnTo>
                    <a:pt x="1422" y="1702"/>
                  </a:lnTo>
                  <a:lnTo>
                    <a:pt x="1402" y="1669"/>
                  </a:lnTo>
                  <a:lnTo>
                    <a:pt x="1380" y="1639"/>
                  </a:lnTo>
                  <a:lnTo>
                    <a:pt x="1358" y="1608"/>
                  </a:lnTo>
                  <a:lnTo>
                    <a:pt x="1358" y="1608"/>
                  </a:lnTo>
                  <a:lnTo>
                    <a:pt x="1246" y="1461"/>
                  </a:lnTo>
                  <a:lnTo>
                    <a:pt x="1251" y="1452"/>
                  </a:lnTo>
                  <a:lnTo>
                    <a:pt x="1202" y="1402"/>
                  </a:lnTo>
                  <a:lnTo>
                    <a:pt x="1202" y="1402"/>
                  </a:lnTo>
                  <a:lnTo>
                    <a:pt x="947" y="1067"/>
                  </a:lnTo>
                  <a:lnTo>
                    <a:pt x="947" y="1067"/>
                  </a:lnTo>
                  <a:lnTo>
                    <a:pt x="945" y="1063"/>
                  </a:lnTo>
                  <a:lnTo>
                    <a:pt x="945" y="1061"/>
                  </a:lnTo>
                  <a:lnTo>
                    <a:pt x="945" y="1058"/>
                  </a:lnTo>
                  <a:lnTo>
                    <a:pt x="946" y="1056"/>
                  </a:lnTo>
                  <a:lnTo>
                    <a:pt x="949" y="1052"/>
                  </a:lnTo>
                  <a:lnTo>
                    <a:pt x="952" y="1050"/>
                  </a:lnTo>
                  <a:lnTo>
                    <a:pt x="958" y="1047"/>
                  </a:lnTo>
                  <a:lnTo>
                    <a:pt x="958" y="1047"/>
                  </a:lnTo>
                  <a:lnTo>
                    <a:pt x="966" y="1043"/>
                  </a:lnTo>
                  <a:lnTo>
                    <a:pt x="976" y="1042"/>
                  </a:lnTo>
                  <a:lnTo>
                    <a:pt x="987" y="1041"/>
                  </a:lnTo>
                  <a:lnTo>
                    <a:pt x="1001" y="1043"/>
                  </a:lnTo>
                  <a:lnTo>
                    <a:pt x="1016" y="1047"/>
                  </a:lnTo>
                  <a:lnTo>
                    <a:pt x="1032" y="1054"/>
                  </a:lnTo>
                  <a:lnTo>
                    <a:pt x="1050" y="1063"/>
                  </a:lnTo>
                  <a:lnTo>
                    <a:pt x="1069" y="1077"/>
                  </a:lnTo>
                  <a:lnTo>
                    <a:pt x="1480" y="1422"/>
                  </a:lnTo>
                  <a:lnTo>
                    <a:pt x="1864" y="1258"/>
                  </a:lnTo>
                  <a:lnTo>
                    <a:pt x="1864" y="1258"/>
                  </a:lnTo>
                  <a:lnTo>
                    <a:pt x="1894" y="1248"/>
                  </a:lnTo>
                  <a:lnTo>
                    <a:pt x="1909" y="1243"/>
                  </a:lnTo>
                  <a:lnTo>
                    <a:pt x="1923" y="1238"/>
                  </a:lnTo>
                  <a:lnTo>
                    <a:pt x="1938" y="1236"/>
                  </a:lnTo>
                  <a:lnTo>
                    <a:pt x="1952" y="1234"/>
                  </a:lnTo>
                  <a:lnTo>
                    <a:pt x="1968" y="1234"/>
                  </a:lnTo>
                  <a:lnTo>
                    <a:pt x="1982" y="1234"/>
                  </a:lnTo>
                  <a:lnTo>
                    <a:pt x="1997" y="1235"/>
                  </a:lnTo>
                  <a:lnTo>
                    <a:pt x="2011" y="1238"/>
                  </a:lnTo>
                  <a:lnTo>
                    <a:pt x="2025" y="1243"/>
                  </a:lnTo>
                  <a:lnTo>
                    <a:pt x="2041" y="1250"/>
                  </a:lnTo>
                  <a:lnTo>
                    <a:pt x="2055" y="1258"/>
                  </a:lnTo>
                  <a:lnTo>
                    <a:pt x="2069" y="1269"/>
                  </a:lnTo>
                  <a:lnTo>
                    <a:pt x="2083" y="1282"/>
                  </a:lnTo>
                  <a:lnTo>
                    <a:pt x="2097" y="1297"/>
                  </a:lnTo>
                  <a:lnTo>
                    <a:pt x="2485" y="1741"/>
                  </a:lnTo>
                  <a:lnTo>
                    <a:pt x="2556" y="1681"/>
                  </a:lnTo>
                  <a:lnTo>
                    <a:pt x="2168" y="1236"/>
                  </a:lnTo>
                  <a:lnTo>
                    <a:pt x="2168" y="1236"/>
                  </a:lnTo>
                  <a:lnTo>
                    <a:pt x="2157" y="1224"/>
                  </a:lnTo>
                  <a:lnTo>
                    <a:pt x="2145" y="1213"/>
                  </a:lnTo>
                  <a:lnTo>
                    <a:pt x="2135" y="1203"/>
                  </a:lnTo>
                  <a:lnTo>
                    <a:pt x="2123" y="1194"/>
                  </a:lnTo>
                  <a:lnTo>
                    <a:pt x="2101" y="1177"/>
                  </a:lnTo>
                  <a:lnTo>
                    <a:pt x="2078" y="1165"/>
                  </a:lnTo>
                  <a:lnTo>
                    <a:pt x="2056" y="1155"/>
                  </a:lnTo>
                  <a:lnTo>
                    <a:pt x="2034" y="1148"/>
                  </a:lnTo>
                  <a:lnTo>
                    <a:pt x="2011" y="1143"/>
                  </a:lnTo>
                  <a:lnTo>
                    <a:pt x="1989" y="1141"/>
                  </a:lnTo>
                  <a:lnTo>
                    <a:pt x="1966" y="1140"/>
                  </a:lnTo>
                  <a:lnTo>
                    <a:pt x="1945" y="1141"/>
                  </a:lnTo>
                  <a:lnTo>
                    <a:pt x="1924" y="1144"/>
                  </a:lnTo>
                  <a:lnTo>
                    <a:pt x="1903" y="1148"/>
                  </a:lnTo>
                  <a:lnTo>
                    <a:pt x="1883" y="1154"/>
                  </a:lnTo>
                  <a:lnTo>
                    <a:pt x="1864" y="1160"/>
                  </a:lnTo>
                  <a:lnTo>
                    <a:pt x="1845" y="1167"/>
                  </a:lnTo>
                  <a:lnTo>
                    <a:pt x="1828" y="1174"/>
                  </a:lnTo>
                  <a:lnTo>
                    <a:pt x="1497" y="1314"/>
                  </a:lnTo>
                  <a:lnTo>
                    <a:pt x="1373" y="1210"/>
                  </a:lnTo>
                  <a:lnTo>
                    <a:pt x="1683" y="597"/>
                  </a:lnTo>
                  <a:lnTo>
                    <a:pt x="1683" y="597"/>
                  </a:lnTo>
                  <a:lnTo>
                    <a:pt x="1690" y="582"/>
                  </a:lnTo>
                  <a:lnTo>
                    <a:pt x="1695" y="566"/>
                  </a:lnTo>
                  <a:lnTo>
                    <a:pt x="1697" y="551"/>
                  </a:lnTo>
                  <a:lnTo>
                    <a:pt x="1699" y="536"/>
                  </a:lnTo>
                  <a:lnTo>
                    <a:pt x="1698" y="520"/>
                  </a:lnTo>
                  <a:lnTo>
                    <a:pt x="1696" y="506"/>
                  </a:lnTo>
                  <a:lnTo>
                    <a:pt x="1692" y="492"/>
                  </a:lnTo>
                  <a:lnTo>
                    <a:pt x="1688" y="478"/>
                  </a:lnTo>
                  <a:lnTo>
                    <a:pt x="1681" y="464"/>
                  </a:lnTo>
                  <a:lnTo>
                    <a:pt x="1672" y="451"/>
                  </a:lnTo>
                  <a:lnTo>
                    <a:pt x="1663" y="438"/>
                  </a:lnTo>
                  <a:lnTo>
                    <a:pt x="1652" y="425"/>
                  </a:lnTo>
                  <a:lnTo>
                    <a:pt x="1641" y="413"/>
                  </a:lnTo>
                  <a:lnTo>
                    <a:pt x="1626" y="403"/>
                  </a:lnTo>
                  <a:lnTo>
                    <a:pt x="1612" y="392"/>
                  </a:lnTo>
                  <a:lnTo>
                    <a:pt x="1597" y="381"/>
                  </a:lnTo>
                  <a:lnTo>
                    <a:pt x="1597" y="381"/>
                  </a:lnTo>
                  <a:lnTo>
                    <a:pt x="1513" y="333"/>
                  </a:lnTo>
                  <a:lnTo>
                    <a:pt x="1423" y="281"/>
                  </a:lnTo>
                  <a:lnTo>
                    <a:pt x="1327" y="231"/>
                  </a:lnTo>
                  <a:lnTo>
                    <a:pt x="1231" y="181"/>
                  </a:lnTo>
                  <a:lnTo>
                    <a:pt x="1134" y="133"/>
                  </a:lnTo>
                  <a:lnTo>
                    <a:pt x="1043" y="89"/>
                  </a:lnTo>
                  <a:lnTo>
                    <a:pt x="957" y="52"/>
                  </a:lnTo>
                  <a:lnTo>
                    <a:pt x="880" y="19"/>
                  </a:lnTo>
                  <a:lnTo>
                    <a:pt x="880" y="19"/>
                  </a:lnTo>
                  <a:lnTo>
                    <a:pt x="863" y="13"/>
                  </a:lnTo>
                  <a:lnTo>
                    <a:pt x="846" y="8"/>
                  </a:lnTo>
                  <a:lnTo>
                    <a:pt x="830" y="5"/>
                  </a:lnTo>
                  <a:lnTo>
                    <a:pt x="812" y="1"/>
                  </a:lnTo>
                  <a:lnTo>
                    <a:pt x="797" y="0"/>
                  </a:lnTo>
                  <a:lnTo>
                    <a:pt x="780" y="0"/>
                  </a:lnTo>
                  <a:lnTo>
                    <a:pt x="765" y="1"/>
                  </a:lnTo>
                  <a:lnTo>
                    <a:pt x="750" y="4"/>
                  </a:lnTo>
                  <a:lnTo>
                    <a:pt x="736" y="8"/>
                  </a:lnTo>
                  <a:lnTo>
                    <a:pt x="721" y="14"/>
                  </a:lnTo>
                  <a:lnTo>
                    <a:pt x="708" y="20"/>
                  </a:lnTo>
                  <a:lnTo>
                    <a:pt x="697" y="29"/>
                  </a:lnTo>
                  <a:lnTo>
                    <a:pt x="685" y="39"/>
                  </a:lnTo>
                  <a:lnTo>
                    <a:pt x="674" y="51"/>
                  </a:lnTo>
                  <a:lnTo>
                    <a:pt x="665" y="64"/>
                  </a:lnTo>
                  <a:lnTo>
                    <a:pt x="657" y="78"/>
                  </a:lnTo>
                  <a:lnTo>
                    <a:pt x="15" y="1348"/>
                  </a:lnTo>
                  <a:lnTo>
                    <a:pt x="15" y="1348"/>
                  </a:lnTo>
                  <a:lnTo>
                    <a:pt x="9" y="1363"/>
                  </a:lnTo>
                  <a:lnTo>
                    <a:pt x="4" y="1379"/>
                  </a:lnTo>
                  <a:lnTo>
                    <a:pt x="1" y="1394"/>
                  </a:lnTo>
                  <a:lnTo>
                    <a:pt x="0" y="1409"/>
                  </a:lnTo>
                  <a:lnTo>
                    <a:pt x="0" y="1423"/>
                  </a:lnTo>
                  <a:lnTo>
                    <a:pt x="2" y="1439"/>
                  </a:lnTo>
                  <a:lnTo>
                    <a:pt x="6" y="1453"/>
                  </a:lnTo>
                  <a:lnTo>
                    <a:pt x="11" y="1467"/>
                  </a:lnTo>
                  <a:lnTo>
                    <a:pt x="18" y="1481"/>
                  </a:lnTo>
                  <a:lnTo>
                    <a:pt x="26" y="1494"/>
                  </a:lnTo>
                  <a:lnTo>
                    <a:pt x="35" y="1507"/>
                  </a:lnTo>
                  <a:lnTo>
                    <a:pt x="46" y="1519"/>
                  </a:lnTo>
                  <a:lnTo>
                    <a:pt x="58" y="1530"/>
                  </a:lnTo>
                  <a:lnTo>
                    <a:pt x="72" y="1542"/>
                  </a:lnTo>
                  <a:lnTo>
                    <a:pt x="86" y="1553"/>
                  </a:lnTo>
                  <a:lnTo>
                    <a:pt x="101" y="1562"/>
                  </a:lnTo>
                  <a:lnTo>
                    <a:pt x="101" y="1562"/>
                  </a:lnTo>
                  <a:lnTo>
                    <a:pt x="185" y="1612"/>
                  </a:lnTo>
                  <a:lnTo>
                    <a:pt x="275" y="1662"/>
                  </a:lnTo>
                  <a:lnTo>
                    <a:pt x="371" y="1713"/>
                  </a:lnTo>
                  <a:lnTo>
                    <a:pt x="468" y="1764"/>
                  </a:lnTo>
                  <a:lnTo>
                    <a:pt x="564" y="1811"/>
                  </a:lnTo>
                  <a:lnTo>
                    <a:pt x="657" y="1854"/>
                  </a:lnTo>
                  <a:lnTo>
                    <a:pt x="741" y="1893"/>
                  </a:lnTo>
                  <a:lnTo>
                    <a:pt x="818" y="1925"/>
                  </a:lnTo>
                  <a:lnTo>
                    <a:pt x="818" y="1925"/>
                  </a:lnTo>
                  <a:lnTo>
                    <a:pt x="836" y="1932"/>
                  </a:lnTo>
                  <a:lnTo>
                    <a:pt x="852" y="1937"/>
                  </a:lnTo>
                  <a:lnTo>
                    <a:pt x="870" y="1940"/>
                  </a:lnTo>
                  <a:lnTo>
                    <a:pt x="886" y="1942"/>
                  </a:lnTo>
                  <a:lnTo>
                    <a:pt x="903" y="1944"/>
                  </a:lnTo>
                  <a:lnTo>
                    <a:pt x="918" y="1945"/>
                  </a:lnTo>
                  <a:lnTo>
                    <a:pt x="933" y="1942"/>
                  </a:lnTo>
                  <a:lnTo>
                    <a:pt x="949" y="1940"/>
                  </a:lnTo>
                  <a:lnTo>
                    <a:pt x="963" y="1937"/>
                  </a:lnTo>
                  <a:lnTo>
                    <a:pt x="977" y="1931"/>
                  </a:lnTo>
                  <a:lnTo>
                    <a:pt x="990" y="1924"/>
                  </a:lnTo>
                  <a:lnTo>
                    <a:pt x="1001" y="1915"/>
                  </a:lnTo>
                  <a:lnTo>
                    <a:pt x="1013" y="1906"/>
                  </a:lnTo>
                  <a:lnTo>
                    <a:pt x="1024" y="1894"/>
                  </a:lnTo>
                  <a:lnTo>
                    <a:pt x="1033" y="1881"/>
                  </a:lnTo>
                  <a:lnTo>
                    <a:pt x="1042" y="1866"/>
                  </a:lnTo>
                  <a:lnTo>
                    <a:pt x="1199" y="1554"/>
                  </a:lnTo>
                  <a:lnTo>
                    <a:pt x="1199" y="1554"/>
                  </a:lnTo>
                  <a:lnTo>
                    <a:pt x="1272" y="1654"/>
                  </a:lnTo>
                  <a:lnTo>
                    <a:pt x="1272" y="1654"/>
                  </a:lnTo>
                  <a:lnTo>
                    <a:pt x="1255" y="1660"/>
                  </a:lnTo>
                  <a:lnTo>
                    <a:pt x="1238" y="1666"/>
                  </a:lnTo>
                  <a:lnTo>
                    <a:pt x="1223" y="1673"/>
                  </a:lnTo>
                  <a:lnTo>
                    <a:pt x="1210" y="1681"/>
                  </a:lnTo>
                  <a:lnTo>
                    <a:pt x="1197" y="1689"/>
                  </a:lnTo>
                  <a:lnTo>
                    <a:pt x="1186" y="1699"/>
                  </a:lnTo>
                  <a:lnTo>
                    <a:pt x="1176" y="1708"/>
                  </a:lnTo>
                  <a:lnTo>
                    <a:pt x="1166" y="1719"/>
                  </a:lnTo>
                  <a:lnTo>
                    <a:pt x="1158" y="1731"/>
                  </a:lnTo>
                  <a:lnTo>
                    <a:pt x="1150" y="1742"/>
                  </a:lnTo>
                  <a:lnTo>
                    <a:pt x="1143" y="1755"/>
                  </a:lnTo>
                  <a:lnTo>
                    <a:pt x="1136" y="1768"/>
                  </a:lnTo>
                  <a:lnTo>
                    <a:pt x="1124" y="1798"/>
                  </a:lnTo>
                  <a:lnTo>
                    <a:pt x="1112" y="1831"/>
                  </a:lnTo>
                  <a:lnTo>
                    <a:pt x="1367" y="1944"/>
                  </a:lnTo>
                  <a:lnTo>
                    <a:pt x="1832" y="2306"/>
                  </a:lnTo>
                  <a:lnTo>
                    <a:pt x="1904" y="2245"/>
                  </a:lnTo>
                  <a:lnTo>
                    <a:pt x="1653" y="2050"/>
                  </a:lnTo>
                  <a:close/>
                  <a:moveTo>
                    <a:pt x="963" y="1826"/>
                  </a:moveTo>
                  <a:lnTo>
                    <a:pt x="963" y="1826"/>
                  </a:lnTo>
                  <a:lnTo>
                    <a:pt x="958" y="1835"/>
                  </a:lnTo>
                  <a:lnTo>
                    <a:pt x="950" y="1844"/>
                  </a:lnTo>
                  <a:lnTo>
                    <a:pt x="946" y="1847"/>
                  </a:lnTo>
                  <a:lnTo>
                    <a:pt x="940" y="1851"/>
                  </a:lnTo>
                  <a:lnTo>
                    <a:pt x="934" y="1853"/>
                  </a:lnTo>
                  <a:lnTo>
                    <a:pt x="929" y="1855"/>
                  </a:lnTo>
                  <a:lnTo>
                    <a:pt x="921" y="1857"/>
                  </a:lnTo>
                  <a:lnTo>
                    <a:pt x="913" y="1857"/>
                  </a:lnTo>
                  <a:lnTo>
                    <a:pt x="905" y="1857"/>
                  </a:lnTo>
                  <a:lnTo>
                    <a:pt x="896" y="1857"/>
                  </a:lnTo>
                  <a:lnTo>
                    <a:pt x="886" y="1854"/>
                  </a:lnTo>
                  <a:lnTo>
                    <a:pt x="876" y="1852"/>
                  </a:lnTo>
                  <a:lnTo>
                    <a:pt x="864" y="1848"/>
                  </a:lnTo>
                  <a:lnTo>
                    <a:pt x="851" y="1844"/>
                  </a:lnTo>
                  <a:lnTo>
                    <a:pt x="851" y="1844"/>
                  </a:lnTo>
                  <a:lnTo>
                    <a:pt x="776" y="1812"/>
                  </a:lnTo>
                  <a:lnTo>
                    <a:pt x="691" y="1774"/>
                  </a:lnTo>
                  <a:lnTo>
                    <a:pt x="601" y="1732"/>
                  </a:lnTo>
                  <a:lnTo>
                    <a:pt x="506" y="1685"/>
                  </a:lnTo>
                  <a:lnTo>
                    <a:pt x="412" y="1635"/>
                  </a:lnTo>
                  <a:lnTo>
                    <a:pt x="318" y="1586"/>
                  </a:lnTo>
                  <a:lnTo>
                    <a:pt x="228" y="1535"/>
                  </a:lnTo>
                  <a:lnTo>
                    <a:pt x="147" y="1488"/>
                  </a:lnTo>
                  <a:lnTo>
                    <a:pt x="147" y="1488"/>
                  </a:lnTo>
                  <a:lnTo>
                    <a:pt x="135" y="1481"/>
                  </a:lnTo>
                  <a:lnTo>
                    <a:pt x="126" y="1473"/>
                  </a:lnTo>
                  <a:lnTo>
                    <a:pt x="118" y="1467"/>
                  </a:lnTo>
                  <a:lnTo>
                    <a:pt x="109" y="1460"/>
                  </a:lnTo>
                  <a:lnTo>
                    <a:pt x="104" y="1453"/>
                  </a:lnTo>
                  <a:lnTo>
                    <a:pt x="99" y="1446"/>
                  </a:lnTo>
                  <a:lnTo>
                    <a:pt x="95" y="1440"/>
                  </a:lnTo>
                  <a:lnTo>
                    <a:pt x="92" y="1433"/>
                  </a:lnTo>
                  <a:lnTo>
                    <a:pt x="89" y="1427"/>
                  </a:lnTo>
                  <a:lnTo>
                    <a:pt x="88" y="1420"/>
                  </a:lnTo>
                  <a:lnTo>
                    <a:pt x="88" y="1414"/>
                  </a:lnTo>
                  <a:lnTo>
                    <a:pt x="88" y="1408"/>
                  </a:lnTo>
                  <a:lnTo>
                    <a:pt x="91" y="1397"/>
                  </a:lnTo>
                  <a:lnTo>
                    <a:pt x="94" y="1387"/>
                  </a:lnTo>
                  <a:lnTo>
                    <a:pt x="736" y="118"/>
                  </a:lnTo>
                  <a:lnTo>
                    <a:pt x="736" y="118"/>
                  </a:lnTo>
                  <a:lnTo>
                    <a:pt x="741" y="108"/>
                  </a:lnTo>
                  <a:lnTo>
                    <a:pt x="748" y="101"/>
                  </a:lnTo>
                  <a:lnTo>
                    <a:pt x="753" y="98"/>
                  </a:lnTo>
                  <a:lnTo>
                    <a:pt x="758" y="94"/>
                  </a:lnTo>
                  <a:lnTo>
                    <a:pt x="764" y="92"/>
                  </a:lnTo>
                  <a:lnTo>
                    <a:pt x="770" y="89"/>
                  </a:lnTo>
                  <a:lnTo>
                    <a:pt x="777" y="88"/>
                  </a:lnTo>
                  <a:lnTo>
                    <a:pt x="785" y="87"/>
                  </a:lnTo>
                  <a:lnTo>
                    <a:pt x="793" y="87"/>
                  </a:lnTo>
                  <a:lnTo>
                    <a:pt x="803" y="88"/>
                  </a:lnTo>
                  <a:lnTo>
                    <a:pt x="812" y="91"/>
                  </a:lnTo>
                  <a:lnTo>
                    <a:pt x="824" y="93"/>
                  </a:lnTo>
                  <a:lnTo>
                    <a:pt x="836" y="97"/>
                  </a:lnTo>
                  <a:lnTo>
                    <a:pt x="848" y="101"/>
                  </a:lnTo>
                  <a:lnTo>
                    <a:pt x="848" y="101"/>
                  </a:lnTo>
                  <a:lnTo>
                    <a:pt x="923" y="132"/>
                  </a:lnTo>
                  <a:lnTo>
                    <a:pt x="1007" y="171"/>
                  </a:lnTo>
                  <a:lnTo>
                    <a:pt x="1098" y="213"/>
                  </a:lnTo>
                  <a:lnTo>
                    <a:pt x="1192" y="260"/>
                  </a:lnTo>
                  <a:lnTo>
                    <a:pt x="1287" y="308"/>
                  </a:lnTo>
                  <a:lnTo>
                    <a:pt x="1380" y="359"/>
                  </a:lnTo>
                  <a:lnTo>
                    <a:pt x="1470" y="409"/>
                  </a:lnTo>
                  <a:lnTo>
                    <a:pt x="1551" y="457"/>
                  </a:lnTo>
                  <a:lnTo>
                    <a:pt x="1551" y="457"/>
                  </a:lnTo>
                  <a:lnTo>
                    <a:pt x="1563" y="464"/>
                  </a:lnTo>
                  <a:lnTo>
                    <a:pt x="1572" y="471"/>
                  </a:lnTo>
                  <a:lnTo>
                    <a:pt x="1582" y="478"/>
                  </a:lnTo>
                  <a:lnTo>
                    <a:pt x="1589" y="485"/>
                  </a:lnTo>
                  <a:lnTo>
                    <a:pt x="1595" y="492"/>
                  </a:lnTo>
                  <a:lnTo>
                    <a:pt x="1599" y="499"/>
                  </a:lnTo>
                  <a:lnTo>
                    <a:pt x="1604" y="505"/>
                  </a:lnTo>
                  <a:lnTo>
                    <a:pt x="1606" y="512"/>
                  </a:lnTo>
                  <a:lnTo>
                    <a:pt x="1609" y="518"/>
                  </a:lnTo>
                  <a:lnTo>
                    <a:pt x="1610" y="524"/>
                  </a:lnTo>
                  <a:lnTo>
                    <a:pt x="1611" y="530"/>
                  </a:lnTo>
                  <a:lnTo>
                    <a:pt x="1610" y="536"/>
                  </a:lnTo>
                  <a:lnTo>
                    <a:pt x="1609" y="547"/>
                  </a:lnTo>
                  <a:lnTo>
                    <a:pt x="1604" y="557"/>
                  </a:lnTo>
                  <a:lnTo>
                    <a:pt x="1304" y="1153"/>
                  </a:lnTo>
                  <a:lnTo>
                    <a:pt x="1235" y="1095"/>
                  </a:lnTo>
                  <a:lnTo>
                    <a:pt x="1485" y="599"/>
                  </a:lnTo>
                  <a:lnTo>
                    <a:pt x="1442" y="578"/>
                  </a:lnTo>
                  <a:lnTo>
                    <a:pt x="1197" y="1063"/>
                  </a:lnTo>
                  <a:lnTo>
                    <a:pt x="1127" y="1005"/>
                  </a:lnTo>
                  <a:lnTo>
                    <a:pt x="1127" y="1005"/>
                  </a:lnTo>
                  <a:lnTo>
                    <a:pt x="1119" y="999"/>
                  </a:lnTo>
                  <a:lnTo>
                    <a:pt x="1077" y="855"/>
                  </a:lnTo>
                  <a:lnTo>
                    <a:pt x="1077" y="855"/>
                  </a:lnTo>
                  <a:lnTo>
                    <a:pt x="1073" y="846"/>
                  </a:lnTo>
                  <a:lnTo>
                    <a:pt x="1069" y="838"/>
                  </a:lnTo>
                  <a:lnTo>
                    <a:pt x="1063" y="832"/>
                  </a:lnTo>
                  <a:lnTo>
                    <a:pt x="1056" y="828"/>
                  </a:lnTo>
                  <a:lnTo>
                    <a:pt x="1047" y="824"/>
                  </a:lnTo>
                  <a:lnTo>
                    <a:pt x="1038" y="822"/>
                  </a:lnTo>
                  <a:lnTo>
                    <a:pt x="1030" y="822"/>
                  </a:lnTo>
                  <a:lnTo>
                    <a:pt x="1020" y="823"/>
                  </a:lnTo>
                  <a:lnTo>
                    <a:pt x="764" y="898"/>
                  </a:lnTo>
                  <a:lnTo>
                    <a:pt x="764" y="898"/>
                  </a:lnTo>
                  <a:lnTo>
                    <a:pt x="756" y="902"/>
                  </a:lnTo>
                  <a:lnTo>
                    <a:pt x="747" y="906"/>
                  </a:lnTo>
                  <a:lnTo>
                    <a:pt x="741" y="912"/>
                  </a:lnTo>
                  <a:lnTo>
                    <a:pt x="737" y="919"/>
                  </a:lnTo>
                  <a:lnTo>
                    <a:pt x="733" y="928"/>
                  </a:lnTo>
                  <a:lnTo>
                    <a:pt x="731" y="937"/>
                  </a:lnTo>
                  <a:lnTo>
                    <a:pt x="731" y="945"/>
                  </a:lnTo>
                  <a:lnTo>
                    <a:pt x="732" y="955"/>
                  </a:lnTo>
                  <a:lnTo>
                    <a:pt x="807" y="1211"/>
                  </a:lnTo>
                  <a:lnTo>
                    <a:pt x="807" y="1211"/>
                  </a:lnTo>
                  <a:lnTo>
                    <a:pt x="810" y="1220"/>
                  </a:lnTo>
                  <a:lnTo>
                    <a:pt x="816" y="1228"/>
                  </a:lnTo>
                  <a:lnTo>
                    <a:pt x="821" y="1234"/>
                  </a:lnTo>
                  <a:lnTo>
                    <a:pt x="828" y="1238"/>
                  </a:lnTo>
                  <a:lnTo>
                    <a:pt x="837" y="1242"/>
                  </a:lnTo>
                  <a:lnTo>
                    <a:pt x="845" y="1244"/>
                  </a:lnTo>
                  <a:lnTo>
                    <a:pt x="854" y="1244"/>
                  </a:lnTo>
                  <a:lnTo>
                    <a:pt x="864" y="1243"/>
                  </a:lnTo>
                  <a:lnTo>
                    <a:pt x="946" y="1218"/>
                  </a:lnTo>
                  <a:lnTo>
                    <a:pt x="946" y="1218"/>
                  </a:lnTo>
                  <a:lnTo>
                    <a:pt x="1050" y="1355"/>
                  </a:lnTo>
                  <a:lnTo>
                    <a:pt x="911" y="1629"/>
                  </a:lnTo>
                  <a:lnTo>
                    <a:pt x="284" y="1313"/>
                  </a:lnTo>
                  <a:lnTo>
                    <a:pt x="793" y="304"/>
                  </a:lnTo>
                  <a:lnTo>
                    <a:pt x="1387" y="604"/>
                  </a:lnTo>
                  <a:lnTo>
                    <a:pt x="1410" y="562"/>
                  </a:lnTo>
                  <a:lnTo>
                    <a:pt x="772" y="239"/>
                  </a:lnTo>
                  <a:lnTo>
                    <a:pt x="219" y="1334"/>
                  </a:lnTo>
                  <a:lnTo>
                    <a:pt x="932" y="1694"/>
                  </a:lnTo>
                  <a:lnTo>
                    <a:pt x="1082" y="1397"/>
                  </a:lnTo>
                  <a:lnTo>
                    <a:pt x="1082" y="1397"/>
                  </a:lnTo>
                  <a:lnTo>
                    <a:pt x="1140" y="1475"/>
                  </a:lnTo>
                  <a:lnTo>
                    <a:pt x="963" y="1826"/>
                  </a:lnTo>
                  <a:close/>
                  <a:moveTo>
                    <a:pt x="1396" y="1848"/>
                  </a:moveTo>
                  <a:lnTo>
                    <a:pt x="1235" y="1782"/>
                  </a:lnTo>
                  <a:lnTo>
                    <a:pt x="1235" y="1782"/>
                  </a:lnTo>
                  <a:lnTo>
                    <a:pt x="1240" y="1775"/>
                  </a:lnTo>
                  <a:lnTo>
                    <a:pt x="1249" y="1768"/>
                  </a:lnTo>
                  <a:lnTo>
                    <a:pt x="1256" y="1762"/>
                  </a:lnTo>
                  <a:lnTo>
                    <a:pt x="1265" y="1758"/>
                  </a:lnTo>
                  <a:lnTo>
                    <a:pt x="1273" y="1753"/>
                  </a:lnTo>
                  <a:lnTo>
                    <a:pt x="1283" y="1748"/>
                  </a:lnTo>
                  <a:lnTo>
                    <a:pt x="1302" y="1742"/>
                  </a:lnTo>
                  <a:lnTo>
                    <a:pt x="1322" y="1738"/>
                  </a:lnTo>
                  <a:lnTo>
                    <a:pt x="1343" y="1734"/>
                  </a:lnTo>
                  <a:lnTo>
                    <a:pt x="1364" y="1732"/>
                  </a:lnTo>
                  <a:lnTo>
                    <a:pt x="1384" y="1731"/>
                  </a:lnTo>
                  <a:lnTo>
                    <a:pt x="1384" y="1731"/>
                  </a:lnTo>
                  <a:lnTo>
                    <a:pt x="1418" y="1789"/>
                  </a:lnTo>
                  <a:lnTo>
                    <a:pt x="1446" y="1840"/>
                  </a:lnTo>
                  <a:lnTo>
                    <a:pt x="1473" y="1891"/>
                  </a:lnTo>
                  <a:lnTo>
                    <a:pt x="1473" y="1891"/>
                  </a:lnTo>
                  <a:lnTo>
                    <a:pt x="1492" y="1924"/>
                  </a:lnTo>
                  <a:lnTo>
                    <a:pt x="1396" y="1848"/>
                  </a:lnTo>
                  <a:close/>
                  <a:moveTo>
                    <a:pt x="2682" y="1693"/>
                  </a:moveTo>
                  <a:lnTo>
                    <a:pt x="1896" y="2380"/>
                  </a:lnTo>
                  <a:lnTo>
                    <a:pt x="2131" y="2650"/>
                  </a:lnTo>
                  <a:lnTo>
                    <a:pt x="2131" y="2650"/>
                  </a:lnTo>
                  <a:lnTo>
                    <a:pt x="2139" y="2658"/>
                  </a:lnTo>
                  <a:lnTo>
                    <a:pt x="2150" y="2664"/>
                  </a:lnTo>
                  <a:lnTo>
                    <a:pt x="2161" y="2668"/>
                  </a:lnTo>
                  <a:lnTo>
                    <a:pt x="2171" y="2670"/>
                  </a:lnTo>
                  <a:lnTo>
                    <a:pt x="2183" y="2669"/>
                  </a:lnTo>
                  <a:lnTo>
                    <a:pt x="2194" y="2666"/>
                  </a:lnTo>
                  <a:lnTo>
                    <a:pt x="2204" y="2662"/>
                  </a:lnTo>
                  <a:lnTo>
                    <a:pt x="2214" y="2655"/>
                  </a:lnTo>
                  <a:lnTo>
                    <a:pt x="2835" y="1868"/>
                  </a:lnTo>
                  <a:lnTo>
                    <a:pt x="2682" y="1693"/>
                  </a:lnTo>
                  <a:close/>
                  <a:moveTo>
                    <a:pt x="770" y="762"/>
                  </a:moveTo>
                  <a:lnTo>
                    <a:pt x="780" y="796"/>
                  </a:lnTo>
                  <a:lnTo>
                    <a:pt x="926" y="748"/>
                  </a:lnTo>
                  <a:lnTo>
                    <a:pt x="916" y="713"/>
                  </a:lnTo>
                  <a:lnTo>
                    <a:pt x="770" y="762"/>
                  </a:lnTo>
                  <a:close/>
                  <a:moveTo>
                    <a:pt x="560" y="1546"/>
                  </a:moveTo>
                  <a:lnTo>
                    <a:pt x="560" y="1546"/>
                  </a:lnTo>
                  <a:lnTo>
                    <a:pt x="550" y="1541"/>
                  </a:lnTo>
                  <a:lnTo>
                    <a:pt x="540" y="1540"/>
                  </a:lnTo>
                  <a:lnTo>
                    <a:pt x="530" y="1540"/>
                  </a:lnTo>
                  <a:lnTo>
                    <a:pt x="520" y="1542"/>
                  </a:lnTo>
                  <a:lnTo>
                    <a:pt x="511" y="1546"/>
                  </a:lnTo>
                  <a:lnTo>
                    <a:pt x="503" y="1552"/>
                  </a:lnTo>
                  <a:lnTo>
                    <a:pt x="495" y="1560"/>
                  </a:lnTo>
                  <a:lnTo>
                    <a:pt x="491" y="1568"/>
                  </a:lnTo>
                  <a:lnTo>
                    <a:pt x="491" y="1568"/>
                  </a:lnTo>
                  <a:lnTo>
                    <a:pt x="486" y="1578"/>
                  </a:lnTo>
                  <a:lnTo>
                    <a:pt x="485" y="1588"/>
                  </a:lnTo>
                  <a:lnTo>
                    <a:pt x="485" y="1598"/>
                  </a:lnTo>
                  <a:lnTo>
                    <a:pt x="487" y="1608"/>
                  </a:lnTo>
                  <a:lnTo>
                    <a:pt x="491" y="1616"/>
                  </a:lnTo>
                  <a:lnTo>
                    <a:pt x="497" y="1625"/>
                  </a:lnTo>
                  <a:lnTo>
                    <a:pt x="504" y="1632"/>
                  </a:lnTo>
                  <a:lnTo>
                    <a:pt x="513" y="1638"/>
                  </a:lnTo>
                  <a:lnTo>
                    <a:pt x="513" y="1638"/>
                  </a:lnTo>
                  <a:lnTo>
                    <a:pt x="523" y="1641"/>
                  </a:lnTo>
                  <a:lnTo>
                    <a:pt x="533" y="1643"/>
                  </a:lnTo>
                  <a:lnTo>
                    <a:pt x="543" y="1643"/>
                  </a:lnTo>
                  <a:lnTo>
                    <a:pt x="553" y="1641"/>
                  </a:lnTo>
                  <a:lnTo>
                    <a:pt x="561" y="1636"/>
                  </a:lnTo>
                  <a:lnTo>
                    <a:pt x="570" y="1630"/>
                  </a:lnTo>
                  <a:lnTo>
                    <a:pt x="577" y="1623"/>
                  </a:lnTo>
                  <a:lnTo>
                    <a:pt x="583" y="1615"/>
                  </a:lnTo>
                  <a:lnTo>
                    <a:pt x="583" y="1615"/>
                  </a:lnTo>
                  <a:lnTo>
                    <a:pt x="586" y="1605"/>
                  </a:lnTo>
                  <a:lnTo>
                    <a:pt x="588" y="1595"/>
                  </a:lnTo>
                  <a:lnTo>
                    <a:pt x="587" y="1585"/>
                  </a:lnTo>
                  <a:lnTo>
                    <a:pt x="586" y="1575"/>
                  </a:lnTo>
                  <a:lnTo>
                    <a:pt x="581" y="1566"/>
                  </a:lnTo>
                  <a:lnTo>
                    <a:pt x="575" y="1558"/>
                  </a:lnTo>
                  <a:lnTo>
                    <a:pt x="568" y="1550"/>
                  </a:lnTo>
                  <a:lnTo>
                    <a:pt x="560" y="1546"/>
                  </a:lnTo>
                  <a:lnTo>
                    <a:pt x="560" y="1546"/>
                  </a:lnTo>
                  <a:close/>
                  <a:moveTo>
                    <a:pt x="1249" y="365"/>
                  </a:moveTo>
                  <a:lnTo>
                    <a:pt x="1100" y="291"/>
                  </a:lnTo>
                  <a:lnTo>
                    <a:pt x="1082" y="330"/>
                  </a:lnTo>
                  <a:lnTo>
                    <a:pt x="1229" y="405"/>
                  </a:lnTo>
                  <a:lnTo>
                    <a:pt x="1249" y="365"/>
                  </a:lnTo>
                  <a:close/>
                  <a:moveTo>
                    <a:pt x="658" y="704"/>
                  </a:moveTo>
                  <a:lnTo>
                    <a:pt x="668" y="739"/>
                  </a:lnTo>
                  <a:lnTo>
                    <a:pt x="1003" y="630"/>
                  </a:lnTo>
                  <a:lnTo>
                    <a:pt x="991" y="595"/>
                  </a:lnTo>
                  <a:lnTo>
                    <a:pt x="658" y="70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Muna"/>
                <a:ea typeface="+mn-ea"/>
                <a:cs typeface="+mn-cs"/>
              </a:endParaRPr>
            </a:p>
          </p:txBody>
        </p:sp>
      </p:grpSp>
      <p:grpSp>
        <p:nvGrpSpPr>
          <p:cNvPr id="4" name="Group 3">
            <a:extLst>
              <a:ext uri="{FF2B5EF4-FFF2-40B4-BE49-F238E27FC236}">
                <a16:creationId xmlns:a16="http://schemas.microsoft.com/office/drawing/2014/main" id="{F67E5FA2-AD61-4F7F-854E-B63147DEAB8F}"/>
              </a:ext>
            </a:extLst>
          </p:cNvPr>
          <p:cNvGrpSpPr/>
          <p:nvPr/>
        </p:nvGrpSpPr>
        <p:grpSpPr>
          <a:xfrm>
            <a:off x="3235908" y="1926784"/>
            <a:ext cx="3603707" cy="5933337"/>
            <a:chOff x="3235908" y="1926784"/>
            <a:chExt cx="3603707" cy="5933337"/>
          </a:xfrm>
        </p:grpSpPr>
        <p:sp>
          <p:nvSpPr>
            <p:cNvPr id="15" name="Rectangle 14">
              <a:extLst>
                <a:ext uri="{FF2B5EF4-FFF2-40B4-BE49-F238E27FC236}">
                  <a16:creationId xmlns:a16="http://schemas.microsoft.com/office/drawing/2014/main" id="{95AEC52B-6F58-4533-AC79-AAF0C7F562DB}"/>
                </a:ext>
              </a:extLst>
            </p:cNvPr>
            <p:cNvSpPr/>
            <p:nvPr/>
          </p:nvSpPr>
          <p:spPr>
            <a:xfrm>
              <a:off x="3235908" y="1926784"/>
              <a:ext cx="2461690"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16" name="Isosceles Triangle 15">
              <a:extLst>
                <a:ext uri="{FF2B5EF4-FFF2-40B4-BE49-F238E27FC236}">
                  <a16:creationId xmlns:a16="http://schemas.microsoft.com/office/drawing/2014/main" id="{03EA8193-B51A-4C2A-8F4D-1E57CE369B73}"/>
                </a:ext>
              </a:extLst>
            </p:cNvPr>
            <p:cNvSpPr/>
            <p:nvPr/>
          </p:nvSpPr>
          <p:spPr>
            <a:xfrm rot="16200000">
              <a:off x="3502939" y="452344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pSp>
      <p:sp>
        <p:nvSpPr>
          <p:cNvPr id="19" name="Slide Number Placeholder 13">
            <a:extLst>
              <a:ext uri="{FF2B5EF4-FFF2-40B4-BE49-F238E27FC236}">
                <a16:creationId xmlns:a16="http://schemas.microsoft.com/office/drawing/2014/main" id="{6F262351-855E-427F-A433-44F730E75C5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43</a:t>
            </a:fld>
            <a:endParaRPr lang="en-US" dirty="0">
              <a:solidFill>
                <a:prstClr val="black">
                  <a:tint val="75000"/>
                </a:prstClr>
              </a:solidFill>
              <a:latin typeface="Calibri" panose="020F0502020204030204"/>
            </a:endParaRPr>
          </a:p>
        </p:txBody>
      </p:sp>
      <p:sp>
        <p:nvSpPr>
          <p:cNvPr id="7" name="Footer Placeholder 6"/>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54917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العامة من اختبار مرحلة البدء في تنفيذ المشروع (الإعداد للمشروع) فيما يلي:</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التأكيدات بأن متطلبات المشروع قد تم دراستها بشكل مناسب.</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ملاءمة وتوافق مبررات المشروع مع الاستراتيجية العامة للوزارة/الجهة الاقتصادية.</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المراجعة، يجب أن يكون فريق التدقيق قادراً على تقييم مدى تحقق النتائج التالية من مرحلة البدء في تنفيذ 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مبررات تنفيذ المشروع، وفقاً لاحتياجات العمل (الحالية والمستقبلية) وتقييم التكلفة التقديرية للمشروع واحتمالات نجاحه، و</a:t>
            </a:r>
            <a:endParaRPr kumimoji="0" lang="en-US" sz="20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en-US" sz="2000" b="1" i="0" u="none" strike="noStrike" kern="1200" cap="none" spc="0" normalizeH="0" baseline="0" noProof="0" dirty="0">
                <a:ln>
                  <a:noFill/>
                </a:ln>
                <a:solidFill>
                  <a:srgbClr val="8C734B"/>
                </a:solidFill>
                <a:effectLst/>
                <a:uLnTx/>
                <a:uFillTx/>
                <a:latin typeface="Muna"/>
                <a:ea typeface="+mn-ea"/>
              </a:rPr>
              <a:t> </a:t>
            </a: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ملخص استراتيجي شامل (تقييم) وملخص حالة 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تجميع والموافقة على الملخص الاستراتيجي للمشروع</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تجميع والموافقة على ملخص حالة المشروع</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A51CB928-F64D-4FE7-83F9-163D40AA053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44</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130908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721121"/>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71436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734626"/>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715574"/>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72509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721120"/>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204787"/>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204787"/>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216622" y="7274864"/>
            <a:ext cx="117525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204787"/>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204787"/>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204787"/>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8" name="Picture 17">
            <a:extLst>
              <a:ext uri="{FF2B5EF4-FFF2-40B4-BE49-F238E27FC236}">
                <a16:creationId xmlns:a16="http://schemas.microsoft.com/office/drawing/2014/main" id="{913F4F28-8F00-4EDF-B778-09415CB9F121}"/>
              </a:ext>
            </a:extLst>
          </p:cNvPr>
          <p:cNvPicPr>
            <a:picLocks noChangeAspect="1"/>
          </p:cNvPicPr>
          <p:nvPr/>
        </p:nvPicPr>
        <p:blipFill rotWithShape="1">
          <a:blip r:embed="rId5"/>
          <a:srcRect r="4080"/>
          <a:stretch/>
        </p:blipFill>
        <p:spPr>
          <a:xfrm>
            <a:off x="457200" y="1828800"/>
            <a:ext cx="12033504" cy="5406308"/>
          </a:xfrm>
          <a:prstGeom prst="rect">
            <a:avLst/>
          </a:prstGeom>
        </p:spPr>
      </p:pic>
      <p:sp>
        <p:nvSpPr>
          <p:cNvPr id="19" name="Slide Number Placeholder 13">
            <a:extLst>
              <a:ext uri="{FF2B5EF4-FFF2-40B4-BE49-F238E27FC236}">
                <a16:creationId xmlns:a16="http://schemas.microsoft.com/office/drawing/2014/main" id="{1CA01A3C-9536-4FEB-9E7D-B43F875C4BF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832848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graphicFrame>
        <p:nvGraphicFramePr>
          <p:cNvPr id="9" name="Table 8">
            <a:extLst>
              <a:ext uri="{FF2B5EF4-FFF2-40B4-BE49-F238E27FC236}">
                <a16:creationId xmlns:a16="http://schemas.microsoft.com/office/drawing/2014/main" id="{0CE12052-332C-42DA-8495-E9DFE313B400}"/>
              </a:ext>
            </a:extLst>
          </p:cNvPr>
          <p:cNvGraphicFramePr>
            <a:graphicFrameLocks noGrp="1"/>
          </p:cNvGraphicFramePr>
          <p:nvPr>
            <p:extLst>
              <p:ext uri="{D42A27DB-BD31-4B8C-83A1-F6EECF244321}">
                <p14:modId xmlns:p14="http://schemas.microsoft.com/office/powerpoint/2010/main" val="539637945"/>
              </p:ext>
            </p:extLst>
          </p:nvPr>
        </p:nvGraphicFramePr>
        <p:xfrm>
          <a:off x="3235908" y="2595416"/>
          <a:ext cx="2494136" cy="526550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766964">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البدء في تنفيذ المشروع </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إطار الحوكمة</a:t>
                      </a:r>
                      <a:endParaRPr lang="en-US" sz="2400" b="1" i="0" dirty="0">
                        <a:solidFill>
                          <a:schemeClr val="bg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دراسة جدوى المشروع</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grpSp>
        <p:nvGrpSpPr>
          <p:cNvPr id="3" name="Group 2">
            <a:extLst>
              <a:ext uri="{FF2B5EF4-FFF2-40B4-BE49-F238E27FC236}">
                <a16:creationId xmlns:a16="http://schemas.microsoft.com/office/drawing/2014/main" id="{624FEB39-370E-410D-8431-17A6C5FFC23E}"/>
              </a:ext>
            </a:extLst>
          </p:cNvPr>
          <p:cNvGrpSpPr/>
          <p:nvPr/>
        </p:nvGrpSpPr>
        <p:grpSpPr>
          <a:xfrm>
            <a:off x="7169471" y="2095500"/>
            <a:ext cx="2718549" cy="5794880"/>
            <a:chOff x="7169471" y="2095500"/>
            <a:chExt cx="2718549" cy="5794880"/>
          </a:xfrm>
        </p:grpSpPr>
        <p:sp>
          <p:nvSpPr>
            <p:cNvPr id="11" name="Rectangle 10">
              <a:extLst>
                <a:ext uri="{FF2B5EF4-FFF2-40B4-BE49-F238E27FC236}">
                  <a16:creationId xmlns:a16="http://schemas.microsoft.com/office/drawing/2014/main" id="{04B1E4C2-1818-4CBE-8455-5AE4BB465ABE}"/>
                </a:ext>
              </a:extLst>
            </p:cNvPr>
            <p:cNvSpPr/>
            <p:nvPr/>
          </p:nvSpPr>
          <p:spPr>
            <a:xfrm>
              <a:off x="7169471" y="2095500"/>
              <a:ext cx="2718549" cy="5794880"/>
            </a:xfrm>
            <a:prstGeom prst="rect">
              <a:avLst/>
            </a:prstGeom>
            <a:solidFill>
              <a:srgbClr val="F9F9F9"/>
            </a:solidFill>
            <a:ln w="9525" cap="flat" cmpd="sng" algn="ctr">
              <a:noFill/>
              <a:prstDash val="solid"/>
            </a:ln>
            <a:effectLst/>
          </p:spPr>
          <p:txBody>
            <a:bodyPr lIns="548640" tIns="365760" rtlCol="0" anchor="t" anchorCtr="0"/>
            <a:lstStyle/>
            <a:p>
              <a:pPr marL="365760" marR="0" lvl="0" indent="0" algn="ctr" defTabSz="128016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المفهوم والجدوى</a:t>
              </a:r>
              <a:endParaRPr kumimoji="0" lang="en-US" sz="3200" b="1" i="0" u="none" strike="noStrike" kern="0" cap="none" spc="0" normalizeH="0" baseline="0" noProof="0" dirty="0">
                <a:ln>
                  <a:noFill/>
                </a:ln>
                <a:solidFill>
                  <a:srgbClr val="8E1737"/>
                </a:solidFill>
                <a:effectLst/>
                <a:uLnTx/>
                <a:uFillTx/>
                <a:latin typeface="Muna"/>
                <a:ea typeface="+mn-ea"/>
                <a:cs typeface="+mn-cs"/>
              </a:endParaRPr>
            </a:p>
          </p:txBody>
        </p:sp>
        <p:sp>
          <p:nvSpPr>
            <p:cNvPr id="12" name="Oval 11">
              <a:extLst>
                <a:ext uri="{FF2B5EF4-FFF2-40B4-BE49-F238E27FC236}">
                  <a16:creationId xmlns:a16="http://schemas.microsoft.com/office/drawing/2014/main" id="{ED50E9B4-C8A5-4F43-B7AC-731EC2CAC043}"/>
                </a:ext>
              </a:extLst>
            </p:cNvPr>
            <p:cNvSpPr/>
            <p:nvPr/>
          </p:nvSpPr>
          <p:spPr>
            <a:xfrm>
              <a:off x="7540938" y="3760188"/>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3" name="Group 12">
              <a:extLst>
                <a:ext uri="{FF2B5EF4-FFF2-40B4-BE49-F238E27FC236}">
                  <a16:creationId xmlns:a16="http://schemas.microsoft.com/office/drawing/2014/main" id="{E172FB91-AA2C-4723-AA6F-67CD82232D6E}"/>
                </a:ext>
              </a:extLst>
            </p:cNvPr>
            <p:cNvGrpSpPr/>
            <p:nvPr/>
          </p:nvGrpSpPr>
          <p:grpSpPr>
            <a:xfrm>
              <a:off x="7572493" y="3760188"/>
              <a:ext cx="2067585" cy="2175040"/>
              <a:chOff x="1356223" y="3803251"/>
              <a:chExt cx="2446894" cy="2446892"/>
            </a:xfrm>
          </p:grpSpPr>
          <p:sp>
            <p:nvSpPr>
              <p:cNvPr id="17" name="Block Arc 16">
                <a:extLst>
                  <a:ext uri="{FF2B5EF4-FFF2-40B4-BE49-F238E27FC236}">
                    <a16:creationId xmlns:a16="http://schemas.microsoft.com/office/drawing/2014/main" id="{CB8C5135-E602-4557-A168-31D727D5D2F2}"/>
                  </a:ext>
                </a:extLst>
              </p:cNvPr>
              <p:cNvSpPr/>
              <p:nvPr/>
            </p:nvSpPr>
            <p:spPr>
              <a:xfrm>
                <a:off x="1356223" y="3803251"/>
                <a:ext cx="2446894"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618AF9E5-E15B-4C1A-8E7D-C53A7EBEA683}"/>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14" name="Freeform 17">
              <a:extLst>
                <a:ext uri="{FF2B5EF4-FFF2-40B4-BE49-F238E27FC236}">
                  <a16:creationId xmlns:a16="http://schemas.microsoft.com/office/drawing/2014/main" id="{7D668B9E-CD8E-4FA7-8C36-B2087CF61E27}"/>
                </a:ext>
              </a:extLst>
            </p:cNvPr>
            <p:cNvSpPr>
              <a:spLocks noChangeAspect="1" noEditPoints="1"/>
            </p:cNvSpPr>
            <p:nvPr/>
          </p:nvSpPr>
          <p:spPr bwMode="auto">
            <a:xfrm>
              <a:off x="8222686" y="4469442"/>
              <a:ext cx="967812" cy="911484"/>
            </a:xfrm>
            <a:custGeom>
              <a:avLst/>
              <a:gdLst>
                <a:gd name="T0" fmla="*/ 1556 w 2835"/>
                <a:gd name="T1" fmla="*/ 1939 h 2670"/>
                <a:gd name="T2" fmla="*/ 1422 w 2835"/>
                <a:gd name="T3" fmla="*/ 1702 h 2670"/>
                <a:gd name="T4" fmla="*/ 1202 w 2835"/>
                <a:gd name="T5" fmla="*/ 1402 h 2670"/>
                <a:gd name="T6" fmla="*/ 946 w 2835"/>
                <a:gd name="T7" fmla="*/ 1056 h 2670"/>
                <a:gd name="T8" fmla="*/ 987 w 2835"/>
                <a:gd name="T9" fmla="*/ 1041 h 2670"/>
                <a:gd name="T10" fmla="*/ 1864 w 2835"/>
                <a:gd name="T11" fmla="*/ 1258 h 2670"/>
                <a:gd name="T12" fmla="*/ 1968 w 2835"/>
                <a:gd name="T13" fmla="*/ 1234 h 2670"/>
                <a:gd name="T14" fmla="*/ 2069 w 2835"/>
                <a:gd name="T15" fmla="*/ 1269 h 2670"/>
                <a:gd name="T16" fmla="*/ 2157 w 2835"/>
                <a:gd name="T17" fmla="*/ 1224 h 2670"/>
                <a:gd name="T18" fmla="*/ 2034 w 2835"/>
                <a:gd name="T19" fmla="*/ 1148 h 2670"/>
                <a:gd name="T20" fmla="*/ 1883 w 2835"/>
                <a:gd name="T21" fmla="*/ 1154 h 2670"/>
                <a:gd name="T22" fmla="*/ 1683 w 2835"/>
                <a:gd name="T23" fmla="*/ 597 h 2670"/>
                <a:gd name="T24" fmla="*/ 1692 w 2835"/>
                <a:gd name="T25" fmla="*/ 492 h 2670"/>
                <a:gd name="T26" fmla="*/ 1626 w 2835"/>
                <a:gd name="T27" fmla="*/ 403 h 2670"/>
                <a:gd name="T28" fmla="*/ 1231 w 2835"/>
                <a:gd name="T29" fmla="*/ 181 h 2670"/>
                <a:gd name="T30" fmla="*/ 846 w 2835"/>
                <a:gd name="T31" fmla="*/ 8 h 2670"/>
                <a:gd name="T32" fmla="*/ 736 w 2835"/>
                <a:gd name="T33" fmla="*/ 8 h 2670"/>
                <a:gd name="T34" fmla="*/ 657 w 2835"/>
                <a:gd name="T35" fmla="*/ 78 h 2670"/>
                <a:gd name="T36" fmla="*/ 0 w 2835"/>
                <a:gd name="T37" fmla="*/ 1423 h 2670"/>
                <a:gd name="T38" fmla="*/ 46 w 2835"/>
                <a:gd name="T39" fmla="*/ 1519 h 2670"/>
                <a:gd name="T40" fmla="*/ 275 w 2835"/>
                <a:gd name="T41" fmla="*/ 1662 h 2670"/>
                <a:gd name="T42" fmla="*/ 818 w 2835"/>
                <a:gd name="T43" fmla="*/ 1925 h 2670"/>
                <a:gd name="T44" fmla="*/ 933 w 2835"/>
                <a:gd name="T45" fmla="*/ 1942 h 2670"/>
                <a:gd name="T46" fmla="*/ 1024 w 2835"/>
                <a:gd name="T47" fmla="*/ 1894 h 2670"/>
                <a:gd name="T48" fmla="*/ 1255 w 2835"/>
                <a:gd name="T49" fmla="*/ 1660 h 2670"/>
                <a:gd name="T50" fmla="*/ 1166 w 2835"/>
                <a:gd name="T51" fmla="*/ 1719 h 2670"/>
                <a:gd name="T52" fmla="*/ 1367 w 2835"/>
                <a:gd name="T53" fmla="*/ 1944 h 2670"/>
                <a:gd name="T54" fmla="*/ 950 w 2835"/>
                <a:gd name="T55" fmla="*/ 1844 h 2670"/>
                <a:gd name="T56" fmla="*/ 905 w 2835"/>
                <a:gd name="T57" fmla="*/ 1857 h 2670"/>
                <a:gd name="T58" fmla="*/ 776 w 2835"/>
                <a:gd name="T59" fmla="*/ 1812 h 2670"/>
                <a:gd name="T60" fmla="*/ 147 w 2835"/>
                <a:gd name="T61" fmla="*/ 1488 h 2670"/>
                <a:gd name="T62" fmla="*/ 99 w 2835"/>
                <a:gd name="T63" fmla="*/ 1446 h 2670"/>
                <a:gd name="T64" fmla="*/ 91 w 2835"/>
                <a:gd name="T65" fmla="*/ 1397 h 2670"/>
                <a:gd name="T66" fmla="*/ 758 w 2835"/>
                <a:gd name="T67" fmla="*/ 94 h 2670"/>
                <a:gd name="T68" fmla="*/ 812 w 2835"/>
                <a:gd name="T69" fmla="*/ 91 h 2670"/>
                <a:gd name="T70" fmla="*/ 1098 w 2835"/>
                <a:gd name="T71" fmla="*/ 213 h 2670"/>
                <a:gd name="T72" fmla="*/ 1563 w 2835"/>
                <a:gd name="T73" fmla="*/ 464 h 2670"/>
                <a:gd name="T74" fmla="*/ 1606 w 2835"/>
                <a:gd name="T75" fmla="*/ 512 h 2670"/>
                <a:gd name="T76" fmla="*/ 1304 w 2835"/>
                <a:gd name="T77" fmla="*/ 1153 h 2670"/>
                <a:gd name="T78" fmla="*/ 1119 w 2835"/>
                <a:gd name="T79" fmla="*/ 999 h 2670"/>
                <a:gd name="T80" fmla="*/ 1047 w 2835"/>
                <a:gd name="T81" fmla="*/ 824 h 2670"/>
                <a:gd name="T82" fmla="*/ 747 w 2835"/>
                <a:gd name="T83" fmla="*/ 906 h 2670"/>
                <a:gd name="T84" fmla="*/ 807 w 2835"/>
                <a:gd name="T85" fmla="*/ 1211 h 2670"/>
                <a:gd name="T86" fmla="*/ 845 w 2835"/>
                <a:gd name="T87" fmla="*/ 1244 h 2670"/>
                <a:gd name="T88" fmla="*/ 284 w 2835"/>
                <a:gd name="T89" fmla="*/ 1313 h 2670"/>
                <a:gd name="T90" fmla="*/ 1082 w 2835"/>
                <a:gd name="T91" fmla="*/ 1397 h 2670"/>
                <a:gd name="T92" fmla="*/ 1240 w 2835"/>
                <a:gd name="T93" fmla="*/ 1775 h 2670"/>
                <a:gd name="T94" fmla="*/ 1322 w 2835"/>
                <a:gd name="T95" fmla="*/ 1738 h 2670"/>
                <a:gd name="T96" fmla="*/ 1473 w 2835"/>
                <a:gd name="T97" fmla="*/ 1891 h 2670"/>
                <a:gd name="T98" fmla="*/ 2131 w 2835"/>
                <a:gd name="T99" fmla="*/ 2650 h 2670"/>
                <a:gd name="T100" fmla="*/ 2204 w 2835"/>
                <a:gd name="T101" fmla="*/ 2662 h 2670"/>
                <a:gd name="T102" fmla="*/ 916 w 2835"/>
                <a:gd name="T103" fmla="*/ 713 h 2670"/>
                <a:gd name="T104" fmla="*/ 520 w 2835"/>
                <a:gd name="T105" fmla="*/ 1542 h 2670"/>
                <a:gd name="T106" fmla="*/ 485 w 2835"/>
                <a:gd name="T107" fmla="*/ 1588 h 2670"/>
                <a:gd name="T108" fmla="*/ 513 w 2835"/>
                <a:gd name="T109" fmla="*/ 1638 h 2670"/>
                <a:gd name="T110" fmla="*/ 577 w 2835"/>
                <a:gd name="T111" fmla="*/ 1623 h 2670"/>
                <a:gd name="T112" fmla="*/ 581 w 2835"/>
                <a:gd name="T113" fmla="*/ 1566 h 2670"/>
                <a:gd name="T114" fmla="*/ 1082 w 2835"/>
                <a:gd name="T115" fmla="*/ 330 h 2670"/>
                <a:gd name="T116" fmla="*/ 658 w 2835"/>
                <a:gd name="T117" fmla="*/ 704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5" h="2670">
                  <a:moveTo>
                    <a:pt x="1653" y="2050"/>
                  </a:moveTo>
                  <a:lnTo>
                    <a:pt x="1653" y="2050"/>
                  </a:lnTo>
                  <a:lnTo>
                    <a:pt x="1631" y="2030"/>
                  </a:lnTo>
                  <a:lnTo>
                    <a:pt x="1610" y="2008"/>
                  </a:lnTo>
                  <a:lnTo>
                    <a:pt x="1590" y="1986"/>
                  </a:lnTo>
                  <a:lnTo>
                    <a:pt x="1572" y="1962"/>
                  </a:lnTo>
                  <a:lnTo>
                    <a:pt x="1556" y="1939"/>
                  </a:lnTo>
                  <a:lnTo>
                    <a:pt x="1540" y="1915"/>
                  </a:lnTo>
                  <a:lnTo>
                    <a:pt x="1528" y="1892"/>
                  </a:lnTo>
                  <a:lnTo>
                    <a:pt x="1515" y="1868"/>
                  </a:lnTo>
                  <a:lnTo>
                    <a:pt x="1515" y="1868"/>
                  </a:lnTo>
                  <a:lnTo>
                    <a:pt x="1479" y="1802"/>
                  </a:lnTo>
                  <a:lnTo>
                    <a:pt x="1442" y="1735"/>
                  </a:lnTo>
                  <a:lnTo>
                    <a:pt x="1422" y="1702"/>
                  </a:lnTo>
                  <a:lnTo>
                    <a:pt x="1402" y="1669"/>
                  </a:lnTo>
                  <a:lnTo>
                    <a:pt x="1380" y="1639"/>
                  </a:lnTo>
                  <a:lnTo>
                    <a:pt x="1358" y="1608"/>
                  </a:lnTo>
                  <a:lnTo>
                    <a:pt x="1358" y="1608"/>
                  </a:lnTo>
                  <a:lnTo>
                    <a:pt x="1246" y="1461"/>
                  </a:lnTo>
                  <a:lnTo>
                    <a:pt x="1251" y="1452"/>
                  </a:lnTo>
                  <a:lnTo>
                    <a:pt x="1202" y="1402"/>
                  </a:lnTo>
                  <a:lnTo>
                    <a:pt x="1202" y="1402"/>
                  </a:lnTo>
                  <a:lnTo>
                    <a:pt x="947" y="1067"/>
                  </a:lnTo>
                  <a:lnTo>
                    <a:pt x="947" y="1067"/>
                  </a:lnTo>
                  <a:lnTo>
                    <a:pt x="945" y="1063"/>
                  </a:lnTo>
                  <a:lnTo>
                    <a:pt x="945" y="1061"/>
                  </a:lnTo>
                  <a:lnTo>
                    <a:pt x="945" y="1058"/>
                  </a:lnTo>
                  <a:lnTo>
                    <a:pt x="946" y="1056"/>
                  </a:lnTo>
                  <a:lnTo>
                    <a:pt x="949" y="1052"/>
                  </a:lnTo>
                  <a:lnTo>
                    <a:pt x="952" y="1050"/>
                  </a:lnTo>
                  <a:lnTo>
                    <a:pt x="958" y="1047"/>
                  </a:lnTo>
                  <a:lnTo>
                    <a:pt x="958" y="1047"/>
                  </a:lnTo>
                  <a:lnTo>
                    <a:pt x="966" y="1043"/>
                  </a:lnTo>
                  <a:lnTo>
                    <a:pt x="976" y="1042"/>
                  </a:lnTo>
                  <a:lnTo>
                    <a:pt x="987" y="1041"/>
                  </a:lnTo>
                  <a:lnTo>
                    <a:pt x="1001" y="1043"/>
                  </a:lnTo>
                  <a:lnTo>
                    <a:pt x="1016" y="1047"/>
                  </a:lnTo>
                  <a:lnTo>
                    <a:pt x="1032" y="1054"/>
                  </a:lnTo>
                  <a:lnTo>
                    <a:pt x="1050" y="1063"/>
                  </a:lnTo>
                  <a:lnTo>
                    <a:pt x="1069" y="1077"/>
                  </a:lnTo>
                  <a:lnTo>
                    <a:pt x="1480" y="1422"/>
                  </a:lnTo>
                  <a:lnTo>
                    <a:pt x="1864" y="1258"/>
                  </a:lnTo>
                  <a:lnTo>
                    <a:pt x="1864" y="1258"/>
                  </a:lnTo>
                  <a:lnTo>
                    <a:pt x="1894" y="1248"/>
                  </a:lnTo>
                  <a:lnTo>
                    <a:pt x="1909" y="1243"/>
                  </a:lnTo>
                  <a:lnTo>
                    <a:pt x="1923" y="1238"/>
                  </a:lnTo>
                  <a:lnTo>
                    <a:pt x="1938" y="1236"/>
                  </a:lnTo>
                  <a:lnTo>
                    <a:pt x="1952" y="1234"/>
                  </a:lnTo>
                  <a:lnTo>
                    <a:pt x="1968" y="1234"/>
                  </a:lnTo>
                  <a:lnTo>
                    <a:pt x="1982" y="1234"/>
                  </a:lnTo>
                  <a:lnTo>
                    <a:pt x="1997" y="1235"/>
                  </a:lnTo>
                  <a:lnTo>
                    <a:pt x="2011" y="1238"/>
                  </a:lnTo>
                  <a:lnTo>
                    <a:pt x="2025" y="1243"/>
                  </a:lnTo>
                  <a:lnTo>
                    <a:pt x="2041" y="1250"/>
                  </a:lnTo>
                  <a:lnTo>
                    <a:pt x="2055" y="1258"/>
                  </a:lnTo>
                  <a:lnTo>
                    <a:pt x="2069" y="1269"/>
                  </a:lnTo>
                  <a:lnTo>
                    <a:pt x="2083" y="1282"/>
                  </a:lnTo>
                  <a:lnTo>
                    <a:pt x="2097" y="1297"/>
                  </a:lnTo>
                  <a:lnTo>
                    <a:pt x="2485" y="1741"/>
                  </a:lnTo>
                  <a:lnTo>
                    <a:pt x="2556" y="1681"/>
                  </a:lnTo>
                  <a:lnTo>
                    <a:pt x="2168" y="1236"/>
                  </a:lnTo>
                  <a:lnTo>
                    <a:pt x="2168" y="1236"/>
                  </a:lnTo>
                  <a:lnTo>
                    <a:pt x="2157" y="1224"/>
                  </a:lnTo>
                  <a:lnTo>
                    <a:pt x="2145" y="1213"/>
                  </a:lnTo>
                  <a:lnTo>
                    <a:pt x="2135" y="1203"/>
                  </a:lnTo>
                  <a:lnTo>
                    <a:pt x="2123" y="1194"/>
                  </a:lnTo>
                  <a:lnTo>
                    <a:pt x="2101" y="1177"/>
                  </a:lnTo>
                  <a:lnTo>
                    <a:pt x="2078" y="1165"/>
                  </a:lnTo>
                  <a:lnTo>
                    <a:pt x="2056" y="1155"/>
                  </a:lnTo>
                  <a:lnTo>
                    <a:pt x="2034" y="1148"/>
                  </a:lnTo>
                  <a:lnTo>
                    <a:pt x="2011" y="1143"/>
                  </a:lnTo>
                  <a:lnTo>
                    <a:pt x="1989" y="1141"/>
                  </a:lnTo>
                  <a:lnTo>
                    <a:pt x="1966" y="1140"/>
                  </a:lnTo>
                  <a:lnTo>
                    <a:pt x="1945" y="1141"/>
                  </a:lnTo>
                  <a:lnTo>
                    <a:pt x="1924" y="1144"/>
                  </a:lnTo>
                  <a:lnTo>
                    <a:pt x="1903" y="1148"/>
                  </a:lnTo>
                  <a:lnTo>
                    <a:pt x="1883" y="1154"/>
                  </a:lnTo>
                  <a:lnTo>
                    <a:pt x="1864" y="1160"/>
                  </a:lnTo>
                  <a:lnTo>
                    <a:pt x="1845" y="1167"/>
                  </a:lnTo>
                  <a:lnTo>
                    <a:pt x="1828" y="1174"/>
                  </a:lnTo>
                  <a:lnTo>
                    <a:pt x="1497" y="1314"/>
                  </a:lnTo>
                  <a:lnTo>
                    <a:pt x="1373" y="1210"/>
                  </a:lnTo>
                  <a:lnTo>
                    <a:pt x="1683" y="597"/>
                  </a:lnTo>
                  <a:lnTo>
                    <a:pt x="1683" y="597"/>
                  </a:lnTo>
                  <a:lnTo>
                    <a:pt x="1690" y="582"/>
                  </a:lnTo>
                  <a:lnTo>
                    <a:pt x="1695" y="566"/>
                  </a:lnTo>
                  <a:lnTo>
                    <a:pt x="1697" y="551"/>
                  </a:lnTo>
                  <a:lnTo>
                    <a:pt x="1699" y="536"/>
                  </a:lnTo>
                  <a:lnTo>
                    <a:pt x="1698" y="520"/>
                  </a:lnTo>
                  <a:lnTo>
                    <a:pt x="1696" y="506"/>
                  </a:lnTo>
                  <a:lnTo>
                    <a:pt x="1692" y="492"/>
                  </a:lnTo>
                  <a:lnTo>
                    <a:pt x="1688" y="478"/>
                  </a:lnTo>
                  <a:lnTo>
                    <a:pt x="1681" y="464"/>
                  </a:lnTo>
                  <a:lnTo>
                    <a:pt x="1672" y="451"/>
                  </a:lnTo>
                  <a:lnTo>
                    <a:pt x="1663" y="438"/>
                  </a:lnTo>
                  <a:lnTo>
                    <a:pt x="1652" y="425"/>
                  </a:lnTo>
                  <a:lnTo>
                    <a:pt x="1641" y="413"/>
                  </a:lnTo>
                  <a:lnTo>
                    <a:pt x="1626" y="403"/>
                  </a:lnTo>
                  <a:lnTo>
                    <a:pt x="1612" y="392"/>
                  </a:lnTo>
                  <a:lnTo>
                    <a:pt x="1597" y="381"/>
                  </a:lnTo>
                  <a:lnTo>
                    <a:pt x="1597" y="381"/>
                  </a:lnTo>
                  <a:lnTo>
                    <a:pt x="1513" y="333"/>
                  </a:lnTo>
                  <a:lnTo>
                    <a:pt x="1423" y="281"/>
                  </a:lnTo>
                  <a:lnTo>
                    <a:pt x="1327" y="231"/>
                  </a:lnTo>
                  <a:lnTo>
                    <a:pt x="1231" y="181"/>
                  </a:lnTo>
                  <a:lnTo>
                    <a:pt x="1134" y="133"/>
                  </a:lnTo>
                  <a:lnTo>
                    <a:pt x="1043" y="89"/>
                  </a:lnTo>
                  <a:lnTo>
                    <a:pt x="957" y="52"/>
                  </a:lnTo>
                  <a:lnTo>
                    <a:pt x="880" y="19"/>
                  </a:lnTo>
                  <a:lnTo>
                    <a:pt x="880" y="19"/>
                  </a:lnTo>
                  <a:lnTo>
                    <a:pt x="863" y="13"/>
                  </a:lnTo>
                  <a:lnTo>
                    <a:pt x="846" y="8"/>
                  </a:lnTo>
                  <a:lnTo>
                    <a:pt x="830" y="5"/>
                  </a:lnTo>
                  <a:lnTo>
                    <a:pt x="812" y="1"/>
                  </a:lnTo>
                  <a:lnTo>
                    <a:pt x="797" y="0"/>
                  </a:lnTo>
                  <a:lnTo>
                    <a:pt x="780" y="0"/>
                  </a:lnTo>
                  <a:lnTo>
                    <a:pt x="765" y="1"/>
                  </a:lnTo>
                  <a:lnTo>
                    <a:pt x="750" y="4"/>
                  </a:lnTo>
                  <a:lnTo>
                    <a:pt x="736" y="8"/>
                  </a:lnTo>
                  <a:lnTo>
                    <a:pt x="721" y="14"/>
                  </a:lnTo>
                  <a:lnTo>
                    <a:pt x="708" y="20"/>
                  </a:lnTo>
                  <a:lnTo>
                    <a:pt x="697" y="29"/>
                  </a:lnTo>
                  <a:lnTo>
                    <a:pt x="685" y="39"/>
                  </a:lnTo>
                  <a:lnTo>
                    <a:pt x="674" y="51"/>
                  </a:lnTo>
                  <a:lnTo>
                    <a:pt x="665" y="64"/>
                  </a:lnTo>
                  <a:lnTo>
                    <a:pt x="657" y="78"/>
                  </a:lnTo>
                  <a:lnTo>
                    <a:pt x="15" y="1348"/>
                  </a:lnTo>
                  <a:lnTo>
                    <a:pt x="15" y="1348"/>
                  </a:lnTo>
                  <a:lnTo>
                    <a:pt x="9" y="1363"/>
                  </a:lnTo>
                  <a:lnTo>
                    <a:pt x="4" y="1379"/>
                  </a:lnTo>
                  <a:lnTo>
                    <a:pt x="1" y="1394"/>
                  </a:lnTo>
                  <a:lnTo>
                    <a:pt x="0" y="1409"/>
                  </a:lnTo>
                  <a:lnTo>
                    <a:pt x="0" y="1423"/>
                  </a:lnTo>
                  <a:lnTo>
                    <a:pt x="2" y="1439"/>
                  </a:lnTo>
                  <a:lnTo>
                    <a:pt x="6" y="1453"/>
                  </a:lnTo>
                  <a:lnTo>
                    <a:pt x="11" y="1467"/>
                  </a:lnTo>
                  <a:lnTo>
                    <a:pt x="18" y="1481"/>
                  </a:lnTo>
                  <a:lnTo>
                    <a:pt x="26" y="1494"/>
                  </a:lnTo>
                  <a:lnTo>
                    <a:pt x="35" y="1507"/>
                  </a:lnTo>
                  <a:lnTo>
                    <a:pt x="46" y="1519"/>
                  </a:lnTo>
                  <a:lnTo>
                    <a:pt x="58" y="1530"/>
                  </a:lnTo>
                  <a:lnTo>
                    <a:pt x="72" y="1542"/>
                  </a:lnTo>
                  <a:lnTo>
                    <a:pt x="86" y="1553"/>
                  </a:lnTo>
                  <a:lnTo>
                    <a:pt x="101" y="1562"/>
                  </a:lnTo>
                  <a:lnTo>
                    <a:pt x="101" y="1562"/>
                  </a:lnTo>
                  <a:lnTo>
                    <a:pt x="185" y="1612"/>
                  </a:lnTo>
                  <a:lnTo>
                    <a:pt x="275" y="1662"/>
                  </a:lnTo>
                  <a:lnTo>
                    <a:pt x="371" y="1713"/>
                  </a:lnTo>
                  <a:lnTo>
                    <a:pt x="468" y="1764"/>
                  </a:lnTo>
                  <a:lnTo>
                    <a:pt x="564" y="1811"/>
                  </a:lnTo>
                  <a:lnTo>
                    <a:pt x="657" y="1854"/>
                  </a:lnTo>
                  <a:lnTo>
                    <a:pt x="741" y="1893"/>
                  </a:lnTo>
                  <a:lnTo>
                    <a:pt x="818" y="1925"/>
                  </a:lnTo>
                  <a:lnTo>
                    <a:pt x="818" y="1925"/>
                  </a:lnTo>
                  <a:lnTo>
                    <a:pt x="836" y="1932"/>
                  </a:lnTo>
                  <a:lnTo>
                    <a:pt x="852" y="1937"/>
                  </a:lnTo>
                  <a:lnTo>
                    <a:pt x="870" y="1940"/>
                  </a:lnTo>
                  <a:lnTo>
                    <a:pt x="886" y="1942"/>
                  </a:lnTo>
                  <a:lnTo>
                    <a:pt x="903" y="1944"/>
                  </a:lnTo>
                  <a:lnTo>
                    <a:pt x="918" y="1945"/>
                  </a:lnTo>
                  <a:lnTo>
                    <a:pt x="933" y="1942"/>
                  </a:lnTo>
                  <a:lnTo>
                    <a:pt x="949" y="1940"/>
                  </a:lnTo>
                  <a:lnTo>
                    <a:pt x="963" y="1937"/>
                  </a:lnTo>
                  <a:lnTo>
                    <a:pt x="977" y="1931"/>
                  </a:lnTo>
                  <a:lnTo>
                    <a:pt x="990" y="1924"/>
                  </a:lnTo>
                  <a:lnTo>
                    <a:pt x="1001" y="1915"/>
                  </a:lnTo>
                  <a:lnTo>
                    <a:pt x="1013" y="1906"/>
                  </a:lnTo>
                  <a:lnTo>
                    <a:pt x="1024" y="1894"/>
                  </a:lnTo>
                  <a:lnTo>
                    <a:pt x="1033" y="1881"/>
                  </a:lnTo>
                  <a:lnTo>
                    <a:pt x="1042" y="1866"/>
                  </a:lnTo>
                  <a:lnTo>
                    <a:pt x="1199" y="1554"/>
                  </a:lnTo>
                  <a:lnTo>
                    <a:pt x="1199" y="1554"/>
                  </a:lnTo>
                  <a:lnTo>
                    <a:pt x="1272" y="1654"/>
                  </a:lnTo>
                  <a:lnTo>
                    <a:pt x="1272" y="1654"/>
                  </a:lnTo>
                  <a:lnTo>
                    <a:pt x="1255" y="1660"/>
                  </a:lnTo>
                  <a:lnTo>
                    <a:pt x="1238" y="1666"/>
                  </a:lnTo>
                  <a:lnTo>
                    <a:pt x="1223" y="1673"/>
                  </a:lnTo>
                  <a:lnTo>
                    <a:pt x="1210" y="1681"/>
                  </a:lnTo>
                  <a:lnTo>
                    <a:pt x="1197" y="1689"/>
                  </a:lnTo>
                  <a:lnTo>
                    <a:pt x="1186" y="1699"/>
                  </a:lnTo>
                  <a:lnTo>
                    <a:pt x="1176" y="1708"/>
                  </a:lnTo>
                  <a:lnTo>
                    <a:pt x="1166" y="1719"/>
                  </a:lnTo>
                  <a:lnTo>
                    <a:pt x="1158" y="1731"/>
                  </a:lnTo>
                  <a:lnTo>
                    <a:pt x="1150" y="1742"/>
                  </a:lnTo>
                  <a:lnTo>
                    <a:pt x="1143" y="1755"/>
                  </a:lnTo>
                  <a:lnTo>
                    <a:pt x="1136" y="1768"/>
                  </a:lnTo>
                  <a:lnTo>
                    <a:pt x="1124" y="1798"/>
                  </a:lnTo>
                  <a:lnTo>
                    <a:pt x="1112" y="1831"/>
                  </a:lnTo>
                  <a:lnTo>
                    <a:pt x="1367" y="1944"/>
                  </a:lnTo>
                  <a:lnTo>
                    <a:pt x="1832" y="2306"/>
                  </a:lnTo>
                  <a:lnTo>
                    <a:pt x="1904" y="2245"/>
                  </a:lnTo>
                  <a:lnTo>
                    <a:pt x="1653" y="2050"/>
                  </a:lnTo>
                  <a:close/>
                  <a:moveTo>
                    <a:pt x="963" y="1826"/>
                  </a:moveTo>
                  <a:lnTo>
                    <a:pt x="963" y="1826"/>
                  </a:lnTo>
                  <a:lnTo>
                    <a:pt x="958" y="1835"/>
                  </a:lnTo>
                  <a:lnTo>
                    <a:pt x="950" y="1844"/>
                  </a:lnTo>
                  <a:lnTo>
                    <a:pt x="946" y="1847"/>
                  </a:lnTo>
                  <a:lnTo>
                    <a:pt x="940" y="1851"/>
                  </a:lnTo>
                  <a:lnTo>
                    <a:pt x="934" y="1853"/>
                  </a:lnTo>
                  <a:lnTo>
                    <a:pt x="929" y="1855"/>
                  </a:lnTo>
                  <a:lnTo>
                    <a:pt x="921" y="1857"/>
                  </a:lnTo>
                  <a:lnTo>
                    <a:pt x="913" y="1857"/>
                  </a:lnTo>
                  <a:lnTo>
                    <a:pt x="905" y="1857"/>
                  </a:lnTo>
                  <a:lnTo>
                    <a:pt x="896" y="1857"/>
                  </a:lnTo>
                  <a:lnTo>
                    <a:pt x="886" y="1854"/>
                  </a:lnTo>
                  <a:lnTo>
                    <a:pt x="876" y="1852"/>
                  </a:lnTo>
                  <a:lnTo>
                    <a:pt x="864" y="1848"/>
                  </a:lnTo>
                  <a:lnTo>
                    <a:pt x="851" y="1844"/>
                  </a:lnTo>
                  <a:lnTo>
                    <a:pt x="851" y="1844"/>
                  </a:lnTo>
                  <a:lnTo>
                    <a:pt x="776" y="1812"/>
                  </a:lnTo>
                  <a:lnTo>
                    <a:pt x="691" y="1774"/>
                  </a:lnTo>
                  <a:lnTo>
                    <a:pt x="601" y="1732"/>
                  </a:lnTo>
                  <a:lnTo>
                    <a:pt x="506" y="1685"/>
                  </a:lnTo>
                  <a:lnTo>
                    <a:pt x="412" y="1635"/>
                  </a:lnTo>
                  <a:lnTo>
                    <a:pt x="318" y="1586"/>
                  </a:lnTo>
                  <a:lnTo>
                    <a:pt x="228" y="1535"/>
                  </a:lnTo>
                  <a:lnTo>
                    <a:pt x="147" y="1488"/>
                  </a:lnTo>
                  <a:lnTo>
                    <a:pt x="147" y="1488"/>
                  </a:lnTo>
                  <a:lnTo>
                    <a:pt x="135" y="1481"/>
                  </a:lnTo>
                  <a:lnTo>
                    <a:pt x="126" y="1473"/>
                  </a:lnTo>
                  <a:lnTo>
                    <a:pt x="118" y="1467"/>
                  </a:lnTo>
                  <a:lnTo>
                    <a:pt x="109" y="1460"/>
                  </a:lnTo>
                  <a:lnTo>
                    <a:pt x="104" y="1453"/>
                  </a:lnTo>
                  <a:lnTo>
                    <a:pt x="99" y="1446"/>
                  </a:lnTo>
                  <a:lnTo>
                    <a:pt x="95" y="1440"/>
                  </a:lnTo>
                  <a:lnTo>
                    <a:pt x="92" y="1433"/>
                  </a:lnTo>
                  <a:lnTo>
                    <a:pt x="89" y="1427"/>
                  </a:lnTo>
                  <a:lnTo>
                    <a:pt x="88" y="1420"/>
                  </a:lnTo>
                  <a:lnTo>
                    <a:pt x="88" y="1414"/>
                  </a:lnTo>
                  <a:lnTo>
                    <a:pt x="88" y="1408"/>
                  </a:lnTo>
                  <a:lnTo>
                    <a:pt x="91" y="1397"/>
                  </a:lnTo>
                  <a:lnTo>
                    <a:pt x="94" y="1387"/>
                  </a:lnTo>
                  <a:lnTo>
                    <a:pt x="736" y="118"/>
                  </a:lnTo>
                  <a:lnTo>
                    <a:pt x="736" y="118"/>
                  </a:lnTo>
                  <a:lnTo>
                    <a:pt x="741" y="108"/>
                  </a:lnTo>
                  <a:lnTo>
                    <a:pt x="748" y="101"/>
                  </a:lnTo>
                  <a:lnTo>
                    <a:pt x="753" y="98"/>
                  </a:lnTo>
                  <a:lnTo>
                    <a:pt x="758" y="94"/>
                  </a:lnTo>
                  <a:lnTo>
                    <a:pt x="764" y="92"/>
                  </a:lnTo>
                  <a:lnTo>
                    <a:pt x="770" y="89"/>
                  </a:lnTo>
                  <a:lnTo>
                    <a:pt x="777" y="88"/>
                  </a:lnTo>
                  <a:lnTo>
                    <a:pt x="785" y="87"/>
                  </a:lnTo>
                  <a:lnTo>
                    <a:pt x="793" y="87"/>
                  </a:lnTo>
                  <a:lnTo>
                    <a:pt x="803" y="88"/>
                  </a:lnTo>
                  <a:lnTo>
                    <a:pt x="812" y="91"/>
                  </a:lnTo>
                  <a:lnTo>
                    <a:pt x="824" y="93"/>
                  </a:lnTo>
                  <a:lnTo>
                    <a:pt x="836" y="97"/>
                  </a:lnTo>
                  <a:lnTo>
                    <a:pt x="848" y="101"/>
                  </a:lnTo>
                  <a:lnTo>
                    <a:pt x="848" y="101"/>
                  </a:lnTo>
                  <a:lnTo>
                    <a:pt x="923" y="132"/>
                  </a:lnTo>
                  <a:lnTo>
                    <a:pt x="1007" y="171"/>
                  </a:lnTo>
                  <a:lnTo>
                    <a:pt x="1098" y="213"/>
                  </a:lnTo>
                  <a:lnTo>
                    <a:pt x="1192" y="260"/>
                  </a:lnTo>
                  <a:lnTo>
                    <a:pt x="1287" y="308"/>
                  </a:lnTo>
                  <a:lnTo>
                    <a:pt x="1380" y="359"/>
                  </a:lnTo>
                  <a:lnTo>
                    <a:pt x="1470" y="409"/>
                  </a:lnTo>
                  <a:lnTo>
                    <a:pt x="1551" y="457"/>
                  </a:lnTo>
                  <a:lnTo>
                    <a:pt x="1551" y="457"/>
                  </a:lnTo>
                  <a:lnTo>
                    <a:pt x="1563" y="464"/>
                  </a:lnTo>
                  <a:lnTo>
                    <a:pt x="1572" y="471"/>
                  </a:lnTo>
                  <a:lnTo>
                    <a:pt x="1582" y="478"/>
                  </a:lnTo>
                  <a:lnTo>
                    <a:pt x="1589" y="485"/>
                  </a:lnTo>
                  <a:lnTo>
                    <a:pt x="1595" y="492"/>
                  </a:lnTo>
                  <a:lnTo>
                    <a:pt x="1599" y="499"/>
                  </a:lnTo>
                  <a:lnTo>
                    <a:pt x="1604" y="505"/>
                  </a:lnTo>
                  <a:lnTo>
                    <a:pt x="1606" y="512"/>
                  </a:lnTo>
                  <a:lnTo>
                    <a:pt x="1609" y="518"/>
                  </a:lnTo>
                  <a:lnTo>
                    <a:pt x="1610" y="524"/>
                  </a:lnTo>
                  <a:lnTo>
                    <a:pt x="1611" y="530"/>
                  </a:lnTo>
                  <a:lnTo>
                    <a:pt x="1610" y="536"/>
                  </a:lnTo>
                  <a:lnTo>
                    <a:pt x="1609" y="547"/>
                  </a:lnTo>
                  <a:lnTo>
                    <a:pt x="1604" y="557"/>
                  </a:lnTo>
                  <a:lnTo>
                    <a:pt x="1304" y="1153"/>
                  </a:lnTo>
                  <a:lnTo>
                    <a:pt x="1235" y="1095"/>
                  </a:lnTo>
                  <a:lnTo>
                    <a:pt x="1485" y="599"/>
                  </a:lnTo>
                  <a:lnTo>
                    <a:pt x="1442" y="578"/>
                  </a:lnTo>
                  <a:lnTo>
                    <a:pt x="1197" y="1063"/>
                  </a:lnTo>
                  <a:lnTo>
                    <a:pt x="1127" y="1005"/>
                  </a:lnTo>
                  <a:lnTo>
                    <a:pt x="1127" y="1005"/>
                  </a:lnTo>
                  <a:lnTo>
                    <a:pt x="1119" y="999"/>
                  </a:lnTo>
                  <a:lnTo>
                    <a:pt x="1077" y="855"/>
                  </a:lnTo>
                  <a:lnTo>
                    <a:pt x="1077" y="855"/>
                  </a:lnTo>
                  <a:lnTo>
                    <a:pt x="1073" y="846"/>
                  </a:lnTo>
                  <a:lnTo>
                    <a:pt x="1069" y="838"/>
                  </a:lnTo>
                  <a:lnTo>
                    <a:pt x="1063" y="832"/>
                  </a:lnTo>
                  <a:lnTo>
                    <a:pt x="1056" y="828"/>
                  </a:lnTo>
                  <a:lnTo>
                    <a:pt x="1047" y="824"/>
                  </a:lnTo>
                  <a:lnTo>
                    <a:pt x="1038" y="822"/>
                  </a:lnTo>
                  <a:lnTo>
                    <a:pt x="1030" y="822"/>
                  </a:lnTo>
                  <a:lnTo>
                    <a:pt x="1020" y="823"/>
                  </a:lnTo>
                  <a:lnTo>
                    <a:pt x="764" y="898"/>
                  </a:lnTo>
                  <a:lnTo>
                    <a:pt x="764" y="898"/>
                  </a:lnTo>
                  <a:lnTo>
                    <a:pt x="756" y="902"/>
                  </a:lnTo>
                  <a:lnTo>
                    <a:pt x="747" y="906"/>
                  </a:lnTo>
                  <a:lnTo>
                    <a:pt x="741" y="912"/>
                  </a:lnTo>
                  <a:lnTo>
                    <a:pt x="737" y="919"/>
                  </a:lnTo>
                  <a:lnTo>
                    <a:pt x="733" y="928"/>
                  </a:lnTo>
                  <a:lnTo>
                    <a:pt x="731" y="937"/>
                  </a:lnTo>
                  <a:lnTo>
                    <a:pt x="731" y="945"/>
                  </a:lnTo>
                  <a:lnTo>
                    <a:pt x="732" y="955"/>
                  </a:lnTo>
                  <a:lnTo>
                    <a:pt x="807" y="1211"/>
                  </a:lnTo>
                  <a:lnTo>
                    <a:pt x="807" y="1211"/>
                  </a:lnTo>
                  <a:lnTo>
                    <a:pt x="810" y="1220"/>
                  </a:lnTo>
                  <a:lnTo>
                    <a:pt x="816" y="1228"/>
                  </a:lnTo>
                  <a:lnTo>
                    <a:pt x="821" y="1234"/>
                  </a:lnTo>
                  <a:lnTo>
                    <a:pt x="828" y="1238"/>
                  </a:lnTo>
                  <a:lnTo>
                    <a:pt x="837" y="1242"/>
                  </a:lnTo>
                  <a:lnTo>
                    <a:pt x="845" y="1244"/>
                  </a:lnTo>
                  <a:lnTo>
                    <a:pt x="854" y="1244"/>
                  </a:lnTo>
                  <a:lnTo>
                    <a:pt x="864" y="1243"/>
                  </a:lnTo>
                  <a:lnTo>
                    <a:pt x="946" y="1218"/>
                  </a:lnTo>
                  <a:lnTo>
                    <a:pt x="946" y="1218"/>
                  </a:lnTo>
                  <a:lnTo>
                    <a:pt x="1050" y="1355"/>
                  </a:lnTo>
                  <a:lnTo>
                    <a:pt x="911" y="1629"/>
                  </a:lnTo>
                  <a:lnTo>
                    <a:pt x="284" y="1313"/>
                  </a:lnTo>
                  <a:lnTo>
                    <a:pt x="793" y="304"/>
                  </a:lnTo>
                  <a:lnTo>
                    <a:pt x="1387" y="604"/>
                  </a:lnTo>
                  <a:lnTo>
                    <a:pt x="1410" y="562"/>
                  </a:lnTo>
                  <a:lnTo>
                    <a:pt x="772" y="239"/>
                  </a:lnTo>
                  <a:lnTo>
                    <a:pt x="219" y="1334"/>
                  </a:lnTo>
                  <a:lnTo>
                    <a:pt x="932" y="1694"/>
                  </a:lnTo>
                  <a:lnTo>
                    <a:pt x="1082" y="1397"/>
                  </a:lnTo>
                  <a:lnTo>
                    <a:pt x="1082" y="1397"/>
                  </a:lnTo>
                  <a:lnTo>
                    <a:pt x="1140" y="1475"/>
                  </a:lnTo>
                  <a:lnTo>
                    <a:pt x="963" y="1826"/>
                  </a:lnTo>
                  <a:close/>
                  <a:moveTo>
                    <a:pt x="1396" y="1848"/>
                  </a:moveTo>
                  <a:lnTo>
                    <a:pt x="1235" y="1782"/>
                  </a:lnTo>
                  <a:lnTo>
                    <a:pt x="1235" y="1782"/>
                  </a:lnTo>
                  <a:lnTo>
                    <a:pt x="1240" y="1775"/>
                  </a:lnTo>
                  <a:lnTo>
                    <a:pt x="1249" y="1768"/>
                  </a:lnTo>
                  <a:lnTo>
                    <a:pt x="1256" y="1762"/>
                  </a:lnTo>
                  <a:lnTo>
                    <a:pt x="1265" y="1758"/>
                  </a:lnTo>
                  <a:lnTo>
                    <a:pt x="1273" y="1753"/>
                  </a:lnTo>
                  <a:lnTo>
                    <a:pt x="1283" y="1748"/>
                  </a:lnTo>
                  <a:lnTo>
                    <a:pt x="1302" y="1742"/>
                  </a:lnTo>
                  <a:lnTo>
                    <a:pt x="1322" y="1738"/>
                  </a:lnTo>
                  <a:lnTo>
                    <a:pt x="1343" y="1734"/>
                  </a:lnTo>
                  <a:lnTo>
                    <a:pt x="1364" y="1732"/>
                  </a:lnTo>
                  <a:lnTo>
                    <a:pt x="1384" y="1731"/>
                  </a:lnTo>
                  <a:lnTo>
                    <a:pt x="1384" y="1731"/>
                  </a:lnTo>
                  <a:lnTo>
                    <a:pt x="1418" y="1789"/>
                  </a:lnTo>
                  <a:lnTo>
                    <a:pt x="1446" y="1840"/>
                  </a:lnTo>
                  <a:lnTo>
                    <a:pt x="1473" y="1891"/>
                  </a:lnTo>
                  <a:lnTo>
                    <a:pt x="1473" y="1891"/>
                  </a:lnTo>
                  <a:lnTo>
                    <a:pt x="1492" y="1924"/>
                  </a:lnTo>
                  <a:lnTo>
                    <a:pt x="1396" y="1848"/>
                  </a:lnTo>
                  <a:close/>
                  <a:moveTo>
                    <a:pt x="2682" y="1693"/>
                  </a:moveTo>
                  <a:lnTo>
                    <a:pt x="1896" y="2380"/>
                  </a:lnTo>
                  <a:lnTo>
                    <a:pt x="2131" y="2650"/>
                  </a:lnTo>
                  <a:lnTo>
                    <a:pt x="2131" y="2650"/>
                  </a:lnTo>
                  <a:lnTo>
                    <a:pt x="2139" y="2658"/>
                  </a:lnTo>
                  <a:lnTo>
                    <a:pt x="2150" y="2664"/>
                  </a:lnTo>
                  <a:lnTo>
                    <a:pt x="2161" y="2668"/>
                  </a:lnTo>
                  <a:lnTo>
                    <a:pt x="2171" y="2670"/>
                  </a:lnTo>
                  <a:lnTo>
                    <a:pt x="2183" y="2669"/>
                  </a:lnTo>
                  <a:lnTo>
                    <a:pt x="2194" y="2666"/>
                  </a:lnTo>
                  <a:lnTo>
                    <a:pt x="2204" y="2662"/>
                  </a:lnTo>
                  <a:lnTo>
                    <a:pt x="2214" y="2655"/>
                  </a:lnTo>
                  <a:lnTo>
                    <a:pt x="2835" y="1868"/>
                  </a:lnTo>
                  <a:lnTo>
                    <a:pt x="2682" y="1693"/>
                  </a:lnTo>
                  <a:close/>
                  <a:moveTo>
                    <a:pt x="770" y="762"/>
                  </a:moveTo>
                  <a:lnTo>
                    <a:pt x="780" y="796"/>
                  </a:lnTo>
                  <a:lnTo>
                    <a:pt x="926" y="748"/>
                  </a:lnTo>
                  <a:lnTo>
                    <a:pt x="916" y="713"/>
                  </a:lnTo>
                  <a:lnTo>
                    <a:pt x="770" y="762"/>
                  </a:lnTo>
                  <a:close/>
                  <a:moveTo>
                    <a:pt x="560" y="1546"/>
                  </a:moveTo>
                  <a:lnTo>
                    <a:pt x="560" y="1546"/>
                  </a:lnTo>
                  <a:lnTo>
                    <a:pt x="550" y="1541"/>
                  </a:lnTo>
                  <a:lnTo>
                    <a:pt x="540" y="1540"/>
                  </a:lnTo>
                  <a:lnTo>
                    <a:pt x="530" y="1540"/>
                  </a:lnTo>
                  <a:lnTo>
                    <a:pt x="520" y="1542"/>
                  </a:lnTo>
                  <a:lnTo>
                    <a:pt x="511" y="1546"/>
                  </a:lnTo>
                  <a:lnTo>
                    <a:pt x="503" y="1552"/>
                  </a:lnTo>
                  <a:lnTo>
                    <a:pt x="495" y="1560"/>
                  </a:lnTo>
                  <a:lnTo>
                    <a:pt x="491" y="1568"/>
                  </a:lnTo>
                  <a:lnTo>
                    <a:pt x="491" y="1568"/>
                  </a:lnTo>
                  <a:lnTo>
                    <a:pt x="486" y="1578"/>
                  </a:lnTo>
                  <a:lnTo>
                    <a:pt x="485" y="1588"/>
                  </a:lnTo>
                  <a:lnTo>
                    <a:pt x="485" y="1598"/>
                  </a:lnTo>
                  <a:lnTo>
                    <a:pt x="487" y="1608"/>
                  </a:lnTo>
                  <a:lnTo>
                    <a:pt x="491" y="1616"/>
                  </a:lnTo>
                  <a:lnTo>
                    <a:pt x="497" y="1625"/>
                  </a:lnTo>
                  <a:lnTo>
                    <a:pt x="504" y="1632"/>
                  </a:lnTo>
                  <a:lnTo>
                    <a:pt x="513" y="1638"/>
                  </a:lnTo>
                  <a:lnTo>
                    <a:pt x="513" y="1638"/>
                  </a:lnTo>
                  <a:lnTo>
                    <a:pt x="523" y="1641"/>
                  </a:lnTo>
                  <a:lnTo>
                    <a:pt x="533" y="1643"/>
                  </a:lnTo>
                  <a:lnTo>
                    <a:pt x="543" y="1643"/>
                  </a:lnTo>
                  <a:lnTo>
                    <a:pt x="553" y="1641"/>
                  </a:lnTo>
                  <a:lnTo>
                    <a:pt x="561" y="1636"/>
                  </a:lnTo>
                  <a:lnTo>
                    <a:pt x="570" y="1630"/>
                  </a:lnTo>
                  <a:lnTo>
                    <a:pt x="577" y="1623"/>
                  </a:lnTo>
                  <a:lnTo>
                    <a:pt x="583" y="1615"/>
                  </a:lnTo>
                  <a:lnTo>
                    <a:pt x="583" y="1615"/>
                  </a:lnTo>
                  <a:lnTo>
                    <a:pt x="586" y="1605"/>
                  </a:lnTo>
                  <a:lnTo>
                    <a:pt x="588" y="1595"/>
                  </a:lnTo>
                  <a:lnTo>
                    <a:pt x="587" y="1585"/>
                  </a:lnTo>
                  <a:lnTo>
                    <a:pt x="586" y="1575"/>
                  </a:lnTo>
                  <a:lnTo>
                    <a:pt x="581" y="1566"/>
                  </a:lnTo>
                  <a:lnTo>
                    <a:pt x="575" y="1558"/>
                  </a:lnTo>
                  <a:lnTo>
                    <a:pt x="568" y="1550"/>
                  </a:lnTo>
                  <a:lnTo>
                    <a:pt x="560" y="1546"/>
                  </a:lnTo>
                  <a:lnTo>
                    <a:pt x="560" y="1546"/>
                  </a:lnTo>
                  <a:close/>
                  <a:moveTo>
                    <a:pt x="1249" y="365"/>
                  </a:moveTo>
                  <a:lnTo>
                    <a:pt x="1100" y="291"/>
                  </a:lnTo>
                  <a:lnTo>
                    <a:pt x="1082" y="330"/>
                  </a:lnTo>
                  <a:lnTo>
                    <a:pt x="1229" y="405"/>
                  </a:lnTo>
                  <a:lnTo>
                    <a:pt x="1249" y="365"/>
                  </a:lnTo>
                  <a:close/>
                  <a:moveTo>
                    <a:pt x="658" y="704"/>
                  </a:moveTo>
                  <a:lnTo>
                    <a:pt x="668" y="739"/>
                  </a:lnTo>
                  <a:lnTo>
                    <a:pt x="1003" y="630"/>
                  </a:lnTo>
                  <a:lnTo>
                    <a:pt x="991" y="595"/>
                  </a:lnTo>
                  <a:lnTo>
                    <a:pt x="658" y="70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Muna"/>
                <a:ea typeface="+mn-ea"/>
                <a:cs typeface="+mn-cs"/>
              </a:endParaRPr>
            </a:p>
          </p:txBody>
        </p:sp>
      </p:grpSp>
      <p:grpSp>
        <p:nvGrpSpPr>
          <p:cNvPr id="4" name="Group 3">
            <a:extLst>
              <a:ext uri="{FF2B5EF4-FFF2-40B4-BE49-F238E27FC236}">
                <a16:creationId xmlns:a16="http://schemas.microsoft.com/office/drawing/2014/main" id="{F67E5FA2-AD61-4F7F-854E-B63147DEAB8F}"/>
              </a:ext>
            </a:extLst>
          </p:cNvPr>
          <p:cNvGrpSpPr/>
          <p:nvPr/>
        </p:nvGrpSpPr>
        <p:grpSpPr>
          <a:xfrm>
            <a:off x="3235908" y="1926784"/>
            <a:ext cx="3603707" cy="5933337"/>
            <a:chOff x="3235908" y="1926784"/>
            <a:chExt cx="3603707" cy="5933337"/>
          </a:xfrm>
        </p:grpSpPr>
        <p:sp>
          <p:nvSpPr>
            <p:cNvPr id="15" name="Rectangle 14">
              <a:extLst>
                <a:ext uri="{FF2B5EF4-FFF2-40B4-BE49-F238E27FC236}">
                  <a16:creationId xmlns:a16="http://schemas.microsoft.com/office/drawing/2014/main" id="{95AEC52B-6F58-4533-AC79-AAF0C7F562DB}"/>
                </a:ext>
              </a:extLst>
            </p:cNvPr>
            <p:cNvSpPr/>
            <p:nvPr/>
          </p:nvSpPr>
          <p:spPr>
            <a:xfrm>
              <a:off x="3235908" y="1926784"/>
              <a:ext cx="2461690"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16" name="Isosceles Triangle 15">
              <a:extLst>
                <a:ext uri="{FF2B5EF4-FFF2-40B4-BE49-F238E27FC236}">
                  <a16:creationId xmlns:a16="http://schemas.microsoft.com/office/drawing/2014/main" id="{03EA8193-B51A-4C2A-8F4D-1E57CE369B73}"/>
                </a:ext>
              </a:extLst>
            </p:cNvPr>
            <p:cNvSpPr/>
            <p:nvPr/>
          </p:nvSpPr>
          <p:spPr>
            <a:xfrm rot="16200000">
              <a:off x="3502939" y="452344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pSp>
      <p:sp>
        <p:nvSpPr>
          <p:cNvPr id="19" name="Slide Number Placeholder 13">
            <a:extLst>
              <a:ext uri="{FF2B5EF4-FFF2-40B4-BE49-F238E27FC236}">
                <a16:creationId xmlns:a16="http://schemas.microsoft.com/office/drawing/2014/main" id="{ED314342-EE41-41C3-BEEE-7D6B7B7EBDA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46</a:t>
            </a:fld>
            <a:endParaRPr lang="en-US" dirty="0">
              <a:solidFill>
                <a:prstClr val="black">
                  <a:tint val="75000"/>
                </a:prstClr>
              </a:solidFill>
              <a:latin typeface="Calibri" panose="020F0502020204030204"/>
            </a:endParaRPr>
          </a:p>
        </p:txBody>
      </p:sp>
      <p:sp>
        <p:nvSpPr>
          <p:cNvPr id="7" name="Footer Placeholder 6"/>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243191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الأساسية من اختبار إطار الحوكمة فيما يلي:</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توفير التأكيد بملاءمة إطار الحوكمة وتوافق الإطار مع صعوبة المشروع بالإضافة إلى أنه تم تصميم الإطار وتوثيقه واعتماده بواسطة الأطراف المناسبة ذات العلاقة.</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عند تنفيذ إجراءات الاختبار، يجب أن يكون فريق التدقيق قادراً على تقييم ما إذا كان إطار حوكمة 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en-US"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 </a:t>
            </a: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يحدد المسؤوليات، بحيث يتم تحقيق أهداف المشروع بالإضافة إلى تحديد الملكية عن المخاطر ذات العلاقة بأهداف المشروع ،</a:t>
            </a:r>
            <a:endParaRPr kumimoji="0" lang="en-US" sz="20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يؤدي إلى فعالية اتخاذ القرار وتوزيع مستويات الصلاحية بشكل مناسب بغرض اتخاذ القرارات وتوزيع الالتزامات</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Rectangle 12">
            <a:extLst>
              <a:ext uri="{FF2B5EF4-FFF2-40B4-BE49-F238E27FC236}">
                <a16:creationId xmlns:a16="http://schemas.microsoft.com/office/drawing/2014/main" id="{45A79316-EC98-4820-A742-1693A39A60C7}"/>
              </a:ext>
            </a:extLst>
          </p:cNvPr>
          <p:cNvSpPr/>
          <p:nvPr/>
        </p:nvSpPr>
        <p:spPr>
          <a:xfrm>
            <a:off x="462169" y="2324033"/>
            <a:ext cx="6629399" cy="616665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t">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حوكمة المشروع - مستويات المساءلة والملكية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حوكمة المشروع - توزيع الصلاحيات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حوكمة المشروع - التوافق بين الحوكمة المؤسسية واستراتيجية تنفيذ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حوكمة المشروع - متطلبات الإفصاح ورفع التقارير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إدارة المخاطر - المخاطر ذات العلاقة بالمشروع</a:t>
            </a:r>
            <a:endParaRPr kumimoji="0" lang="en-US" sz="2000" b="1" i="0" u="none" strike="noStrike" kern="1200" cap="none" spc="0" normalizeH="0" baseline="0" noProof="0" dirty="0">
              <a:ln>
                <a:noFill/>
              </a:ln>
              <a:solidFill>
                <a:srgbClr val="8E1838"/>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إدارة المخاطر - حجم المخاطر الطارئة (كيفما يتناسب)</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إدارة المخاطر - خطط تخفيف المخاطر وضوابط الرقابة المتبعة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إدارة المخاطر - المخاطر المتبقية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إطار إدارة المخاطر - رفع التقارير ذات العلاقة بعمليات المخاطر والتواصل بشأنها</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خطة وبروتوكولات التواصل -  التواصل بين الجهات الرئيسية ذات العلاقة بالمشروع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خطة وبروتوكولات التواصل -  الاجتماعات و تقويم التقارير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Muna"/>
                <a:ea typeface="+mn-ea"/>
                <a:cs typeface="Arial" panose="020B0604020202020204" pitchFamily="34" charset="0"/>
              </a:rPr>
              <a:t>خطة وبروتوكولات التواصل -  تقارير الأداء</a:t>
            </a:r>
          </a:p>
        </p:txBody>
      </p:sp>
      <p:sp>
        <p:nvSpPr>
          <p:cNvPr id="14" name="Slide Number Placeholder 13">
            <a:extLst>
              <a:ext uri="{FF2B5EF4-FFF2-40B4-BE49-F238E27FC236}">
                <a16:creationId xmlns:a16="http://schemas.microsoft.com/office/drawing/2014/main" id="{CC480178-4DB9-4433-A9ED-B480379383B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249884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999413"/>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992661"/>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012918"/>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993866"/>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003391"/>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999412"/>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483079"/>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483079"/>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122504" y="7483079"/>
            <a:ext cx="1269377"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483079"/>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483079"/>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429500"/>
            <a:ext cx="201002" cy="5699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E16AC301-8776-4903-9B28-8F39FF43374E}"/>
              </a:ext>
            </a:extLst>
          </p:cNvPr>
          <p:cNvPicPr>
            <a:picLocks noChangeAspect="1"/>
          </p:cNvPicPr>
          <p:nvPr/>
        </p:nvPicPr>
        <p:blipFill rotWithShape="1">
          <a:blip r:embed="rId5"/>
          <a:srcRect b="27812"/>
          <a:stretch/>
        </p:blipFill>
        <p:spPr>
          <a:xfrm>
            <a:off x="499508" y="1846349"/>
            <a:ext cx="12033504" cy="5583151"/>
          </a:xfrm>
          <a:prstGeom prst="rect">
            <a:avLst/>
          </a:prstGeom>
        </p:spPr>
      </p:pic>
      <p:sp>
        <p:nvSpPr>
          <p:cNvPr id="18" name="Slide Number Placeholder 13">
            <a:extLst>
              <a:ext uri="{FF2B5EF4-FFF2-40B4-BE49-F238E27FC236}">
                <a16:creationId xmlns:a16="http://schemas.microsoft.com/office/drawing/2014/main" id="{1012DEC7-71C1-4EC1-B98A-5F3488DC741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6103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4" y="-1"/>
            <a:ext cx="17068801" cy="9601201"/>
          </a:xfrm>
          <a:prstGeom prst="rect">
            <a:avLst/>
          </a:prstGeom>
        </p:spPr>
      </p:pic>
      <p:sp>
        <p:nvSpPr>
          <p:cNvPr id="12" name="TextBox 11">
            <a:extLst>
              <a:ext uri="{FF2B5EF4-FFF2-40B4-BE49-F238E27FC236}">
                <a16:creationId xmlns:a16="http://schemas.microsoft.com/office/drawing/2014/main" id="{1D628E6A-6CA0-46E9-B3F8-4E8ED8AB283C}"/>
              </a:ext>
            </a:extLst>
          </p:cNvPr>
          <p:cNvSpPr txBox="1"/>
          <p:nvPr/>
        </p:nvSpPr>
        <p:spPr>
          <a:xfrm flipH="1">
            <a:off x="0" y="3969603"/>
            <a:ext cx="12801600" cy="830997"/>
          </a:xfrm>
          <a:prstGeom prst="rect">
            <a:avLst/>
          </a:prstGeom>
          <a:noFill/>
        </p:spPr>
        <p:txBody>
          <a:bodyPr wrap="square" rtlCol="0">
            <a:spAutoFit/>
          </a:bodyPr>
          <a:lstStyle/>
          <a:p>
            <a:pPr marL="0" marR="0" lvl="0" indent="0" algn="ctr" defTabSz="1181679"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rgbClr val="8E1838"/>
                </a:solidFill>
                <a:effectLst/>
                <a:uLnTx/>
                <a:uFillTx/>
                <a:latin typeface="Muna"/>
              </a:rPr>
              <a:t>2</a:t>
            </a:r>
            <a:r>
              <a:rPr kumimoji="0" lang="ar-SA" sz="4800" b="1" i="0" u="none" strike="noStrike" kern="1200" cap="none" spc="0" normalizeH="0" baseline="0" noProof="0" dirty="0" smtClean="0">
                <a:ln>
                  <a:noFill/>
                </a:ln>
                <a:solidFill>
                  <a:srgbClr val="8E1838"/>
                </a:solidFill>
                <a:effectLst/>
                <a:uLnTx/>
                <a:uFillTx/>
                <a:latin typeface="Muna"/>
              </a:rPr>
              <a:t>.</a:t>
            </a:r>
            <a:r>
              <a:rPr lang="en-US" sz="4800" b="1" dirty="0">
                <a:solidFill>
                  <a:srgbClr val="8E1838"/>
                </a:solidFill>
                <a:latin typeface="Muna"/>
              </a:rPr>
              <a:t> </a:t>
            </a:r>
            <a:r>
              <a:rPr kumimoji="0" lang="ar-EG" sz="4800" b="1" i="0" u="none" strike="noStrike" kern="1200" cap="none" spc="0" normalizeH="0" baseline="0" noProof="0" dirty="0" smtClean="0">
                <a:ln>
                  <a:noFill/>
                </a:ln>
                <a:solidFill>
                  <a:srgbClr val="8E1838"/>
                </a:solidFill>
                <a:effectLst/>
                <a:uLnTx/>
                <a:uFillTx/>
                <a:latin typeface="Muna"/>
              </a:rPr>
              <a:t>عمليات </a:t>
            </a:r>
            <a:r>
              <a:rPr kumimoji="0" lang="ar-EG" sz="4800" b="1" i="0" u="none" strike="noStrike" kern="1200" cap="none" spc="0" normalizeH="0" baseline="0" noProof="0" dirty="0">
                <a:ln>
                  <a:noFill/>
                </a:ln>
                <a:solidFill>
                  <a:srgbClr val="8E1838"/>
                </a:solidFill>
                <a:effectLst/>
                <a:uLnTx/>
                <a:uFillTx/>
                <a:latin typeface="Muna"/>
              </a:rPr>
              <a:t>الرقابة على المشاريع</a:t>
            </a:r>
            <a:r>
              <a:rPr kumimoji="0" lang="ar-SA" sz="4800" b="1" i="0" u="none" strike="noStrike" kern="1200" cap="none" spc="0" normalizeH="0" baseline="0" noProof="0" dirty="0">
                <a:ln>
                  <a:noFill/>
                </a:ln>
                <a:solidFill>
                  <a:srgbClr val="8E1838"/>
                </a:solidFill>
                <a:effectLst/>
                <a:uLnTx/>
                <a:uFillTx/>
                <a:latin typeface="Muna"/>
              </a:rPr>
              <a:t> </a:t>
            </a:r>
            <a:endParaRPr kumimoji="0" lang="en-US" sz="4800" b="1" i="0" u="none" strike="noStrike" kern="1200" cap="none" spc="0" normalizeH="0" baseline="0" noProof="0" dirty="0">
              <a:ln>
                <a:noFill/>
              </a:ln>
              <a:solidFill>
                <a:srgbClr val="8E1838"/>
              </a:solidFill>
              <a:effectLst/>
              <a:uLnTx/>
              <a:uFillTx/>
              <a:latin typeface="Muna"/>
            </a:endParaRPr>
          </a:p>
        </p:txBody>
      </p:sp>
      <p:sp>
        <p:nvSpPr>
          <p:cNvPr id="4" name="Footer Placeholder 3"/>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625492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graphicFrame>
        <p:nvGraphicFramePr>
          <p:cNvPr id="9" name="Table 8">
            <a:extLst>
              <a:ext uri="{FF2B5EF4-FFF2-40B4-BE49-F238E27FC236}">
                <a16:creationId xmlns:a16="http://schemas.microsoft.com/office/drawing/2014/main" id="{0CE12052-332C-42DA-8495-E9DFE313B400}"/>
              </a:ext>
            </a:extLst>
          </p:cNvPr>
          <p:cNvGraphicFramePr>
            <a:graphicFrameLocks noGrp="1"/>
          </p:cNvGraphicFramePr>
          <p:nvPr>
            <p:extLst>
              <p:ext uri="{D42A27DB-BD31-4B8C-83A1-F6EECF244321}">
                <p14:modId xmlns:p14="http://schemas.microsoft.com/office/powerpoint/2010/main" val="1932053243"/>
              </p:ext>
            </p:extLst>
          </p:nvPr>
        </p:nvGraphicFramePr>
        <p:xfrm>
          <a:off x="3235908" y="2595416"/>
          <a:ext cx="2494136" cy="5265504"/>
        </p:xfrm>
        <a:graphic>
          <a:graphicData uri="http://schemas.openxmlformats.org/drawingml/2006/table">
            <a:tbl>
              <a:tblPr firstRow="1" bandRow="1">
                <a:tableStyleId>{5C22544A-7EE6-4342-B048-85BDC9FD1C3A}</a:tableStyleId>
              </a:tblPr>
              <a:tblGrid>
                <a:gridCol w="2494136">
                  <a:extLst>
                    <a:ext uri="{9D8B030D-6E8A-4147-A177-3AD203B41FA5}">
                      <a16:colId xmlns:a16="http://schemas.microsoft.com/office/drawing/2014/main" val="1385125779"/>
                    </a:ext>
                  </a:extLst>
                </a:gridCol>
              </a:tblGrid>
              <a:tr h="1766964">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البدء في تنفيذ المشروع </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إطار الحوكمة</a:t>
                      </a:r>
                      <a:endParaRPr lang="en-US" sz="2000" b="0" i="0" dirty="0">
                        <a:solidFill>
                          <a:schemeClr val="tx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49270">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دراسة جدوى المشروع</a:t>
                      </a:r>
                      <a:endParaRPr lang="en-US" sz="2400" b="1" i="0" dirty="0">
                        <a:solidFill>
                          <a:schemeClr val="bg1"/>
                        </a:solidFill>
                        <a:effectLst/>
                        <a:latin typeface="Muna"/>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bl>
          </a:graphicData>
        </a:graphic>
      </p:graphicFrame>
      <p:grpSp>
        <p:nvGrpSpPr>
          <p:cNvPr id="3" name="Group 2">
            <a:extLst>
              <a:ext uri="{FF2B5EF4-FFF2-40B4-BE49-F238E27FC236}">
                <a16:creationId xmlns:a16="http://schemas.microsoft.com/office/drawing/2014/main" id="{624FEB39-370E-410D-8431-17A6C5FFC23E}"/>
              </a:ext>
            </a:extLst>
          </p:cNvPr>
          <p:cNvGrpSpPr/>
          <p:nvPr/>
        </p:nvGrpSpPr>
        <p:grpSpPr>
          <a:xfrm>
            <a:off x="7169471" y="2095500"/>
            <a:ext cx="2718549" cy="5794880"/>
            <a:chOff x="7169471" y="2095500"/>
            <a:chExt cx="2718549" cy="5794880"/>
          </a:xfrm>
        </p:grpSpPr>
        <p:sp>
          <p:nvSpPr>
            <p:cNvPr id="11" name="Rectangle 10">
              <a:extLst>
                <a:ext uri="{FF2B5EF4-FFF2-40B4-BE49-F238E27FC236}">
                  <a16:creationId xmlns:a16="http://schemas.microsoft.com/office/drawing/2014/main" id="{04B1E4C2-1818-4CBE-8455-5AE4BB465ABE}"/>
                </a:ext>
              </a:extLst>
            </p:cNvPr>
            <p:cNvSpPr/>
            <p:nvPr/>
          </p:nvSpPr>
          <p:spPr>
            <a:xfrm>
              <a:off x="7169471" y="2095500"/>
              <a:ext cx="2718549" cy="5794880"/>
            </a:xfrm>
            <a:prstGeom prst="rect">
              <a:avLst/>
            </a:prstGeom>
            <a:solidFill>
              <a:srgbClr val="F9F9F9"/>
            </a:solidFill>
            <a:ln w="9525" cap="flat" cmpd="sng" algn="ctr">
              <a:noFill/>
              <a:prstDash val="solid"/>
            </a:ln>
            <a:effectLst/>
          </p:spPr>
          <p:txBody>
            <a:bodyPr lIns="548640" tIns="365760" rtlCol="0" anchor="t" anchorCtr="0"/>
            <a:lstStyle/>
            <a:p>
              <a:pPr marL="365760" marR="0" lvl="0" indent="0" algn="ctr" defTabSz="128016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المفهوم والجدوى</a:t>
              </a:r>
              <a:endParaRPr kumimoji="0" lang="en-US" sz="3200" b="1" i="0" u="none" strike="noStrike" kern="0" cap="none" spc="0" normalizeH="0" baseline="0" noProof="0" dirty="0">
                <a:ln>
                  <a:noFill/>
                </a:ln>
                <a:solidFill>
                  <a:srgbClr val="8E1737"/>
                </a:solidFill>
                <a:effectLst/>
                <a:uLnTx/>
                <a:uFillTx/>
                <a:latin typeface="Muna"/>
                <a:ea typeface="+mn-ea"/>
                <a:cs typeface="+mn-cs"/>
              </a:endParaRPr>
            </a:p>
          </p:txBody>
        </p:sp>
        <p:sp>
          <p:nvSpPr>
            <p:cNvPr id="12" name="Oval 11">
              <a:extLst>
                <a:ext uri="{FF2B5EF4-FFF2-40B4-BE49-F238E27FC236}">
                  <a16:creationId xmlns:a16="http://schemas.microsoft.com/office/drawing/2014/main" id="{ED50E9B4-C8A5-4F43-B7AC-731EC2CAC043}"/>
                </a:ext>
              </a:extLst>
            </p:cNvPr>
            <p:cNvSpPr/>
            <p:nvPr/>
          </p:nvSpPr>
          <p:spPr>
            <a:xfrm>
              <a:off x="7540938" y="3760188"/>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3" name="Group 12">
              <a:extLst>
                <a:ext uri="{FF2B5EF4-FFF2-40B4-BE49-F238E27FC236}">
                  <a16:creationId xmlns:a16="http://schemas.microsoft.com/office/drawing/2014/main" id="{E172FB91-AA2C-4723-AA6F-67CD82232D6E}"/>
                </a:ext>
              </a:extLst>
            </p:cNvPr>
            <p:cNvGrpSpPr/>
            <p:nvPr/>
          </p:nvGrpSpPr>
          <p:grpSpPr>
            <a:xfrm>
              <a:off x="7572493" y="3760188"/>
              <a:ext cx="2067585" cy="2175040"/>
              <a:chOff x="1356223" y="3803251"/>
              <a:chExt cx="2446894" cy="2446892"/>
            </a:xfrm>
          </p:grpSpPr>
          <p:sp>
            <p:nvSpPr>
              <p:cNvPr id="17" name="Block Arc 16">
                <a:extLst>
                  <a:ext uri="{FF2B5EF4-FFF2-40B4-BE49-F238E27FC236}">
                    <a16:creationId xmlns:a16="http://schemas.microsoft.com/office/drawing/2014/main" id="{CB8C5135-E602-4557-A168-31D727D5D2F2}"/>
                  </a:ext>
                </a:extLst>
              </p:cNvPr>
              <p:cNvSpPr/>
              <p:nvPr/>
            </p:nvSpPr>
            <p:spPr>
              <a:xfrm>
                <a:off x="1356223" y="3803251"/>
                <a:ext cx="2446894"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618AF9E5-E15B-4C1A-8E7D-C53A7EBEA683}"/>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14" name="Freeform 17">
              <a:extLst>
                <a:ext uri="{FF2B5EF4-FFF2-40B4-BE49-F238E27FC236}">
                  <a16:creationId xmlns:a16="http://schemas.microsoft.com/office/drawing/2014/main" id="{7D668B9E-CD8E-4FA7-8C36-B2087CF61E27}"/>
                </a:ext>
              </a:extLst>
            </p:cNvPr>
            <p:cNvSpPr>
              <a:spLocks noChangeAspect="1" noEditPoints="1"/>
            </p:cNvSpPr>
            <p:nvPr/>
          </p:nvSpPr>
          <p:spPr bwMode="auto">
            <a:xfrm>
              <a:off x="8222686" y="4469442"/>
              <a:ext cx="967812" cy="911484"/>
            </a:xfrm>
            <a:custGeom>
              <a:avLst/>
              <a:gdLst>
                <a:gd name="T0" fmla="*/ 1556 w 2835"/>
                <a:gd name="T1" fmla="*/ 1939 h 2670"/>
                <a:gd name="T2" fmla="*/ 1422 w 2835"/>
                <a:gd name="T3" fmla="*/ 1702 h 2670"/>
                <a:gd name="T4" fmla="*/ 1202 w 2835"/>
                <a:gd name="T5" fmla="*/ 1402 h 2670"/>
                <a:gd name="T6" fmla="*/ 946 w 2835"/>
                <a:gd name="T7" fmla="*/ 1056 h 2670"/>
                <a:gd name="T8" fmla="*/ 987 w 2835"/>
                <a:gd name="T9" fmla="*/ 1041 h 2670"/>
                <a:gd name="T10" fmla="*/ 1864 w 2835"/>
                <a:gd name="T11" fmla="*/ 1258 h 2670"/>
                <a:gd name="T12" fmla="*/ 1968 w 2835"/>
                <a:gd name="T13" fmla="*/ 1234 h 2670"/>
                <a:gd name="T14" fmla="*/ 2069 w 2835"/>
                <a:gd name="T15" fmla="*/ 1269 h 2670"/>
                <a:gd name="T16" fmla="*/ 2157 w 2835"/>
                <a:gd name="T17" fmla="*/ 1224 h 2670"/>
                <a:gd name="T18" fmla="*/ 2034 w 2835"/>
                <a:gd name="T19" fmla="*/ 1148 h 2670"/>
                <a:gd name="T20" fmla="*/ 1883 w 2835"/>
                <a:gd name="T21" fmla="*/ 1154 h 2670"/>
                <a:gd name="T22" fmla="*/ 1683 w 2835"/>
                <a:gd name="T23" fmla="*/ 597 h 2670"/>
                <a:gd name="T24" fmla="*/ 1692 w 2835"/>
                <a:gd name="T25" fmla="*/ 492 h 2670"/>
                <a:gd name="T26" fmla="*/ 1626 w 2835"/>
                <a:gd name="T27" fmla="*/ 403 h 2670"/>
                <a:gd name="T28" fmla="*/ 1231 w 2835"/>
                <a:gd name="T29" fmla="*/ 181 h 2670"/>
                <a:gd name="T30" fmla="*/ 846 w 2835"/>
                <a:gd name="T31" fmla="*/ 8 h 2670"/>
                <a:gd name="T32" fmla="*/ 736 w 2835"/>
                <a:gd name="T33" fmla="*/ 8 h 2670"/>
                <a:gd name="T34" fmla="*/ 657 w 2835"/>
                <a:gd name="T35" fmla="*/ 78 h 2670"/>
                <a:gd name="T36" fmla="*/ 0 w 2835"/>
                <a:gd name="T37" fmla="*/ 1423 h 2670"/>
                <a:gd name="T38" fmla="*/ 46 w 2835"/>
                <a:gd name="T39" fmla="*/ 1519 h 2670"/>
                <a:gd name="T40" fmla="*/ 275 w 2835"/>
                <a:gd name="T41" fmla="*/ 1662 h 2670"/>
                <a:gd name="T42" fmla="*/ 818 w 2835"/>
                <a:gd name="T43" fmla="*/ 1925 h 2670"/>
                <a:gd name="T44" fmla="*/ 933 w 2835"/>
                <a:gd name="T45" fmla="*/ 1942 h 2670"/>
                <a:gd name="T46" fmla="*/ 1024 w 2835"/>
                <a:gd name="T47" fmla="*/ 1894 h 2670"/>
                <a:gd name="T48" fmla="*/ 1255 w 2835"/>
                <a:gd name="T49" fmla="*/ 1660 h 2670"/>
                <a:gd name="T50" fmla="*/ 1166 w 2835"/>
                <a:gd name="T51" fmla="*/ 1719 h 2670"/>
                <a:gd name="T52" fmla="*/ 1367 w 2835"/>
                <a:gd name="T53" fmla="*/ 1944 h 2670"/>
                <a:gd name="T54" fmla="*/ 950 w 2835"/>
                <a:gd name="T55" fmla="*/ 1844 h 2670"/>
                <a:gd name="T56" fmla="*/ 905 w 2835"/>
                <a:gd name="T57" fmla="*/ 1857 h 2670"/>
                <a:gd name="T58" fmla="*/ 776 w 2835"/>
                <a:gd name="T59" fmla="*/ 1812 h 2670"/>
                <a:gd name="T60" fmla="*/ 147 w 2835"/>
                <a:gd name="T61" fmla="*/ 1488 h 2670"/>
                <a:gd name="T62" fmla="*/ 99 w 2835"/>
                <a:gd name="T63" fmla="*/ 1446 h 2670"/>
                <a:gd name="T64" fmla="*/ 91 w 2835"/>
                <a:gd name="T65" fmla="*/ 1397 h 2670"/>
                <a:gd name="T66" fmla="*/ 758 w 2835"/>
                <a:gd name="T67" fmla="*/ 94 h 2670"/>
                <a:gd name="T68" fmla="*/ 812 w 2835"/>
                <a:gd name="T69" fmla="*/ 91 h 2670"/>
                <a:gd name="T70" fmla="*/ 1098 w 2835"/>
                <a:gd name="T71" fmla="*/ 213 h 2670"/>
                <a:gd name="T72" fmla="*/ 1563 w 2835"/>
                <a:gd name="T73" fmla="*/ 464 h 2670"/>
                <a:gd name="T74" fmla="*/ 1606 w 2835"/>
                <a:gd name="T75" fmla="*/ 512 h 2670"/>
                <a:gd name="T76" fmla="*/ 1304 w 2835"/>
                <a:gd name="T77" fmla="*/ 1153 h 2670"/>
                <a:gd name="T78" fmla="*/ 1119 w 2835"/>
                <a:gd name="T79" fmla="*/ 999 h 2670"/>
                <a:gd name="T80" fmla="*/ 1047 w 2835"/>
                <a:gd name="T81" fmla="*/ 824 h 2670"/>
                <a:gd name="T82" fmla="*/ 747 w 2835"/>
                <a:gd name="T83" fmla="*/ 906 h 2670"/>
                <a:gd name="T84" fmla="*/ 807 w 2835"/>
                <a:gd name="T85" fmla="*/ 1211 h 2670"/>
                <a:gd name="T86" fmla="*/ 845 w 2835"/>
                <a:gd name="T87" fmla="*/ 1244 h 2670"/>
                <a:gd name="T88" fmla="*/ 284 w 2835"/>
                <a:gd name="T89" fmla="*/ 1313 h 2670"/>
                <a:gd name="T90" fmla="*/ 1082 w 2835"/>
                <a:gd name="T91" fmla="*/ 1397 h 2670"/>
                <a:gd name="T92" fmla="*/ 1240 w 2835"/>
                <a:gd name="T93" fmla="*/ 1775 h 2670"/>
                <a:gd name="T94" fmla="*/ 1322 w 2835"/>
                <a:gd name="T95" fmla="*/ 1738 h 2670"/>
                <a:gd name="T96" fmla="*/ 1473 w 2835"/>
                <a:gd name="T97" fmla="*/ 1891 h 2670"/>
                <a:gd name="T98" fmla="*/ 2131 w 2835"/>
                <a:gd name="T99" fmla="*/ 2650 h 2670"/>
                <a:gd name="T100" fmla="*/ 2204 w 2835"/>
                <a:gd name="T101" fmla="*/ 2662 h 2670"/>
                <a:gd name="T102" fmla="*/ 916 w 2835"/>
                <a:gd name="T103" fmla="*/ 713 h 2670"/>
                <a:gd name="T104" fmla="*/ 520 w 2835"/>
                <a:gd name="T105" fmla="*/ 1542 h 2670"/>
                <a:gd name="T106" fmla="*/ 485 w 2835"/>
                <a:gd name="T107" fmla="*/ 1588 h 2670"/>
                <a:gd name="T108" fmla="*/ 513 w 2835"/>
                <a:gd name="T109" fmla="*/ 1638 h 2670"/>
                <a:gd name="T110" fmla="*/ 577 w 2835"/>
                <a:gd name="T111" fmla="*/ 1623 h 2670"/>
                <a:gd name="T112" fmla="*/ 581 w 2835"/>
                <a:gd name="T113" fmla="*/ 1566 h 2670"/>
                <a:gd name="T114" fmla="*/ 1082 w 2835"/>
                <a:gd name="T115" fmla="*/ 330 h 2670"/>
                <a:gd name="T116" fmla="*/ 658 w 2835"/>
                <a:gd name="T117" fmla="*/ 704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5" h="2670">
                  <a:moveTo>
                    <a:pt x="1653" y="2050"/>
                  </a:moveTo>
                  <a:lnTo>
                    <a:pt x="1653" y="2050"/>
                  </a:lnTo>
                  <a:lnTo>
                    <a:pt x="1631" y="2030"/>
                  </a:lnTo>
                  <a:lnTo>
                    <a:pt x="1610" y="2008"/>
                  </a:lnTo>
                  <a:lnTo>
                    <a:pt x="1590" y="1986"/>
                  </a:lnTo>
                  <a:lnTo>
                    <a:pt x="1572" y="1962"/>
                  </a:lnTo>
                  <a:lnTo>
                    <a:pt x="1556" y="1939"/>
                  </a:lnTo>
                  <a:lnTo>
                    <a:pt x="1540" y="1915"/>
                  </a:lnTo>
                  <a:lnTo>
                    <a:pt x="1528" y="1892"/>
                  </a:lnTo>
                  <a:lnTo>
                    <a:pt x="1515" y="1868"/>
                  </a:lnTo>
                  <a:lnTo>
                    <a:pt x="1515" y="1868"/>
                  </a:lnTo>
                  <a:lnTo>
                    <a:pt x="1479" y="1802"/>
                  </a:lnTo>
                  <a:lnTo>
                    <a:pt x="1442" y="1735"/>
                  </a:lnTo>
                  <a:lnTo>
                    <a:pt x="1422" y="1702"/>
                  </a:lnTo>
                  <a:lnTo>
                    <a:pt x="1402" y="1669"/>
                  </a:lnTo>
                  <a:lnTo>
                    <a:pt x="1380" y="1639"/>
                  </a:lnTo>
                  <a:lnTo>
                    <a:pt x="1358" y="1608"/>
                  </a:lnTo>
                  <a:lnTo>
                    <a:pt x="1358" y="1608"/>
                  </a:lnTo>
                  <a:lnTo>
                    <a:pt x="1246" y="1461"/>
                  </a:lnTo>
                  <a:lnTo>
                    <a:pt x="1251" y="1452"/>
                  </a:lnTo>
                  <a:lnTo>
                    <a:pt x="1202" y="1402"/>
                  </a:lnTo>
                  <a:lnTo>
                    <a:pt x="1202" y="1402"/>
                  </a:lnTo>
                  <a:lnTo>
                    <a:pt x="947" y="1067"/>
                  </a:lnTo>
                  <a:lnTo>
                    <a:pt x="947" y="1067"/>
                  </a:lnTo>
                  <a:lnTo>
                    <a:pt x="945" y="1063"/>
                  </a:lnTo>
                  <a:lnTo>
                    <a:pt x="945" y="1061"/>
                  </a:lnTo>
                  <a:lnTo>
                    <a:pt x="945" y="1058"/>
                  </a:lnTo>
                  <a:lnTo>
                    <a:pt x="946" y="1056"/>
                  </a:lnTo>
                  <a:lnTo>
                    <a:pt x="949" y="1052"/>
                  </a:lnTo>
                  <a:lnTo>
                    <a:pt x="952" y="1050"/>
                  </a:lnTo>
                  <a:lnTo>
                    <a:pt x="958" y="1047"/>
                  </a:lnTo>
                  <a:lnTo>
                    <a:pt x="958" y="1047"/>
                  </a:lnTo>
                  <a:lnTo>
                    <a:pt x="966" y="1043"/>
                  </a:lnTo>
                  <a:lnTo>
                    <a:pt x="976" y="1042"/>
                  </a:lnTo>
                  <a:lnTo>
                    <a:pt x="987" y="1041"/>
                  </a:lnTo>
                  <a:lnTo>
                    <a:pt x="1001" y="1043"/>
                  </a:lnTo>
                  <a:lnTo>
                    <a:pt x="1016" y="1047"/>
                  </a:lnTo>
                  <a:lnTo>
                    <a:pt x="1032" y="1054"/>
                  </a:lnTo>
                  <a:lnTo>
                    <a:pt x="1050" y="1063"/>
                  </a:lnTo>
                  <a:lnTo>
                    <a:pt x="1069" y="1077"/>
                  </a:lnTo>
                  <a:lnTo>
                    <a:pt x="1480" y="1422"/>
                  </a:lnTo>
                  <a:lnTo>
                    <a:pt x="1864" y="1258"/>
                  </a:lnTo>
                  <a:lnTo>
                    <a:pt x="1864" y="1258"/>
                  </a:lnTo>
                  <a:lnTo>
                    <a:pt x="1894" y="1248"/>
                  </a:lnTo>
                  <a:lnTo>
                    <a:pt x="1909" y="1243"/>
                  </a:lnTo>
                  <a:lnTo>
                    <a:pt x="1923" y="1238"/>
                  </a:lnTo>
                  <a:lnTo>
                    <a:pt x="1938" y="1236"/>
                  </a:lnTo>
                  <a:lnTo>
                    <a:pt x="1952" y="1234"/>
                  </a:lnTo>
                  <a:lnTo>
                    <a:pt x="1968" y="1234"/>
                  </a:lnTo>
                  <a:lnTo>
                    <a:pt x="1982" y="1234"/>
                  </a:lnTo>
                  <a:lnTo>
                    <a:pt x="1997" y="1235"/>
                  </a:lnTo>
                  <a:lnTo>
                    <a:pt x="2011" y="1238"/>
                  </a:lnTo>
                  <a:lnTo>
                    <a:pt x="2025" y="1243"/>
                  </a:lnTo>
                  <a:lnTo>
                    <a:pt x="2041" y="1250"/>
                  </a:lnTo>
                  <a:lnTo>
                    <a:pt x="2055" y="1258"/>
                  </a:lnTo>
                  <a:lnTo>
                    <a:pt x="2069" y="1269"/>
                  </a:lnTo>
                  <a:lnTo>
                    <a:pt x="2083" y="1282"/>
                  </a:lnTo>
                  <a:lnTo>
                    <a:pt x="2097" y="1297"/>
                  </a:lnTo>
                  <a:lnTo>
                    <a:pt x="2485" y="1741"/>
                  </a:lnTo>
                  <a:lnTo>
                    <a:pt x="2556" y="1681"/>
                  </a:lnTo>
                  <a:lnTo>
                    <a:pt x="2168" y="1236"/>
                  </a:lnTo>
                  <a:lnTo>
                    <a:pt x="2168" y="1236"/>
                  </a:lnTo>
                  <a:lnTo>
                    <a:pt x="2157" y="1224"/>
                  </a:lnTo>
                  <a:lnTo>
                    <a:pt x="2145" y="1213"/>
                  </a:lnTo>
                  <a:lnTo>
                    <a:pt x="2135" y="1203"/>
                  </a:lnTo>
                  <a:lnTo>
                    <a:pt x="2123" y="1194"/>
                  </a:lnTo>
                  <a:lnTo>
                    <a:pt x="2101" y="1177"/>
                  </a:lnTo>
                  <a:lnTo>
                    <a:pt x="2078" y="1165"/>
                  </a:lnTo>
                  <a:lnTo>
                    <a:pt x="2056" y="1155"/>
                  </a:lnTo>
                  <a:lnTo>
                    <a:pt x="2034" y="1148"/>
                  </a:lnTo>
                  <a:lnTo>
                    <a:pt x="2011" y="1143"/>
                  </a:lnTo>
                  <a:lnTo>
                    <a:pt x="1989" y="1141"/>
                  </a:lnTo>
                  <a:lnTo>
                    <a:pt x="1966" y="1140"/>
                  </a:lnTo>
                  <a:lnTo>
                    <a:pt x="1945" y="1141"/>
                  </a:lnTo>
                  <a:lnTo>
                    <a:pt x="1924" y="1144"/>
                  </a:lnTo>
                  <a:lnTo>
                    <a:pt x="1903" y="1148"/>
                  </a:lnTo>
                  <a:lnTo>
                    <a:pt x="1883" y="1154"/>
                  </a:lnTo>
                  <a:lnTo>
                    <a:pt x="1864" y="1160"/>
                  </a:lnTo>
                  <a:lnTo>
                    <a:pt x="1845" y="1167"/>
                  </a:lnTo>
                  <a:lnTo>
                    <a:pt x="1828" y="1174"/>
                  </a:lnTo>
                  <a:lnTo>
                    <a:pt x="1497" y="1314"/>
                  </a:lnTo>
                  <a:lnTo>
                    <a:pt x="1373" y="1210"/>
                  </a:lnTo>
                  <a:lnTo>
                    <a:pt x="1683" y="597"/>
                  </a:lnTo>
                  <a:lnTo>
                    <a:pt x="1683" y="597"/>
                  </a:lnTo>
                  <a:lnTo>
                    <a:pt x="1690" y="582"/>
                  </a:lnTo>
                  <a:lnTo>
                    <a:pt x="1695" y="566"/>
                  </a:lnTo>
                  <a:lnTo>
                    <a:pt x="1697" y="551"/>
                  </a:lnTo>
                  <a:lnTo>
                    <a:pt x="1699" y="536"/>
                  </a:lnTo>
                  <a:lnTo>
                    <a:pt x="1698" y="520"/>
                  </a:lnTo>
                  <a:lnTo>
                    <a:pt x="1696" y="506"/>
                  </a:lnTo>
                  <a:lnTo>
                    <a:pt x="1692" y="492"/>
                  </a:lnTo>
                  <a:lnTo>
                    <a:pt x="1688" y="478"/>
                  </a:lnTo>
                  <a:lnTo>
                    <a:pt x="1681" y="464"/>
                  </a:lnTo>
                  <a:lnTo>
                    <a:pt x="1672" y="451"/>
                  </a:lnTo>
                  <a:lnTo>
                    <a:pt x="1663" y="438"/>
                  </a:lnTo>
                  <a:lnTo>
                    <a:pt x="1652" y="425"/>
                  </a:lnTo>
                  <a:lnTo>
                    <a:pt x="1641" y="413"/>
                  </a:lnTo>
                  <a:lnTo>
                    <a:pt x="1626" y="403"/>
                  </a:lnTo>
                  <a:lnTo>
                    <a:pt x="1612" y="392"/>
                  </a:lnTo>
                  <a:lnTo>
                    <a:pt x="1597" y="381"/>
                  </a:lnTo>
                  <a:lnTo>
                    <a:pt x="1597" y="381"/>
                  </a:lnTo>
                  <a:lnTo>
                    <a:pt x="1513" y="333"/>
                  </a:lnTo>
                  <a:lnTo>
                    <a:pt x="1423" y="281"/>
                  </a:lnTo>
                  <a:lnTo>
                    <a:pt x="1327" y="231"/>
                  </a:lnTo>
                  <a:lnTo>
                    <a:pt x="1231" y="181"/>
                  </a:lnTo>
                  <a:lnTo>
                    <a:pt x="1134" y="133"/>
                  </a:lnTo>
                  <a:lnTo>
                    <a:pt x="1043" y="89"/>
                  </a:lnTo>
                  <a:lnTo>
                    <a:pt x="957" y="52"/>
                  </a:lnTo>
                  <a:lnTo>
                    <a:pt x="880" y="19"/>
                  </a:lnTo>
                  <a:lnTo>
                    <a:pt x="880" y="19"/>
                  </a:lnTo>
                  <a:lnTo>
                    <a:pt x="863" y="13"/>
                  </a:lnTo>
                  <a:lnTo>
                    <a:pt x="846" y="8"/>
                  </a:lnTo>
                  <a:lnTo>
                    <a:pt x="830" y="5"/>
                  </a:lnTo>
                  <a:lnTo>
                    <a:pt x="812" y="1"/>
                  </a:lnTo>
                  <a:lnTo>
                    <a:pt x="797" y="0"/>
                  </a:lnTo>
                  <a:lnTo>
                    <a:pt x="780" y="0"/>
                  </a:lnTo>
                  <a:lnTo>
                    <a:pt x="765" y="1"/>
                  </a:lnTo>
                  <a:lnTo>
                    <a:pt x="750" y="4"/>
                  </a:lnTo>
                  <a:lnTo>
                    <a:pt x="736" y="8"/>
                  </a:lnTo>
                  <a:lnTo>
                    <a:pt x="721" y="14"/>
                  </a:lnTo>
                  <a:lnTo>
                    <a:pt x="708" y="20"/>
                  </a:lnTo>
                  <a:lnTo>
                    <a:pt x="697" y="29"/>
                  </a:lnTo>
                  <a:lnTo>
                    <a:pt x="685" y="39"/>
                  </a:lnTo>
                  <a:lnTo>
                    <a:pt x="674" y="51"/>
                  </a:lnTo>
                  <a:lnTo>
                    <a:pt x="665" y="64"/>
                  </a:lnTo>
                  <a:lnTo>
                    <a:pt x="657" y="78"/>
                  </a:lnTo>
                  <a:lnTo>
                    <a:pt x="15" y="1348"/>
                  </a:lnTo>
                  <a:lnTo>
                    <a:pt x="15" y="1348"/>
                  </a:lnTo>
                  <a:lnTo>
                    <a:pt x="9" y="1363"/>
                  </a:lnTo>
                  <a:lnTo>
                    <a:pt x="4" y="1379"/>
                  </a:lnTo>
                  <a:lnTo>
                    <a:pt x="1" y="1394"/>
                  </a:lnTo>
                  <a:lnTo>
                    <a:pt x="0" y="1409"/>
                  </a:lnTo>
                  <a:lnTo>
                    <a:pt x="0" y="1423"/>
                  </a:lnTo>
                  <a:lnTo>
                    <a:pt x="2" y="1439"/>
                  </a:lnTo>
                  <a:lnTo>
                    <a:pt x="6" y="1453"/>
                  </a:lnTo>
                  <a:lnTo>
                    <a:pt x="11" y="1467"/>
                  </a:lnTo>
                  <a:lnTo>
                    <a:pt x="18" y="1481"/>
                  </a:lnTo>
                  <a:lnTo>
                    <a:pt x="26" y="1494"/>
                  </a:lnTo>
                  <a:lnTo>
                    <a:pt x="35" y="1507"/>
                  </a:lnTo>
                  <a:lnTo>
                    <a:pt x="46" y="1519"/>
                  </a:lnTo>
                  <a:lnTo>
                    <a:pt x="58" y="1530"/>
                  </a:lnTo>
                  <a:lnTo>
                    <a:pt x="72" y="1542"/>
                  </a:lnTo>
                  <a:lnTo>
                    <a:pt x="86" y="1553"/>
                  </a:lnTo>
                  <a:lnTo>
                    <a:pt x="101" y="1562"/>
                  </a:lnTo>
                  <a:lnTo>
                    <a:pt x="101" y="1562"/>
                  </a:lnTo>
                  <a:lnTo>
                    <a:pt x="185" y="1612"/>
                  </a:lnTo>
                  <a:lnTo>
                    <a:pt x="275" y="1662"/>
                  </a:lnTo>
                  <a:lnTo>
                    <a:pt x="371" y="1713"/>
                  </a:lnTo>
                  <a:lnTo>
                    <a:pt x="468" y="1764"/>
                  </a:lnTo>
                  <a:lnTo>
                    <a:pt x="564" y="1811"/>
                  </a:lnTo>
                  <a:lnTo>
                    <a:pt x="657" y="1854"/>
                  </a:lnTo>
                  <a:lnTo>
                    <a:pt x="741" y="1893"/>
                  </a:lnTo>
                  <a:lnTo>
                    <a:pt x="818" y="1925"/>
                  </a:lnTo>
                  <a:lnTo>
                    <a:pt x="818" y="1925"/>
                  </a:lnTo>
                  <a:lnTo>
                    <a:pt x="836" y="1932"/>
                  </a:lnTo>
                  <a:lnTo>
                    <a:pt x="852" y="1937"/>
                  </a:lnTo>
                  <a:lnTo>
                    <a:pt x="870" y="1940"/>
                  </a:lnTo>
                  <a:lnTo>
                    <a:pt x="886" y="1942"/>
                  </a:lnTo>
                  <a:lnTo>
                    <a:pt x="903" y="1944"/>
                  </a:lnTo>
                  <a:lnTo>
                    <a:pt x="918" y="1945"/>
                  </a:lnTo>
                  <a:lnTo>
                    <a:pt x="933" y="1942"/>
                  </a:lnTo>
                  <a:lnTo>
                    <a:pt x="949" y="1940"/>
                  </a:lnTo>
                  <a:lnTo>
                    <a:pt x="963" y="1937"/>
                  </a:lnTo>
                  <a:lnTo>
                    <a:pt x="977" y="1931"/>
                  </a:lnTo>
                  <a:lnTo>
                    <a:pt x="990" y="1924"/>
                  </a:lnTo>
                  <a:lnTo>
                    <a:pt x="1001" y="1915"/>
                  </a:lnTo>
                  <a:lnTo>
                    <a:pt x="1013" y="1906"/>
                  </a:lnTo>
                  <a:lnTo>
                    <a:pt x="1024" y="1894"/>
                  </a:lnTo>
                  <a:lnTo>
                    <a:pt x="1033" y="1881"/>
                  </a:lnTo>
                  <a:lnTo>
                    <a:pt x="1042" y="1866"/>
                  </a:lnTo>
                  <a:lnTo>
                    <a:pt x="1199" y="1554"/>
                  </a:lnTo>
                  <a:lnTo>
                    <a:pt x="1199" y="1554"/>
                  </a:lnTo>
                  <a:lnTo>
                    <a:pt x="1272" y="1654"/>
                  </a:lnTo>
                  <a:lnTo>
                    <a:pt x="1272" y="1654"/>
                  </a:lnTo>
                  <a:lnTo>
                    <a:pt x="1255" y="1660"/>
                  </a:lnTo>
                  <a:lnTo>
                    <a:pt x="1238" y="1666"/>
                  </a:lnTo>
                  <a:lnTo>
                    <a:pt x="1223" y="1673"/>
                  </a:lnTo>
                  <a:lnTo>
                    <a:pt x="1210" y="1681"/>
                  </a:lnTo>
                  <a:lnTo>
                    <a:pt x="1197" y="1689"/>
                  </a:lnTo>
                  <a:lnTo>
                    <a:pt x="1186" y="1699"/>
                  </a:lnTo>
                  <a:lnTo>
                    <a:pt x="1176" y="1708"/>
                  </a:lnTo>
                  <a:lnTo>
                    <a:pt x="1166" y="1719"/>
                  </a:lnTo>
                  <a:lnTo>
                    <a:pt x="1158" y="1731"/>
                  </a:lnTo>
                  <a:lnTo>
                    <a:pt x="1150" y="1742"/>
                  </a:lnTo>
                  <a:lnTo>
                    <a:pt x="1143" y="1755"/>
                  </a:lnTo>
                  <a:lnTo>
                    <a:pt x="1136" y="1768"/>
                  </a:lnTo>
                  <a:lnTo>
                    <a:pt x="1124" y="1798"/>
                  </a:lnTo>
                  <a:lnTo>
                    <a:pt x="1112" y="1831"/>
                  </a:lnTo>
                  <a:lnTo>
                    <a:pt x="1367" y="1944"/>
                  </a:lnTo>
                  <a:lnTo>
                    <a:pt x="1832" y="2306"/>
                  </a:lnTo>
                  <a:lnTo>
                    <a:pt x="1904" y="2245"/>
                  </a:lnTo>
                  <a:lnTo>
                    <a:pt x="1653" y="2050"/>
                  </a:lnTo>
                  <a:close/>
                  <a:moveTo>
                    <a:pt x="963" y="1826"/>
                  </a:moveTo>
                  <a:lnTo>
                    <a:pt x="963" y="1826"/>
                  </a:lnTo>
                  <a:lnTo>
                    <a:pt x="958" y="1835"/>
                  </a:lnTo>
                  <a:lnTo>
                    <a:pt x="950" y="1844"/>
                  </a:lnTo>
                  <a:lnTo>
                    <a:pt x="946" y="1847"/>
                  </a:lnTo>
                  <a:lnTo>
                    <a:pt x="940" y="1851"/>
                  </a:lnTo>
                  <a:lnTo>
                    <a:pt x="934" y="1853"/>
                  </a:lnTo>
                  <a:lnTo>
                    <a:pt x="929" y="1855"/>
                  </a:lnTo>
                  <a:lnTo>
                    <a:pt x="921" y="1857"/>
                  </a:lnTo>
                  <a:lnTo>
                    <a:pt x="913" y="1857"/>
                  </a:lnTo>
                  <a:lnTo>
                    <a:pt x="905" y="1857"/>
                  </a:lnTo>
                  <a:lnTo>
                    <a:pt x="896" y="1857"/>
                  </a:lnTo>
                  <a:lnTo>
                    <a:pt x="886" y="1854"/>
                  </a:lnTo>
                  <a:lnTo>
                    <a:pt x="876" y="1852"/>
                  </a:lnTo>
                  <a:lnTo>
                    <a:pt x="864" y="1848"/>
                  </a:lnTo>
                  <a:lnTo>
                    <a:pt x="851" y="1844"/>
                  </a:lnTo>
                  <a:lnTo>
                    <a:pt x="851" y="1844"/>
                  </a:lnTo>
                  <a:lnTo>
                    <a:pt x="776" y="1812"/>
                  </a:lnTo>
                  <a:lnTo>
                    <a:pt x="691" y="1774"/>
                  </a:lnTo>
                  <a:lnTo>
                    <a:pt x="601" y="1732"/>
                  </a:lnTo>
                  <a:lnTo>
                    <a:pt x="506" y="1685"/>
                  </a:lnTo>
                  <a:lnTo>
                    <a:pt x="412" y="1635"/>
                  </a:lnTo>
                  <a:lnTo>
                    <a:pt x="318" y="1586"/>
                  </a:lnTo>
                  <a:lnTo>
                    <a:pt x="228" y="1535"/>
                  </a:lnTo>
                  <a:lnTo>
                    <a:pt x="147" y="1488"/>
                  </a:lnTo>
                  <a:lnTo>
                    <a:pt x="147" y="1488"/>
                  </a:lnTo>
                  <a:lnTo>
                    <a:pt x="135" y="1481"/>
                  </a:lnTo>
                  <a:lnTo>
                    <a:pt x="126" y="1473"/>
                  </a:lnTo>
                  <a:lnTo>
                    <a:pt x="118" y="1467"/>
                  </a:lnTo>
                  <a:lnTo>
                    <a:pt x="109" y="1460"/>
                  </a:lnTo>
                  <a:lnTo>
                    <a:pt x="104" y="1453"/>
                  </a:lnTo>
                  <a:lnTo>
                    <a:pt x="99" y="1446"/>
                  </a:lnTo>
                  <a:lnTo>
                    <a:pt x="95" y="1440"/>
                  </a:lnTo>
                  <a:lnTo>
                    <a:pt x="92" y="1433"/>
                  </a:lnTo>
                  <a:lnTo>
                    <a:pt x="89" y="1427"/>
                  </a:lnTo>
                  <a:lnTo>
                    <a:pt x="88" y="1420"/>
                  </a:lnTo>
                  <a:lnTo>
                    <a:pt x="88" y="1414"/>
                  </a:lnTo>
                  <a:lnTo>
                    <a:pt x="88" y="1408"/>
                  </a:lnTo>
                  <a:lnTo>
                    <a:pt x="91" y="1397"/>
                  </a:lnTo>
                  <a:lnTo>
                    <a:pt x="94" y="1387"/>
                  </a:lnTo>
                  <a:lnTo>
                    <a:pt x="736" y="118"/>
                  </a:lnTo>
                  <a:lnTo>
                    <a:pt x="736" y="118"/>
                  </a:lnTo>
                  <a:lnTo>
                    <a:pt x="741" y="108"/>
                  </a:lnTo>
                  <a:lnTo>
                    <a:pt x="748" y="101"/>
                  </a:lnTo>
                  <a:lnTo>
                    <a:pt x="753" y="98"/>
                  </a:lnTo>
                  <a:lnTo>
                    <a:pt x="758" y="94"/>
                  </a:lnTo>
                  <a:lnTo>
                    <a:pt x="764" y="92"/>
                  </a:lnTo>
                  <a:lnTo>
                    <a:pt x="770" y="89"/>
                  </a:lnTo>
                  <a:lnTo>
                    <a:pt x="777" y="88"/>
                  </a:lnTo>
                  <a:lnTo>
                    <a:pt x="785" y="87"/>
                  </a:lnTo>
                  <a:lnTo>
                    <a:pt x="793" y="87"/>
                  </a:lnTo>
                  <a:lnTo>
                    <a:pt x="803" y="88"/>
                  </a:lnTo>
                  <a:lnTo>
                    <a:pt x="812" y="91"/>
                  </a:lnTo>
                  <a:lnTo>
                    <a:pt x="824" y="93"/>
                  </a:lnTo>
                  <a:lnTo>
                    <a:pt x="836" y="97"/>
                  </a:lnTo>
                  <a:lnTo>
                    <a:pt x="848" y="101"/>
                  </a:lnTo>
                  <a:lnTo>
                    <a:pt x="848" y="101"/>
                  </a:lnTo>
                  <a:lnTo>
                    <a:pt x="923" y="132"/>
                  </a:lnTo>
                  <a:lnTo>
                    <a:pt x="1007" y="171"/>
                  </a:lnTo>
                  <a:lnTo>
                    <a:pt x="1098" y="213"/>
                  </a:lnTo>
                  <a:lnTo>
                    <a:pt x="1192" y="260"/>
                  </a:lnTo>
                  <a:lnTo>
                    <a:pt x="1287" y="308"/>
                  </a:lnTo>
                  <a:lnTo>
                    <a:pt x="1380" y="359"/>
                  </a:lnTo>
                  <a:lnTo>
                    <a:pt x="1470" y="409"/>
                  </a:lnTo>
                  <a:lnTo>
                    <a:pt x="1551" y="457"/>
                  </a:lnTo>
                  <a:lnTo>
                    <a:pt x="1551" y="457"/>
                  </a:lnTo>
                  <a:lnTo>
                    <a:pt x="1563" y="464"/>
                  </a:lnTo>
                  <a:lnTo>
                    <a:pt x="1572" y="471"/>
                  </a:lnTo>
                  <a:lnTo>
                    <a:pt x="1582" y="478"/>
                  </a:lnTo>
                  <a:lnTo>
                    <a:pt x="1589" y="485"/>
                  </a:lnTo>
                  <a:lnTo>
                    <a:pt x="1595" y="492"/>
                  </a:lnTo>
                  <a:lnTo>
                    <a:pt x="1599" y="499"/>
                  </a:lnTo>
                  <a:lnTo>
                    <a:pt x="1604" y="505"/>
                  </a:lnTo>
                  <a:lnTo>
                    <a:pt x="1606" y="512"/>
                  </a:lnTo>
                  <a:lnTo>
                    <a:pt x="1609" y="518"/>
                  </a:lnTo>
                  <a:lnTo>
                    <a:pt x="1610" y="524"/>
                  </a:lnTo>
                  <a:lnTo>
                    <a:pt x="1611" y="530"/>
                  </a:lnTo>
                  <a:lnTo>
                    <a:pt x="1610" y="536"/>
                  </a:lnTo>
                  <a:lnTo>
                    <a:pt x="1609" y="547"/>
                  </a:lnTo>
                  <a:lnTo>
                    <a:pt x="1604" y="557"/>
                  </a:lnTo>
                  <a:lnTo>
                    <a:pt x="1304" y="1153"/>
                  </a:lnTo>
                  <a:lnTo>
                    <a:pt x="1235" y="1095"/>
                  </a:lnTo>
                  <a:lnTo>
                    <a:pt x="1485" y="599"/>
                  </a:lnTo>
                  <a:lnTo>
                    <a:pt x="1442" y="578"/>
                  </a:lnTo>
                  <a:lnTo>
                    <a:pt x="1197" y="1063"/>
                  </a:lnTo>
                  <a:lnTo>
                    <a:pt x="1127" y="1005"/>
                  </a:lnTo>
                  <a:lnTo>
                    <a:pt x="1127" y="1005"/>
                  </a:lnTo>
                  <a:lnTo>
                    <a:pt x="1119" y="999"/>
                  </a:lnTo>
                  <a:lnTo>
                    <a:pt x="1077" y="855"/>
                  </a:lnTo>
                  <a:lnTo>
                    <a:pt x="1077" y="855"/>
                  </a:lnTo>
                  <a:lnTo>
                    <a:pt x="1073" y="846"/>
                  </a:lnTo>
                  <a:lnTo>
                    <a:pt x="1069" y="838"/>
                  </a:lnTo>
                  <a:lnTo>
                    <a:pt x="1063" y="832"/>
                  </a:lnTo>
                  <a:lnTo>
                    <a:pt x="1056" y="828"/>
                  </a:lnTo>
                  <a:lnTo>
                    <a:pt x="1047" y="824"/>
                  </a:lnTo>
                  <a:lnTo>
                    <a:pt x="1038" y="822"/>
                  </a:lnTo>
                  <a:lnTo>
                    <a:pt x="1030" y="822"/>
                  </a:lnTo>
                  <a:lnTo>
                    <a:pt x="1020" y="823"/>
                  </a:lnTo>
                  <a:lnTo>
                    <a:pt x="764" y="898"/>
                  </a:lnTo>
                  <a:lnTo>
                    <a:pt x="764" y="898"/>
                  </a:lnTo>
                  <a:lnTo>
                    <a:pt x="756" y="902"/>
                  </a:lnTo>
                  <a:lnTo>
                    <a:pt x="747" y="906"/>
                  </a:lnTo>
                  <a:lnTo>
                    <a:pt x="741" y="912"/>
                  </a:lnTo>
                  <a:lnTo>
                    <a:pt x="737" y="919"/>
                  </a:lnTo>
                  <a:lnTo>
                    <a:pt x="733" y="928"/>
                  </a:lnTo>
                  <a:lnTo>
                    <a:pt x="731" y="937"/>
                  </a:lnTo>
                  <a:lnTo>
                    <a:pt x="731" y="945"/>
                  </a:lnTo>
                  <a:lnTo>
                    <a:pt x="732" y="955"/>
                  </a:lnTo>
                  <a:lnTo>
                    <a:pt x="807" y="1211"/>
                  </a:lnTo>
                  <a:lnTo>
                    <a:pt x="807" y="1211"/>
                  </a:lnTo>
                  <a:lnTo>
                    <a:pt x="810" y="1220"/>
                  </a:lnTo>
                  <a:lnTo>
                    <a:pt x="816" y="1228"/>
                  </a:lnTo>
                  <a:lnTo>
                    <a:pt x="821" y="1234"/>
                  </a:lnTo>
                  <a:lnTo>
                    <a:pt x="828" y="1238"/>
                  </a:lnTo>
                  <a:lnTo>
                    <a:pt x="837" y="1242"/>
                  </a:lnTo>
                  <a:lnTo>
                    <a:pt x="845" y="1244"/>
                  </a:lnTo>
                  <a:lnTo>
                    <a:pt x="854" y="1244"/>
                  </a:lnTo>
                  <a:lnTo>
                    <a:pt x="864" y="1243"/>
                  </a:lnTo>
                  <a:lnTo>
                    <a:pt x="946" y="1218"/>
                  </a:lnTo>
                  <a:lnTo>
                    <a:pt x="946" y="1218"/>
                  </a:lnTo>
                  <a:lnTo>
                    <a:pt x="1050" y="1355"/>
                  </a:lnTo>
                  <a:lnTo>
                    <a:pt x="911" y="1629"/>
                  </a:lnTo>
                  <a:lnTo>
                    <a:pt x="284" y="1313"/>
                  </a:lnTo>
                  <a:lnTo>
                    <a:pt x="793" y="304"/>
                  </a:lnTo>
                  <a:lnTo>
                    <a:pt x="1387" y="604"/>
                  </a:lnTo>
                  <a:lnTo>
                    <a:pt x="1410" y="562"/>
                  </a:lnTo>
                  <a:lnTo>
                    <a:pt x="772" y="239"/>
                  </a:lnTo>
                  <a:lnTo>
                    <a:pt x="219" y="1334"/>
                  </a:lnTo>
                  <a:lnTo>
                    <a:pt x="932" y="1694"/>
                  </a:lnTo>
                  <a:lnTo>
                    <a:pt x="1082" y="1397"/>
                  </a:lnTo>
                  <a:lnTo>
                    <a:pt x="1082" y="1397"/>
                  </a:lnTo>
                  <a:lnTo>
                    <a:pt x="1140" y="1475"/>
                  </a:lnTo>
                  <a:lnTo>
                    <a:pt x="963" y="1826"/>
                  </a:lnTo>
                  <a:close/>
                  <a:moveTo>
                    <a:pt x="1396" y="1848"/>
                  </a:moveTo>
                  <a:lnTo>
                    <a:pt x="1235" y="1782"/>
                  </a:lnTo>
                  <a:lnTo>
                    <a:pt x="1235" y="1782"/>
                  </a:lnTo>
                  <a:lnTo>
                    <a:pt x="1240" y="1775"/>
                  </a:lnTo>
                  <a:lnTo>
                    <a:pt x="1249" y="1768"/>
                  </a:lnTo>
                  <a:lnTo>
                    <a:pt x="1256" y="1762"/>
                  </a:lnTo>
                  <a:lnTo>
                    <a:pt x="1265" y="1758"/>
                  </a:lnTo>
                  <a:lnTo>
                    <a:pt x="1273" y="1753"/>
                  </a:lnTo>
                  <a:lnTo>
                    <a:pt x="1283" y="1748"/>
                  </a:lnTo>
                  <a:lnTo>
                    <a:pt x="1302" y="1742"/>
                  </a:lnTo>
                  <a:lnTo>
                    <a:pt x="1322" y="1738"/>
                  </a:lnTo>
                  <a:lnTo>
                    <a:pt x="1343" y="1734"/>
                  </a:lnTo>
                  <a:lnTo>
                    <a:pt x="1364" y="1732"/>
                  </a:lnTo>
                  <a:lnTo>
                    <a:pt x="1384" y="1731"/>
                  </a:lnTo>
                  <a:lnTo>
                    <a:pt x="1384" y="1731"/>
                  </a:lnTo>
                  <a:lnTo>
                    <a:pt x="1418" y="1789"/>
                  </a:lnTo>
                  <a:lnTo>
                    <a:pt x="1446" y="1840"/>
                  </a:lnTo>
                  <a:lnTo>
                    <a:pt x="1473" y="1891"/>
                  </a:lnTo>
                  <a:lnTo>
                    <a:pt x="1473" y="1891"/>
                  </a:lnTo>
                  <a:lnTo>
                    <a:pt x="1492" y="1924"/>
                  </a:lnTo>
                  <a:lnTo>
                    <a:pt x="1396" y="1848"/>
                  </a:lnTo>
                  <a:close/>
                  <a:moveTo>
                    <a:pt x="2682" y="1693"/>
                  </a:moveTo>
                  <a:lnTo>
                    <a:pt x="1896" y="2380"/>
                  </a:lnTo>
                  <a:lnTo>
                    <a:pt x="2131" y="2650"/>
                  </a:lnTo>
                  <a:lnTo>
                    <a:pt x="2131" y="2650"/>
                  </a:lnTo>
                  <a:lnTo>
                    <a:pt x="2139" y="2658"/>
                  </a:lnTo>
                  <a:lnTo>
                    <a:pt x="2150" y="2664"/>
                  </a:lnTo>
                  <a:lnTo>
                    <a:pt x="2161" y="2668"/>
                  </a:lnTo>
                  <a:lnTo>
                    <a:pt x="2171" y="2670"/>
                  </a:lnTo>
                  <a:lnTo>
                    <a:pt x="2183" y="2669"/>
                  </a:lnTo>
                  <a:lnTo>
                    <a:pt x="2194" y="2666"/>
                  </a:lnTo>
                  <a:lnTo>
                    <a:pt x="2204" y="2662"/>
                  </a:lnTo>
                  <a:lnTo>
                    <a:pt x="2214" y="2655"/>
                  </a:lnTo>
                  <a:lnTo>
                    <a:pt x="2835" y="1868"/>
                  </a:lnTo>
                  <a:lnTo>
                    <a:pt x="2682" y="1693"/>
                  </a:lnTo>
                  <a:close/>
                  <a:moveTo>
                    <a:pt x="770" y="762"/>
                  </a:moveTo>
                  <a:lnTo>
                    <a:pt x="780" y="796"/>
                  </a:lnTo>
                  <a:lnTo>
                    <a:pt x="926" y="748"/>
                  </a:lnTo>
                  <a:lnTo>
                    <a:pt x="916" y="713"/>
                  </a:lnTo>
                  <a:lnTo>
                    <a:pt x="770" y="762"/>
                  </a:lnTo>
                  <a:close/>
                  <a:moveTo>
                    <a:pt x="560" y="1546"/>
                  </a:moveTo>
                  <a:lnTo>
                    <a:pt x="560" y="1546"/>
                  </a:lnTo>
                  <a:lnTo>
                    <a:pt x="550" y="1541"/>
                  </a:lnTo>
                  <a:lnTo>
                    <a:pt x="540" y="1540"/>
                  </a:lnTo>
                  <a:lnTo>
                    <a:pt x="530" y="1540"/>
                  </a:lnTo>
                  <a:lnTo>
                    <a:pt x="520" y="1542"/>
                  </a:lnTo>
                  <a:lnTo>
                    <a:pt x="511" y="1546"/>
                  </a:lnTo>
                  <a:lnTo>
                    <a:pt x="503" y="1552"/>
                  </a:lnTo>
                  <a:lnTo>
                    <a:pt x="495" y="1560"/>
                  </a:lnTo>
                  <a:lnTo>
                    <a:pt x="491" y="1568"/>
                  </a:lnTo>
                  <a:lnTo>
                    <a:pt x="491" y="1568"/>
                  </a:lnTo>
                  <a:lnTo>
                    <a:pt x="486" y="1578"/>
                  </a:lnTo>
                  <a:lnTo>
                    <a:pt x="485" y="1588"/>
                  </a:lnTo>
                  <a:lnTo>
                    <a:pt x="485" y="1598"/>
                  </a:lnTo>
                  <a:lnTo>
                    <a:pt x="487" y="1608"/>
                  </a:lnTo>
                  <a:lnTo>
                    <a:pt x="491" y="1616"/>
                  </a:lnTo>
                  <a:lnTo>
                    <a:pt x="497" y="1625"/>
                  </a:lnTo>
                  <a:lnTo>
                    <a:pt x="504" y="1632"/>
                  </a:lnTo>
                  <a:lnTo>
                    <a:pt x="513" y="1638"/>
                  </a:lnTo>
                  <a:lnTo>
                    <a:pt x="513" y="1638"/>
                  </a:lnTo>
                  <a:lnTo>
                    <a:pt x="523" y="1641"/>
                  </a:lnTo>
                  <a:lnTo>
                    <a:pt x="533" y="1643"/>
                  </a:lnTo>
                  <a:lnTo>
                    <a:pt x="543" y="1643"/>
                  </a:lnTo>
                  <a:lnTo>
                    <a:pt x="553" y="1641"/>
                  </a:lnTo>
                  <a:lnTo>
                    <a:pt x="561" y="1636"/>
                  </a:lnTo>
                  <a:lnTo>
                    <a:pt x="570" y="1630"/>
                  </a:lnTo>
                  <a:lnTo>
                    <a:pt x="577" y="1623"/>
                  </a:lnTo>
                  <a:lnTo>
                    <a:pt x="583" y="1615"/>
                  </a:lnTo>
                  <a:lnTo>
                    <a:pt x="583" y="1615"/>
                  </a:lnTo>
                  <a:lnTo>
                    <a:pt x="586" y="1605"/>
                  </a:lnTo>
                  <a:lnTo>
                    <a:pt x="588" y="1595"/>
                  </a:lnTo>
                  <a:lnTo>
                    <a:pt x="587" y="1585"/>
                  </a:lnTo>
                  <a:lnTo>
                    <a:pt x="586" y="1575"/>
                  </a:lnTo>
                  <a:lnTo>
                    <a:pt x="581" y="1566"/>
                  </a:lnTo>
                  <a:lnTo>
                    <a:pt x="575" y="1558"/>
                  </a:lnTo>
                  <a:lnTo>
                    <a:pt x="568" y="1550"/>
                  </a:lnTo>
                  <a:lnTo>
                    <a:pt x="560" y="1546"/>
                  </a:lnTo>
                  <a:lnTo>
                    <a:pt x="560" y="1546"/>
                  </a:lnTo>
                  <a:close/>
                  <a:moveTo>
                    <a:pt x="1249" y="365"/>
                  </a:moveTo>
                  <a:lnTo>
                    <a:pt x="1100" y="291"/>
                  </a:lnTo>
                  <a:lnTo>
                    <a:pt x="1082" y="330"/>
                  </a:lnTo>
                  <a:lnTo>
                    <a:pt x="1229" y="405"/>
                  </a:lnTo>
                  <a:lnTo>
                    <a:pt x="1249" y="365"/>
                  </a:lnTo>
                  <a:close/>
                  <a:moveTo>
                    <a:pt x="658" y="704"/>
                  </a:moveTo>
                  <a:lnTo>
                    <a:pt x="668" y="739"/>
                  </a:lnTo>
                  <a:lnTo>
                    <a:pt x="1003" y="630"/>
                  </a:lnTo>
                  <a:lnTo>
                    <a:pt x="991" y="595"/>
                  </a:lnTo>
                  <a:lnTo>
                    <a:pt x="658" y="70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Muna"/>
                <a:ea typeface="+mn-ea"/>
                <a:cs typeface="+mn-cs"/>
              </a:endParaRPr>
            </a:p>
          </p:txBody>
        </p:sp>
      </p:grpSp>
      <p:grpSp>
        <p:nvGrpSpPr>
          <p:cNvPr id="4" name="Group 3">
            <a:extLst>
              <a:ext uri="{FF2B5EF4-FFF2-40B4-BE49-F238E27FC236}">
                <a16:creationId xmlns:a16="http://schemas.microsoft.com/office/drawing/2014/main" id="{F67E5FA2-AD61-4F7F-854E-B63147DEAB8F}"/>
              </a:ext>
            </a:extLst>
          </p:cNvPr>
          <p:cNvGrpSpPr/>
          <p:nvPr/>
        </p:nvGrpSpPr>
        <p:grpSpPr>
          <a:xfrm>
            <a:off x="3235908" y="1926784"/>
            <a:ext cx="3603707" cy="5933337"/>
            <a:chOff x="3235908" y="1926784"/>
            <a:chExt cx="3603707" cy="5933337"/>
          </a:xfrm>
        </p:grpSpPr>
        <p:sp>
          <p:nvSpPr>
            <p:cNvPr id="15" name="Rectangle 14">
              <a:extLst>
                <a:ext uri="{FF2B5EF4-FFF2-40B4-BE49-F238E27FC236}">
                  <a16:creationId xmlns:a16="http://schemas.microsoft.com/office/drawing/2014/main" id="{95AEC52B-6F58-4533-AC79-AAF0C7F562DB}"/>
                </a:ext>
              </a:extLst>
            </p:cNvPr>
            <p:cNvSpPr/>
            <p:nvPr/>
          </p:nvSpPr>
          <p:spPr>
            <a:xfrm>
              <a:off x="3235908" y="1926784"/>
              <a:ext cx="2461690"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16" name="Isosceles Triangle 15">
              <a:extLst>
                <a:ext uri="{FF2B5EF4-FFF2-40B4-BE49-F238E27FC236}">
                  <a16:creationId xmlns:a16="http://schemas.microsoft.com/office/drawing/2014/main" id="{03EA8193-B51A-4C2A-8F4D-1E57CE369B73}"/>
                </a:ext>
              </a:extLst>
            </p:cNvPr>
            <p:cNvSpPr/>
            <p:nvPr/>
          </p:nvSpPr>
          <p:spPr>
            <a:xfrm rot="16200000">
              <a:off x="3502939" y="452344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pSp>
      <p:sp>
        <p:nvSpPr>
          <p:cNvPr id="19" name="Slide Number Placeholder 13">
            <a:extLst>
              <a:ext uri="{FF2B5EF4-FFF2-40B4-BE49-F238E27FC236}">
                <a16:creationId xmlns:a16="http://schemas.microsoft.com/office/drawing/2014/main" id="{79C70A41-BBE6-463C-B370-1C071556659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49</a:t>
            </a:fld>
            <a:endParaRPr lang="en-US" dirty="0">
              <a:solidFill>
                <a:prstClr val="black">
                  <a:tint val="75000"/>
                </a:prstClr>
              </a:solidFill>
              <a:latin typeface="Calibri" panose="020F0502020204030204"/>
            </a:endParaRPr>
          </a:p>
        </p:txBody>
      </p:sp>
      <p:sp>
        <p:nvSpPr>
          <p:cNvPr id="7" name="Footer Placeholder 6"/>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70173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العامة من اختبار دراسة جدوى المشروع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ما إذا كانت عملية إعداد واعتماد دراسات الجدوى للمشروع (المستخدمة لتدعيم حالة المشروع) قد تمت وفقاً للعمليات والإجراءات المتبعة بواسطة الجهة الخاضعة (الإعداد والاعتماد)</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توافق دراسات الجدوى مع حاجة العمل، وما إذا كان قد تم إعدادها بشكل مرضي وأنها توفر الطريقة المفضلة للمضي قدماً بحيث يتمكن الأطراف الرئيسية ذات العلاقة من اتخاذ القرار المناسب</a:t>
            </a: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الملخص التنفيذي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الحالة الاستراتيجية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الحالة الاقتصادية والمالية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الحالة التجارية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حالة الإدارة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دراسة جدوى المشروع - النتائج والتوصيات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جدوى المشروع - المراجعات</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40B428C7-1D68-4361-A36D-3D231134275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50</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26293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323560"/>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316808"/>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337065"/>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318013"/>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327538"/>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323559"/>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6807226"/>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6807226"/>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910470" y="6790405"/>
            <a:ext cx="1481411" cy="5466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6807226"/>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6807226"/>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478602" y="6790405"/>
            <a:ext cx="0" cy="53315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67CE4F54-303A-4D28-8A72-6DDF3231EEB6}"/>
              </a:ext>
            </a:extLst>
          </p:cNvPr>
          <p:cNvPicPr>
            <a:picLocks noChangeAspect="1"/>
          </p:cNvPicPr>
          <p:nvPr/>
        </p:nvPicPr>
        <p:blipFill rotWithShape="1">
          <a:blip r:embed="rId5"/>
          <a:srcRect b="36544"/>
          <a:stretch/>
        </p:blipFill>
        <p:spPr>
          <a:xfrm>
            <a:off x="487780" y="1854027"/>
            <a:ext cx="12033504" cy="4936378"/>
          </a:xfrm>
          <a:prstGeom prst="rect">
            <a:avLst/>
          </a:prstGeom>
        </p:spPr>
      </p:pic>
      <p:sp>
        <p:nvSpPr>
          <p:cNvPr id="18" name="Slide Number Placeholder 13">
            <a:extLst>
              <a:ext uri="{FF2B5EF4-FFF2-40B4-BE49-F238E27FC236}">
                <a16:creationId xmlns:a16="http://schemas.microsoft.com/office/drawing/2014/main" id="{D5C522B3-7A49-4738-9FEB-5775FB715AB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049939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i="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A93C5C69-65C6-45D7-A22D-BB98F06069C2}"/>
              </a:ext>
            </a:extLst>
          </p:cNvPr>
          <p:cNvSpPr/>
          <p:nvPr/>
        </p:nvSpPr>
        <p:spPr>
          <a:xfrm>
            <a:off x="7007125" y="22344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إدارة عمليات التخطيط والتصميم</a:t>
            </a:r>
          </a:p>
        </p:txBody>
      </p:sp>
      <p:sp>
        <p:nvSpPr>
          <p:cNvPr id="20" name="Oval 19">
            <a:extLst>
              <a:ext uri="{FF2B5EF4-FFF2-40B4-BE49-F238E27FC236}">
                <a16:creationId xmlns:a16="http://schemas.microsoft.com/office/drawing/2014/main" id="{AACFC046-BC23-4D4C-A963-ACE3FB00B667}"/>
              </a:ext>
            </a:extLst>
          </p:cNvPr>
          <p:cNvSpPr/>
          <p:nvPr/>
        </p:nvSpPr>
        <p:spPr>
          <a:xfrm>
            <a:off x="7640825" y="45416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D7563F76-E90E-4BCC-8D46-180F2474EFB4}"/>
              </a:ext>
            </a:extLst>
          </p:cNvPr>
          <p:cNvGrpSpPr/>
          <p:nvPr/>
        </p:nvGrpSpPr>
        <p:grpSpPr>
          <a:xfrm>
            <a:off x="7672380" y="4541682"/>
            <a:ext cx="2067583" cy="2175040"/>
            <a:chOff x="1356223" y="3803251"/>
            <a:chExt cx="2446892" cy="2446892"/>
          </a:xfrm>
        </p:grpSpPr>
        <p:sp>
          <p:nvSpPr>
            <p:cNvPr id="22" name="Block Arc 21">
              <a:extLst>
                <a:ext uri="{FF2B5EF4-FFF2-40B4-BE49-F238E27FC236}">
                  <a16:creationId xmlns:a16="http://schemas.microsoft.com/office/drawing/2014/main" id="{4AD0836C-FE27-4B24-ACA1-F4CC4E3A3FD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2347AEE6-6499-4805-B733-88ADA4329F5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CCEF2006-CF55-487A-999F-4E5B3D8372FF}"/>
              </a:ext>
            </a:extLst>
          </p:cNvPr>
          <p:cNvSpPr/>
          <p:nvPr/>
        </p:nvSpPr>
        <p:spPr>
          <a:xfrm>
            <a:off x="2370934" y="2208209"/>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3F1C5226-DBED-4139-9E18-391AF6698E9B}"/>
              </a:ext>
            </a:extLst>
          </p:cNvPr>
          <p:cNvSpPr/>
          <p:nvPr/>
        </p:nvSpPr>
        <p:spPr>
          <a:xfrm rot="16200000">
            <a:off x="3313070" y="46948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34">
            <a:extLst>
              <a:ext uri="{FF2B5EF4-FFF2-40B4-BE49-F238E27FC236}">
                <a16:creationId xmlns:a16="http://schemas.microsoft.com/office/drawing/2014/main" id="{3C54BCD4-E31E-4F94-AF47-5C01F48DDDD9}"/>
              </a:ext>
            </a:extLst>
          </p:cNvPr>
          <p:cNvSpPr>
            <a:spLocks noChangeAspect="1" noEditPoints="1"/>
          </p:cNvSpPr>
          <p:nvPr/>
        </p:nvSpPr>
        <p:spPr bwMode="auto">
          <a:xfrm>
            <a:off x="8473171" y="5228916"/>
            <a:ext cx="528941" cy="704931"/>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9CB7954F-FB53-471F-8705-BFD142607FA3}"/>
              </a:ext>
            </a:extLst>
          </p:cNvPr>
          <p:cNvGraphicFramePr>
            <a:graphicFrameLocks noGrp="1"/>
          </p:cNvGraphicFramePr>
          <p:nvPr>
            <p:extLst>
              <p:ext uri="{D42A27DB-BD31-4B8C-83A1-F6EECF244321}">
                <p14:modId xmlns:p14="http://schemas.microsoft.com/office/powerpoint/2010/main" val="3595346432"/>
              </p:ext>
            </p:extLst>
          </p:nvPr>
        </p:nvGraphicFramePr>
        <p:xfrm>
          <a:off x="2370934" y="2859088"/>
          <a:ext cx="3146461" cy="4940786"/>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244543">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kern="1200" dirty="0">
                          <a:solidFill>
                            <a:schemeClr val="bg1"/>
                          </a:solidFill>
                          <a:effectLst/>
                          <a:latin typeface="Muna"/>
                          <a:ea typeface="Calibri" panose="020F0502020204030204" pitchFamily="34" charset="0"/>
                          <a:cs typeface="+mn-cs"/>
                        </a:rPr>
                        <a:t>خطة الموارد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232081">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2000" b="0" kern="1200" dirty="0">
                          <a:solidFill>
                            <a:schemeClr val="tx1"/>
                          </a:solidFill>
                          <a:latin typeface="Muna"/>
                          <a:ea typeface="+mn-ea"/>
                          <a:cs typeface="+mn-cs"/>
                        </a:rPr>
                        <a:t>خطة إدارة التصاميم</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731761"/>
                  </a:ext>
                </a:extLst>
              </a:tr>
            </a:tbl>
          </a:graphicData>
        </a:graphic>
      </p:graphicFrame>
      <p:sp>
        <p:nvSpPr>
          <p:cNvPr id="14" name="Slide Number Placeholder 13">
            <a:extLst>
              <a:ext uri="{FF2B5EF4-FFF2-40B4-BE49-F238E27FC236}">
                <a16:creationId xmlns:a16="http://schemas.microsoft.com/office/drawing/2014/main" id="{E70E7255-9273-4C58-9083-46A49B122BA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54892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لاختبار خطة الموارد فيما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ما إذا كانت خطة الموارد المعمول بها شاملة بالشكل الذي يسمح بتنفيذ المشروع في الوقت المطلوب.</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أن خطة الموارد تتضمن 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أخذت الهيكل التنظيمي وخطوط الإشراف المتبعة بواسطة الجهة الخاضعة للرقابة بعين الاعتبار</a:t>
            </a:r>
            <a:r>
              <a:rPr kumimoji="0" lang="ar-SA" sz="17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a:t>
            </a:r>
            <a:endPar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أنها تسمح بتجميع الموارد الصحيحة المطلوبة (سواء على المستوى الإداري أو القوة العاملة) التي ستقوم بتنفيذ المشروع بشكل فعال</a:t>
            </a:r>
            <a:r>
              <a:rPr kumimoji="0" lang="ar-SA" sz="17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a:t>
            </a:r>
            <a:endPar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جمع الخطة وفقاً لهوامش انتاجية صحيحة وقابل للتحقق (هوامش النشاط)</a:t>
            </a:r>
            <a:r>
              <a:rPr kumimoji="0" lang="ar-SA" sz="17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a:t>
            </a:r>
            <a:endPar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يتم مراجعتها وتحديثها بشكل دوري طوال دورة حياة المشروع لعكس الاحتياجات الموضوعة بالخطة مقابل الاحتياجات الفعلية</a:t>
            </a:r>
            <a:r>
              <a:rPr kumimoji="0" lang="ar-SA" sz="1700" b="1" i="0" u="none" strike="noStrike" kern="1200" cap="none" spc="0" normalizeH="0" baseline="0" noProof="0" dirty="0">
                <a:ln>
                  <a:noFill/>
                </a:ln>
                <a:solidFill>
                  <a:srgbClr val="8C734B"/>
                </a:solidFill>
                <a:effectLst/>
                <a:uLnTx/>
                <a:uFillTx/>
                <a:latin typeface="Calibri" panose="020F0502020204030204"/>
                <a:ea typeface="+mn-ea"/>
                <a:cs typeface="Arial" panose="020B0604020202020204" pitchFamily="34" charset="0"/>
              </a:rPr>
              <a:t>،</a:t>
            </a:r>
            <a:endPar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أنها تحدد بشكل صحيح الموارد المطلوبة لإدارة الموقع بفعالية.</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الموارد - المتطلبات من الموارد الإدارية والقوة العاملة طوال دورة حياة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الموارد - مستوى خبرات ومهارات تلك الموارد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الموارد - الهيكل التنظيمي والموارد المطلوبة والتي تتضمن الأدوار والمسؤوليات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الموارد - هوامش الإنتاجية والافتراضات ذات العلاقة بالموارد</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الموارد - المدد الزمنية والتواريخ التي يتعين توفير الموارد المطلوبة فيها</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تحديث خطة الموارد</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سير المشروع</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D446E0D5-C26F-4186-80CC-EF238F2B9CA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53</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910062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224706"/>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217954"/>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238211"/>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219159"/>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228684"/>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224705"/>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708372"/>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708372"/>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963478" y="7671198"/>
            <a:ext cx="1428403" cy="56701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708372"/>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708372"/>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708372"/>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21FADFA2-B962-4EFC-80E9-B5E569378319}"/>
              </a:ext>
            </a:extLst>
          </p:cNvPr>
          <p:cNvPicPr>
            <a:picLocks noChangeAspect="1"/>
          </p:cNvPicPr>
          <p:nvPr/>
        </p:nvPicPr>
        <p:blipFill>
          <a:blip r:embed="rId5"/>
          <a:stretch>
            <a:fillRect/>
          </a:stretch>
        </p:blipFill>
        <p:spPr>
          <a:xfrm>
            <a:off x="433387" y="1925637"/>
            <a:ext cx="12033504" cy="5745561"/>
          </a:xfrm>
          <a:prstGeom prst="rect">
            <a:avLst/>
          </a:prstGeom>
        </p:spPr>
      </p:pic>
      <p:sp>
        <p:nvSpPr>
          <p:cNvPr id="18" name="Slide Number Placeholder 13">
            <a:extLst>
              <a:ext uri="{FF2B5EF4-FFF2-40B4-BE49-F238E27FC236}">
                <a16:creationId xmlns:a16="http://schemas.microsoft.com/office/drawing/2014/main" id="{2E4BA15C-5E4C-4C67-B098-BD78DA2C87A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54</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53431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A93C5C69-65C6-45D7-A22D-BB98F06069C2}"/>
              </a:ext>
            </a:extLst>
          </p:cNvPr>
          <p:cNvSpPr/>
          <p:nvPr/>
        </p:nvSpPr>
        <p:spPr>
          <a:xfrm>
            <a:off x="7007125" y="22344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إدارة عمليات التخطيط والتصميم</a:t>
            </a:r>
          </a:p>
        </p:txBody>
      </p:sp>
      <p:sp>
        <p:nvSpPr>
          <p:cNvPr id="20" name="Oval 19">
            <a:extLst>
              <a:ext uri="{FF2B5EF4-FFF2-40B4-BE49-F238E27FC236}">
                <a16:creationId xmlns:a16="http://schemas.microsoft.com/office/drawing/2014/main" id="{AACFC046-BC23-4D4C-A963-ACE3FB00B667}"/>
              </a:ext>
            </a:extLst>
          </p:cNvPr>
          <p:cNvSpPr/>
          <p:nvPr/>
        </p:nvSpPr>
        <p:spPr>
          <a:xfrm>
            <a:off x="7640825" y="45416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D7563F76-E90E-4BCC-8D46-180F2474EFB4}"/>
              </a:ext>
            </a:extLst>
          </p:cNvPr>
          <p:cNvGrpSpPr/>
          <p:nvPr/>
        </p:nvGrpSpPr>
        <p:grpSpPr>
          <a:xfrm>
            <a:off x="7672380" y="4541682"/>
            <a:ext cx="2067583" cy="2175040"/>
            <a:chOff x="1356223" y="3803251"/>
            <a:chExt cx="2446892" cy="2446892"/>
          </a:xfrm>
        </p:grpSpPr>
        <p:sp>
          <p:nvSpPr>
            <p:cNvPr id="22" name="Block Arc 21">
              <a:extLst>
                <a:ext uri="{FF2B5EF4-FFF2-40B4-BE49-F238E27FC236}">
                  <a16:creationId xmlns:a16="http://schemas.microsoft.com/office/drawing/2014/main" id="{4AD0836C-FE27-4B24-ACA1-F4CC4E3A3FD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2347AEE6-6499-4805-B733-88ADA4329F5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CCEF2006-CF55-487A-999F-4E5B3D8372FF}"/>
              </a:ext>
            </a:extLst>
          </p:cNvPr>
          <p:cNvSpPr/>
          <p:nvPr/>
        </p:nvSpPr>
        <p:spPr>
          <a:xfrm>
            <a:off x="2370934" y="2208209"/>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3F1C5226-DBED-4139-9E18-391AF6698E9B}"/>
              </a:ext>
            </a:extLst>
          </p:cNvPr>
          <p:cNvSpPr/>
          <p:nvPr/>
        </p:nvSpPr>
        <p:spPr>
          <a:xfrm rot="16200000">
            <a:off x="3313070" y="46948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34">
            <a:extLst>
              <a:ext uri="{FF2B5EF4-FFF2-40B4-BE49-F238E27FC236}">
                <a16:creationId xmlns:a16="http://schemas.microsoft.com/office/drawing/2014/main" id="{3C54BCD4-E31E-4F94-AF47-5C01F48DDDD9}"/>
              </a:ext>
            </a:extLst>
          </p:cNvPr>
          <p:cNvSpPr>
            <a:spLocks noChangeAspect="1" noEditPoints="1"/>
          </p:cNvSpPr>
          <p:nvPr/>
        </p:nvSpPr>
        <p:spPr bwMode="auto">
          <a:xfrm>
            <a:off x="8473171" y="5228916"/>
            <a:ext cx="528941" cy="704931"/>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9CB7954F-FB53-471F-8705-BFD142607FA3}"/>
              </a:ext>
            </a:extLst>
          </p:cNvPr>
          <p:cNvGraphicFramePr>
            <a:graphicFrameLocks noGrp="1"/>
          </p:cNvGraphicFramePr>
          <p:nvPr>
            <p:extLst>
              <p:ext uri="{D42A27DB-BD31-4B8C-83A1-F6EECF244321}">
                <p14:modId xmlns:p14="http://schemas.microsoft.com/office/powerpoint/2010/main" val="1735261945"/>
              </p:ext>
            </p:extLst>
          </p:nvPr>
        </p:nvGraphicFramePr>
        <p:xfrm>
          <a:off x="2370934" y="2859088"/>
          <a:ext cx="3146461" cy="4940786"/>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244543">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خطة الموارد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خطة 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232081">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2000" b="0" kern="1200" dirty="0">
                          <a:solidFill>
                            <a:schemeClr val="tx1"/>
                          </a:solidFill>
                          <a:latin typeface="Muna"/>
                          <a:ea typeface="+mn-ea"/>
                          <a:cs typeface="+mn-cs"/>
                        </a:rPr>
                        <a:t>خطة إدارة التصاميم</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731761"/>
                  </a:ext>
                </a:extLst>
              </a:tr>
            </a:tbl>
          </a:graphicData>
        </a:graphic>
      </p:graphicFrame>
      <p:sp>
        <p:nvSpPr>
          <p:cNvPr id="14" name="Slide Number Placeholder 13">
            <a:extLst>
              <a:ext uri="{FF2B5EF4-FFF2-40B4-BE49-F238E27FC236}">
                <a16:creationId xmlns:a16="http://schemas.microsoft.com/office/drawing/2014/main" id="{C6C51908-BE61-4045-8DE4-35A55B0CFB5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120598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خطة إدارة المخاطر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توفر خطة شاملة لإدارة المخاطر بغرض تحديد وتصحيح و/أو إدارة المخاطر التي قد يتعرض لها المشروع (والتي تتضمن التهديدات والفرص) في الوقت المناسب.</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شمولية المخاطر التي تم تحديدها وخطط الاستجابة لتلك المخاطر والتأكد من أنها تساعد في تنفيذ المشروع بنجاح.</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يجب أن يكون فريق التدقيق قادراً على التأكيد على أن مخاطر المشروع التي تم تحديدها:</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تتعلق بوجه خاص بتنفيذ المشروع بنجاح</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يتم مراقبتها ورفع تقارير بشأنها بشكل دوري للمساعدة في اتخاذ إجراءات استباقية لإدارة المخاطر واتخاذ القرار</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وإجراءات إدارة المخاطر المؤسسية</a:t>
            </a:r>
            <a:r>
              <a:rPr kumimoji="0" lang="en-US" sz="2000" b="1" i="0" u="none" strike="noStrike" kern="1200" cap="none" spc="0" normalizeH="0" baseline="0" noProof="0" dirty="0">
                <a:ln>
                  <a:noFill/>
                </a:ln>
                <a:solidFill>
                  <a:srgbClr val="8E1838"/>
                </a:solidFill>
                <a:effectLst/>
                <a:uLnTx/>
                <a:uFillTx/>
                <a:latin typeface="Calibri" panose="020F0502020204030204"/>
                <a:ea typeface="+mn-ea"/>
              </a:rPr>
              <a:t> ERM </a:t>
            </a:r>
            <a:endPar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المخاطر الخاصة بالمشروع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سجل شامل لمخاطر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تقييم المخاطر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تحديد الأولويات وتوزيع المخاطر</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95DB4F5F-C39E-436E-8A37-311BFA58A06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56</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28450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211451"/>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20469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224956"/>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205904"/>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21542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211450"/>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695117"/>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695117"/>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883965" y="7695117"/>
            <a:ext cx="1507916"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695117"/>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695117"/>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478602" y="7674447"/>
            <a:ext cx="0" cy="53700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B11165DE-8C69-4AFF-8520-5F91BF522820}"/>
              </a:ext>
            </a:extLst>
          </p:cNvPr>
          <p:cNvPicPr>
            <a:picLocks noChangeAspect="1"/>
          </p:cNvPicPr>
          <p:nvPr/>
        </p:nvPicPr>
        <p:blipFill>
          <a:blip r:embed="rId5"/>
          <a:stretch>
            <a:fillRect/>
          </a:stretch>
        </p:blipFill>
        <p:spPr>
          <a:xfrm>
            <a:off x="469900" y="1926753"/>
            <a:ext cx="12015216" cy="5752216"/>
          </a:xfrm>
          <a:prstGeom prst="rect">
            <a:avLst/>
          </a:prstGeom>
        </p:spPr>
      </p:pic>
      <p:sp>
        <p:nvSpPr>
          <p:cNvPr id="18" name="Slide Number Placeholder 13">
            <a:extLst>
              <a:ext uri="{FF2B5EF4-FFF2-40B4-BE49-F238E27FC236}">
                <a16:creationId xmlns:a16="http://schemas.microsoft.com/office/drawing/2014/main" id="{36623A1E-1592-431C-973B-2849E8CEE16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7549201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A93C5C69-65C6-45D7-A22D-BB98F06069C2}"/>
              </a:ext>
            </a:extLst>
          </p:cNvPr>
          <p:cNvSpPr/>
          <p:nvPr/>
        </p:nvSpPr>
        <p:spPr>
          <a:xfrm>
            <a:off x="7007125" y="22344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إدارة عمليات التخطيط والتصميم</a:t>
            </a:r>
          </a:p>
        </p:txBody>
      </p:sp>
      <p:sp>
        <p:nvSpPr>
          <p:cNvPr id="20" name="Oval 19">
            <a:extLst>
              <a:ext uri="{FF2B5EF4-FFF2-40B4-BE49-F238E27FC236}">
                <a16:creationId xmlns:a16="http://schemas.microsoft.com/office/drawing/2014/main" id="{AACFC046-BC23-4D4C-A963-ACE3FB00B667}"/>
              </a:ext>
            </a:extLst>
          </p:cNvPr>
          <p:cNvSpPr/>
          <p:nvPr/>
        </p:nvSpPr>
        <p:spPr>
          <a:xfrm>
            <a:off x="7640825" y="45416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D7563F76-E90E-4BCC-8D46-180F2474EFB4}"/>
              </a:ext>
            </a:extLst>
          </p:cNvPr>
          <p:cNvGrpSpPr/>
          <p:nvPr/>
        </p:nvGrpSpPr>
        <p:grpSpPr>
          <a:xfrm>
            <a:off x="7672380" y="4541682"/>
            <a:ext cx="2067583" cy="2175040"/>
            <a:chOff x="1356223" y="3803251"/>
            <a:chExt cx="2446892" cy="2446892"/>
          </a:xfrm>
        </p:grpSpPr>
        <p:sp>
          <p:nvSpPr>
            <p:cNvPr id="22" name="Block Arc 21">
              <a:extLst>
                <a:ext uri="{FF2B5EF4-FFF2-40B4-BE49-F238E27FC236}">
                  <a16:creationId xmlns:a16="http://schemas.microsoft.com/office/drawing/2014/main" id="{4AD0836C-FE27-4B24-ACA1-F4CC4E3A3FD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2347AEE6-6499-4805-B733-88ADA4329F5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CCEF2006-CF55-487A-999F-4E5B3D8372FF}"/>
              </a:ext>
            </a:extLst>
          </p:cNvPr>
          <p:cNvSpPr/>
          <p:nvPr/>
        </p:nvSpPr>
        <p:spPr>
          <a:xfrm>
            <a:off x="2370934" y="2208209"/>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3F1C5226-DBED-4139-9E18-391AF6698E9B}"/>
              </a:ext>
            </a:extLst>
          </p:cNvPr>
          <p:cNvSpPr/>
          <p:nvPr/>
        </p:nvSpPr>
        <p:spPr>
          <a:xfrm rot="16200000">
            <a:off x="3313070" y="46948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34">
            <a:extLst>
              <a:ext uri="{FF2B5EF4-FFF2-40B4-BE49-F238E27FC236}">
                <a16:creationId xmlns:a16="http://schemas.microsoft.com/office/drawing/2014/main" id="{3C54BCD4-E31E-4F94-AF47-5C01F48DDDD9}"/>
              </a:ext>
            </a:extLst>
          </p:cNvPr>
          <p:cNvSpPr>
            <a:spLocks noChangeAspect="1" noEditPoints="1"/>
          </p:cNvSpPr>
          <p:nvPr/>
        </p:nvSpPr>
        <p:spPr bwMode="auto">
          <a:xfrm>
            <a:off x="8473171" y="5228916"/>
            <a:ext cx="528941" cy="704931"/>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9CB7954F-FB53-471F-8705-BFD142607FA3}"/>
              </a:ext>
            </a:extLst>
          </p:cNvPr>
          <p:cNvGraphicFramePr>
            <a:graphicFrameLocks noGrp="1"/>
          </p:cNvGraphicFramePr>
          <p:nvPr>
            <p:extLst>
              <p:ext uri="{D42A27DB-BD31-4B8C-83A1-F6EECF244321}">
                <p14:modId xmlns:p14="http://schemas.microsoft.com/office/powerpoint/2010/main" val="887209515"/>
              </p:ext>
            </p:extLst>
          </p:nvPr>
        </p:nvGraphicFramePr>
        <p:xfrm>
          <a:off x="2370934" y="2859088"/>
          <a:ext cx="3146461" cy="4940786"/>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244543">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خطة الموارد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خطة إدارة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r h="1232081">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2000" b="0" kern="1200" dirty="0">
                          <a:solidFill>
                            <a:schemeClr val="tx1"/>
                          </a:solidFill>
                          <a:latin typeface="Muna"/>
                          <a:ea typeface="+mn-ea"/>
                          <a:cs typeface="+mn-cs"/>
                        </a:rPr>
                        <a:t>خطة إدارة التصاميم</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731761"/>
                  </a:ext>
                </a:extLst>
              </a:tr>
            </a:tbl>
          </a:graphicData>
        </a:graphic>
      </p:graphicFrame>
      <p:sp>
        <p:nvSpPr>
          <p:cNvPr id="14" name="Slide Number Placeholder 13">
            <a:extLst>
              <a:ext uri="{FF2B5EF4-FFF2-40B4-BE49-F238E27FC236}">
                <a16:creationId xmlns:a16="http://schemas.microsoft.com/office/drawing/2014/main" id="{023876D4-5801-4A55-8A26-F2AD623D0D8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03299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FB130112-54BA-4AF9-95DB-9413053F2C56}"/>
              </a:ext>
            </a:extLst>
          </p:cNvPr>
          <p:cNvCxnSpPr>
            <a:cxnSpLocks/>
          </p:cNvCxnSpPr>
          <p:nvPr/>
        </p:nvCxnSpPr>
        <p:spPr>
          <a:xfrm flipH="1">
            <a:off x="5932298" y="2113506"/>
            <a:ext cx="13241" cy="2256140"/>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8" name="Rectangle 7">
            <a:extLst>
              <a:ext uri="{FF2B5EF4-FFF2-40B4-BE49-F238E27FC236}">
                <a16:creationId xmlns:a16="http://schemas.microsoft.com/office/drawing/2014/main" id="{E510A654-D937-4067-A0F3-B879BD468831}"/>
              </a:ext>
            </a:extLst>
          </p:cNvPr>
          <p:cNvSpPr/>
          <p:nvPr/>
        </p:nvSpPr>
        <p:spPr>
          <a:xfrm>
            <a:off x="7582426" y="1260364"/>
            <a:ext cx="4899248" cy="533304"/>
          </a:xfrm>
          <a:prstGeom prst="rect">
            <a:avLst/>
          </a:prstGeom>
        </p:spPr>
        <p:txBody>
          <a:bodyPr wrap="square">
            <a:spAutoFit/>
          </a:bodyPr>
          <a:lstStyle/>
          <a:p>
            <a:pPr marL="0" marR="0" lvl="0" indent="0" algn="r" defTabSz="128016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808080">
                    <a:lumMod val="50000"/>
                  </a:srgbClr>
                </a:solidFill>
                <a:effectLst/>
                <a:uLnTx/>
                <a:uFillTx/>
                <a:latin typeface="Muna"/>
                <a:ea typeface="+mn-ea"/>
                <a:cs typeface="Arial" panose="020B0604020202020204" pitchFamily="34" charset="0"/>
              </a:rPr>
              <a:t>مراحل المشروع وعمليات الرقابة:</a:t>
            </a:r>
            <a:endParaRPr kumimoji="0" lang="en-US" sz="2800" b="0" i="0" u="none" strike="noStrike" kern="0" cap="none" spc="0" normalizeH="0" baseline="0" noProof="0" dirty="0">
              <a:ln>
                <a:noFill/>
              </a:ln>
              <a:solidFill>
                <a:srgbClr val="808080">
                  <a:lumMod val="50000"/>
                </a:srgbClr>
              </a:solidFill>
              <a:effectLst/>
              <a:uLnTx/>
              <a:uFillTx/>
              <a:latin typeface="Muna"/>
              <a:ea typeface="+mn-ea"/>
              <a:cs typeface="+mn-cs"/>
            </a:endParaRPr>
          </a:p>
        </p:txBody>
      </p:sp>
      <p:cxnSp>
        <p:nvCxnSpPr>
          <p:cNvPr id="90" name="Straight Connector 89">
            <a:extLst>
              <a:ext uri="{FF2B5EF4-FFF2-40B4-BE49-F238E27FC236}">
                <a16:creationId xmlns:a16="http://schemas.microsoft.com/office/drawing/2014/main" id="{F40CB0CB-AF5E-4A4D-9639-0D11EB62C67A}"/>
              </a:ext>
            </a:extLst>
          </p:cNvPr>
          <p:cNvCxnSpPr>
            <a:cxnSpLocks/>
          </p:cNvCxnSpPr>
          <p:nvPr/>
        </p:nvCxnSpPr>
        <p:spPr>
          <a:xfrm>
            <a:off x="2156843" y="2113506"/>
            <a:ext cx="2902" cy="2256140"/>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0E8CF37-EF26-40D7-A6BD-7CDCF52AD151}"/>
              </a:ext>
            </a:extLst>
          </p:cNvPr>
          <p:cNvGrpSpPr/>
          <p:nvPr/>
        </p:nvGrpSpPr>
        <p:grpSpPr>
          <a:xfrm>
            <a:off x="2195495" y="2137873"/>
            <a:ext cx="1828800" cy="2126530"/>
            <a:chOff x="1795934" y="2394669"/>
            <a:chExt cx="1828800" cy="2947702"/>
          </a:xfrm>
        </p:grpSpPr>
        <p:sp>
          <p:nvSpPr>
            <p:cNvPr id="79" name="Pentagon 374">
              <a:extLst>
                <a:ext uri="{FF2B5EF4-FFF2-40B4-BE49-F238E27FC236}">
                  <a16:creationId xmlns:a16="http://schemas.microsoft.com/office/drawing/2014/main" id="{BFAF7847-2F5E-4E8C-B565-8BF79E8E49F0}"/>
                </a:ext>
              </a:extLst>
            </p:cNvPr>
            <p:cNvSpPr/>
            <p:nvPr/>
          </p:nvSpPr>
          <p:spPr bwMode="auto">
            <a:xfrm rot="10800000" flipV="1">
              <a:off x="1795934" y="2394669"/>
              <a:ext cx="1828800" cy="739242"/>
            </a:xfrm>
            <a:prstGeom prst="homePlate">
              <a:avLst/>
            </a:prstGeom>
            <a:solidFill>
              <a:srgbClr val="8C734B"/>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التشغيل التجريبي واستلام المشروع</a:t>
              </a:r>
            </a:p>
          </p:txBody>
        </p:sp>
        <p:sp>
          <p:nvSpPr>
            <p:cNvPr id="29" name="TextBox 28">
              <a:extLst>
                <a:ext uri="{FF2B5EF4-FFF2-40B4-BE49-F238E27FC236}">
                  <a16:creationId xmlns:a16="http://schemas.microsoft.com/office/drawing/2014/main" id="{E123C586-3517-44BD-92AE-2480045AE0D6}"/>
                </a:ext>
              </a:extLst>
            </p:cNvPr>
            <p:cNvSpPr txBox="1">
              <a:spLocks/>
            </p:cNvSpPr>
            <p:nvPr/>
          </p:nvSpPr>
          <p:spPr>
            <a:xfrm>
              <a:off x="1795934" y="3130971"/>
              <a:ext cx="1828800" cy="2211400"/>
            </a:xfrm>
            <a:prstGeom prst="rect">
              <a:avLst/>
            </a:prstGeom>
            <a:solidFill>
              <a:schemeClr val="bg1">
                <a:lumMod val="95000"/>
              </a:schemeClr>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Pct val="100000"/>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خطة التشغيل التجريبي موجودة وقد تم الوفاء بجميع الالتزامات التعاقدية</a:t>
              </a:r>
            </a:p>
          </p:txBody>
        </p:sp>
      </p:grpSp>
      <p:grpSp>
        <p:nvGrpSpPr>
          <p:cNvPr id="11" name="Group 10">
            <a:extLst>
              <a:ext uri="{FF2B5EF4-FFF2-40B4-BE49-F238E27FC236}">
                <a16:creationId xmlns:a16="http://schemas.microsoft.com/office/drawing/2014/main" id="{0CE8E9AA-05DC-4C6F-9EAA-8CAA121950E5}"/>
              </a:ext>
            </a:extLst>
          </p:cNvPr>
          <p:cNvGrpSpPr/>
          <p:nvPr/>
        </p:nvGrpSpPr>
        <p:grpSpPr>
          <a:xfrm>
            <a:off x="4081183" y="2137873"/>
            <a:ext cx="1828800" cy="2130914"/>
            <a:chOff x="3660989" y="2394669"/>
            <a:chExt cx="1828800" cy="2953780"/>
          </a:xfrm>
        </p:grpSpPr>
        <p:sp>
          <p:nvSpPr>
            <p:cNvPr id="80" name="Pentagon 375">
              <a:extLst>
                <a:ext uri="{FF2B5EF4-FFF2-40B4-BE49-F238E27FC236}">
                  <a16:creationId xmlns:a16="http://schemas.microsoft.com/office/drawing/2014/main" id="{DE6CDB16-E25A-4444-90DA-24F9D040C815}"/>
                </a:ext>
              </a:extLst>
            </p:cNvPr>
            <p:cNvSpPr/>
            <p:nvPr/>
          </p:nvSpPr>
          <p:spPr bwMode="auto">
            <a:xfrm>
              <a:off x="3660989" y="2394669"/>
              <a:ext cx="1828800" cy="740664"/>
            </a:xfrm>
            <a:prstGeom prst="rect">
              <a:avLst/>
            </a:prstGeom>
            <a:solidFill>
              <a:srgbClr val="8C734B"/>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الأعمال الإنشائية</a:t>
              </a:r>
            </a:p>
          </p:txBody>
        </p:sp>
        <p:sp>
          <p:nvSpPr>
            <p:cNvPr id="30" name="TextBox 29">
              <a:extLst>
                <a:ext uri="{FF2B5EF4-FFF2-40B4-BE49-F238E27FC236}">
                  <a16:creationId xmlns:a16="http://schemas.microsoft.com/office/drawing/2014/main" id="{921DBB32-323D-4453-ADCA-D983815A0C44}"/>
                </a:ext>
              </a:extLst>
            </p:cNvPr>
            <p:cNvSpPr txBox="1">
              <a:spLocks/>
            </p:cNvSpPr>
            <p:nvPr/>
          </p:nvSpPr>
          <p:spPr>
            <a:xfrm>
              <a:off x="3660989" y="3137049"/>
              <a:ext cx="1828800" cy="2211400"/>
            </a:xfrm>
            <a:prstGeom prst="rect">
              <a:avLst/>
            </a:prstGeom>
            <a:solidFill>
              <a:schemeClr val="bg1">
                <a:lumMod val="95000"/>
              </a:schemeClr>
            </a:solidFill>
          </p:spPr>
          <p:txBody>
            <a:bodyPr wrap="square" lIns="36000" tIns="36000" rIns="36000" bIns="36000" rtlCol="0" anchor="t">
              <a:noAutofit/>
            </a:bodyPr>
            <a:lstStyle>
              <a:defPPr>
                <a:defRPr lang="en-US"/>
              </a:defPPr>
              <a:lvl1pPr defTabSz="1280160" fontAlgn="base">
                <a:lnSpc>
                  <a:spcPct val="115000"/>
                </a:lnSpc>
                <a:defRPr sz="1600">
                  <a:latin typeface="Muna"/>
                  <a:cs typeface="Arial" panose="020B0604020202020204" pitchFamily="34" charset="0"/>
                </a:defRPr>
              </a:lvl1pPr>
            </a:lstStyle>
            <a:p>
              <a:pPr marL="0" marR="0" lvl="0" indent="0" algn="ctr" defTabSz="1280160" rtl="1" eaLnBrk="1" fontAlgn="base"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توجد ضوابط قوية لإدارة المشروع والتي توفر التكلفة والوقت والجودة</a:t>
              </a:r>
            </a:p>
          </p:txBody>
        </p:sp>
      </p:grpSp>
      <p:grpSp>
        <p:nvGrpSpPr>
          <p:cNvPr id="13" name="Group 12">
            <a:extLst>
              <a:ext uri="{FF2B5EF4-FFF2-40B4-BE49-F238E27FC236}">
                <a16:creationId xmlns:a16="http://schemas.microsoft.com/office/drawing/2014/main" id="{9349FDDE-A293-44DC-9D83-A76529E34A0B}"/>
              </a:ext>
            </a:extLst>
          </p:cNvPr>
          <p:cNvGrpSpPr/>
          <p:nvPr/>
        </p:nvGrpSpPr>
        <p:grpSpPr>
          <a:xfrm>
            <a:off x="7852559" y="2141011"/>
            <a:ext cx="1828800" cy="2124266"/>
            <a:chOff x="7365863" y="2397806"/>
            <a:chExt cx="1828800" cy="2944565"/>
          </a:xfrm>
        </p:grpSpPr>
        <p:sp>
          <p:nvSpPr>
            <p:cNvPr id="82" name="Pentagon 377">
              <a:extLst>
                <a:ext uri="{FF2B5EF4-FFF2-40B4-BE49-F238E27FC236}">
                  <a16:creationId xmlns:a16="http://schemas.microsoft.com/office/drawing/2014/main" id="{FEB0311B-9ECE-4824-A65C-80DF68914964}"/>
                </a:ext>
              </a:extLst>
            </p:cNvPr>
            <p:cNvSpPr/>
            <p:nvPr/>
          </p:nvSpPr>
          <p:spPr bwMode="auto">
            <a:xfrm>
              <a:off x="7365863" y="2397806"/>
              <a:ext cx="1828800" cy="739243"/>
            </a:xfrm>
            <a:prstGeom prst="rect">
              <a:avLst/>
            </a:prstGeom>
            <a:solidFill>
              <a:srgbClr val="8C734B"/>
            </a:solidFill>
            <a:ln w="127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إدارة عمليات التخطيط والتصميم</a:t>
              </a:r>
            </a:p>
          </p:txBody>
        </p:sp>
        <p:sp>
          <p:nvSpPr>
            <p:cNvPr id="31" name="TextBox 30">
              <a:extLst>
                <a:ext uri="{FF2B5EF4-FFF2-40B4-BE49-F238E27FC236}">
                  <a16:creationId xmlns:a16="http://schemas.microsoft.com/office/drawing/2014/main" id="{2012FCE8-A89B-46DD-B749-8964290CD610}"/>
                </a:ext>
              </a:extLst>
            </p:cNvPr>
            <p:cNvSpPr txBox="1">
              <a:spLocks/>
            </p:cNvSpPr>
            <p:nvPr/>
          </p:nvSpPr>
          <p:spPr>
            <a:xfrm>
              <a:off x="7365863" y="3130972"/>
              <a:ext cx="1828800" cy="2211399"/>
            </a:xfrm>
            <a:prstGeom prst="rect">
              <a:avLst/>
            </a:prstGeom>
            <a:solidFill>
              <a:schemeClr val="bg1">
                <a:lumMod val="95000"/>
              </a:schemeClr>
            </a:solidFill>
          </p:spPr>
          <p:txBody>
            <a:bodyPr wrap="square" lIns="36000" tIns="36000" rIns="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بيئة ضوابط مراقبة فعّالة  وخطط متبعة لإدارة مخاطر ومشاكل المشروع</a:t>
              </a:r>
            </a:p>
          </p:txBody>
        </p:sp>
      </p:grpSp>
      <p:grpSp>
        <p:nvGrpSpPr>
          <p:cNvPr id="12" name="Group 11">
            <a:extLst>
              <a:ext uri="{FF2B5EF4-FFF2-40B4-BE49-F238E27FC236}">
                <a16:creationId xmlns:a16="http://schemas.microsoft.com/office/drawing/2014/main" id="{F963C75B-2726-43AE-8828-6DB24C0FD7A6}"/>
              </a:ext>
            </a:extLst>
          </p:cNvPr>
          <p:cNvGrpSpPr/>
          <p:nvPr/>
        </p:nvGrpSpPr>
        <p:grpSpPr>
          <a:xfrm>
            <a:off x="5966871" y="2137873"/>
            <a:ext cx="1828800" cy="2126530"/>
            <a:chOff x="5514887" y="2394669"/>
            <a:chExt cx="1828800" cy="2947702"/>
          </a:xfrm>
        </p:grpSpPr>
        <p:sp>
          <p:nvSpPr>
            <p:cNvPr id="81" name="Pentagon 376">
              <a:extLst>
                <a:ext uri="{FF2B5EF4-FFF2-40B4-BE49-F238E27FC236}">
                  <a16:creationId xmlns:a16="http://schemas.microsoft.com/office/drawing/2014/main" id="{88ACAA7D-4A36-41A9-900E-D873F9D97D59}"/>
                </a:ext>
              </a:extLst>
            </p:cNvPr>
            <p:cNvSpPr/>
            <p:nvPr/>
          </p:nvSpPr>
          <p:spPr bwMode="auto">
            <a:xfrm>
              <a:off x="5514887" y="2394669"/>
              <a:ext cx="1828800" cy="739243"/>
            </a:xfrm>
            <a:prstGeom prst="rect">
              <a:avLst/>
            </a:prstGeom>
            <a:solidFill>
              <a:srgbClr val="8C734B"/>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المشتريات</a:t>
              </a:r>
              <a:r>
                <a:rPr kumimoji="0" lang="en-US" sz="12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 </a:t>
              </a:r>
            </a:p>
          </p:txBody>
        </p:sp>
        <p:sp>
          <p:nvSpPr>
            <p:cNvPr id="32" name="TextBox 31">
              <a:extLst>
                <a:ext uri="{FF2B5EF4-FFF2-40B4-BE49-F238E27FC236}">
                  <a16:creationId xmlns:a16="http://schemas.microsoft.com/office/drawing/2014/main" id="{0A1D81C5-4D90-4395-9F40-FD90C11A9992}"/>
                </a:ext>
              </a:extLst>
            </p:cNvPr>
            <p:cNvSpPr txBox="1">
              <a:spLocks/>
            </p:cNvSpPr>
            <p:nvPr/>
          </p:nvSpPr>
          <p:spPr>
            <a:xfrm>
              <a:off x="5514887" y="3130971"/>
              <a:ext cx="1828800" cy="2211400"/>
            </a:xfrm>
            <a:prstGeom prst="rect">
              <a:avLst/>
            </a:prstGeom>
            <a:solidFill>
              <a:schemeClr val="bg1">
                <a:lumMod val="95000"/>
              </a:schemeClr>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توفر عملية الشراء قيمة مقابل المال ويتوافق نطاق المشروع مع حالة المشروع المعتمدة</a:t>
              </a:r>
            </a:p>
          </p:txBody>
        </p:sp>
      </p:grpSp>
      <p:grpSp>
        <p:nvGrpSpPr>
          <p:cNvPr id="14" name="Group 13">
            <a:extLst>
              <a:ext uri="{FF2B5EF4-FFF2-40B4-BE49-F238E27FC236}">
                <a16:creationId xmlns:a16="http://schemas.microsoft.com/office/drawing/2014/main" id="{C9981C73-6568-4EC8-880A-696F1C41D49B}"/>
              </a:ext>
            </a:extLst>
          </p:cNvPr>
          <p:cNvGrpSpPr/>
          <p:nvPr/>
        </p:nvGrpSpPr>
        <p:grpSpPr>
          <a:xfrm>
            <a:off x="9738245" y="2137873"/>
            <a:ext cx="1828800" cy="2126531"/>
            <a:chOff x="9338684" y="2394669"/>
            <a:chExt cx="1828800" cy="2947704"/>
          </a:xfrm>
        </p:grpSpPr>
        <p:sp>
          <p:nvSpPr>
            <p:cNvPr id="83" name="Pentagon 378">
              <a:extLst>
                <a:ext uri="{FF2B5EF4-FFF2-40B4-BE49-F238E27FC236}">
                  <a16:creationId xmlns:a16="http://schemas.microsoft.com/office/drawing/2014/main" id="{389E632D-16F0-4A42-A0C0-52078F1D475C}"/>
                </a:ext>
              </a:extLst>
            </p:cNvPr>
            <p:cNvSpPr/>
            <p:nvPr/>
          </p:nvSpPr>
          <p:spPr bwMode="auto">
            <a:xfrm rot="10800000" flipV="1">
              <a:off x="9338684" y="2394669"/>
              <a:ext cx="1828800" cy="739243"/>
            </a:xfrm>
            <a:prstGeom prst="rect">
              <a:avLst/>
            </a:prstGeom>
            <a:solidFill>
              <a:srgbClr val="8C734B"/>
            </a:solidFill>
            <a:ln w="127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chemeClr val="bg1"/>
                  </a:solidFill>
                  <a:effectLst/>
                  <a:uLnTx/>
                  <a:uFillTx/>
                  <a:latin typeface="Muna"/>
                  <a:ea typeface="+mn-ea"/>
                  <a:cs typeface="Calibri" panose="020F0502020204030204" pitchFamily="34" charset="0"/>
                </a:rPr>
                <a:t>المفهوم والجدوى</a:t>
              </a:r>
            </a:p>
          </p:txBody>
        </p:sp>
        <p:sp>
          <p:nvSpPr>
            <p:cNvPr id="33" name="TextBox 32">
              <a:extLst>
                <a:ext uri="{FF2B5EF4-FFF2-40B4-BE49-F238E27FC236}">
                  <a16:creationId xmlns:a16="http://schemas.microsoft.com/office/drawing/2014/main" id="{8134D4CF-C87E-4588-83D7-DA3889F993AB}"/>
                </a:ext>
              </a:extLst>
            </p:cNvPr>
            <p:cNvSpPr txBox="1">
              <a:spLocks/>
            </p:cNvSpPr>
            <p:nvPr/>
          </p:nvSpPr>
          <p:spPr>
            <a:xfrm>
              <a:off x="9338684" y="3130973"/>
              <a:ext cx="1828800" cy="2211400"/>
            </a:xfrm>
            <a:prstGeom prst="rect">
              <a:avLst/>
            </a:prstGeom>
            <a:solidFill>
              <a:schemeClr val="bg1">
                <a:lumMod val="95000"/>
              </a:schemeClr>
            </a:solidFill>
          </p:spPr>
          <p:txBody>
            <a:bodyPr wrap="square" lIns="36000" tIns="36000" rIns="36000" bIns="36000" rtlCol="0" anchor="t">
              <a:noAutofit/>
            </a:bodyPr>
            <a:lstStyle/>
            <a:p>
              <a:pPr marL="0" marR="0" lvl="0" indent="0" algn="ctr" defTabSz="1280160" rtl="1" eaLnBrk="1" fontAlgn="base" latinLnBrk="0" hangingPunct="1">
                <a:lnSpc>
                  <a:spcPct val="115000"/>
                </a:lnSpc>
                <a:spcBef>
                  <a:spcPct val="0"/>
                </a:spcBef>
                <a:spcAft>
                  <a:spcPct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حالة المشروع قوية وقد تم إجراء دراسات الجدوى</a:t>
              </a:r>
            </a:p>
          </p:txBody>
        </p:sp>
      </p:grpSp>
      <p:cxnSp>
        <p:nvCxnSpPr>
          <p:cNvPr id="91" name="Straight Connector 90">
            <a:extLst>
              <a:ext uri="{FF2B5EF4-FFF2-40B4-BE49-F238E27FC236}">
                <a16:creationId xmlns:a16="http://schemas.microsoft.com/office/drawing/2014/main" id="{1A883E73-F3CA-4980-BD71-325BF384A62E}"/>
              </a:ext>
            </a:extLst>
          </p:cNvPr>
          <p:cNvCxnSpPr>
            <a:cxnSpLocks/>
          </p:cNvCxnSpPr>
          <p:nvPr/>
        </p:nvCxnSpPr>
        <p:spPr>
          <a:xfrm flipH="1">
            <a:off x="4037099" y="2113506"/>
            <a:ext cx="13241" cy="2256140"/>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CA5CD6B-53BF-4B20-B435-78256FEEC6CE}"/>
              </a:ext>
            </a:extLst>
          </p:cNvPr>
          <p:cNvCxnSpPr>
            <a:cxnSpLocks/>
          </p:cNvCxnSpPr>
          <p:nvPr/>
        </p:nvCxnSpPr>
        <p:spPr>
          <a:xfrm>
            <a:off x="7804113" y="2113506"/>
            <a:ext cx="48446" cy="2283645"/>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F44C162-29F2-4D05-8BB1-1A2881DD8480}"/>
              </a:ext>
            </a:extLst>
          </p:cNvPr>
          <p:cNvCxnSpPr>
            <a:cxnSpLocks/>
          </p:cNvCxnSpPr>
          <p:nvPr/>
        </p:nvCxnSpPr>
        <p:spPr>
          <a:xfrm>
            <a:off x="9694317" y="2113506"/>
            <a:ext cx="45691" cy="2283645"/>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B0EE6E-492F-4DC6-B36B-290D9BF1EC3C}"/>
              </a:ext>
            </a:extLst>
          </p:cNvPr>
          <p:cNvCxnSpPr>
            <a:cxnSpLocks/>
          </p:cNvCxnSpPr>
          <p:nvPr/>
        </p:nvCxnSpPr>
        <p:spPr>
          <a:xfrm>
            <a:off x="11553309" y="2113506"/>
            <a:ext cx="40848" cy="2281287"/>
          </a:xfrm>
          <a:prstGeom prst="line">
            <a:avLst/>
          </a:prstGeom>
          <a:ln w="57150">
            <a:solidFill>
              <a:schemeClr val="bg2">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DE0A363-1136-4936-8DD3-581BE10A8F22}"/>
              </a:ext>
            </a:extLst>
          </p:cNvPr>
          <p:cNvSpPr>
            <a:spLocks/>
          </p:cNvSpPr>
          <p:nvPr/>
        </p:nvSpPr>
        <p:spPr bwMode="auto">
          <a:xfrm rot="9686244" flipV="1">
            <a:off x="10464211" y="4567708"/>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1</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 name="Callout: Up Arrow 3">
            <a:extLst>
              <a:ext uri="{FF2B5EF4-FFF2-40B4-BE49-F238E27FC236}">
                <a16:creationId xmlns:a16="http://schemas.microsoft.com/office/drawing/2014/main" id="{2C8CC053-2C0D-4441-8E57-DBDAF72F4121}"/>
              </a:ext>
            </a:extLst>
          </p:cNvPr>
          <p:cNvSpPr/>
          <p:nvPr/>
        </p:nvSpPr>
        <p:spPr>
          <a:xfrm>
            <a:off x="895795" y="5187561"/>
            <a:ext cx="1642559" cy="3869690"/>
          </a:xfrm>
          <a:prstGeom prst="upArrowCallout">
            <a:avLst>
              <a:gd name="adj1" fmla="val 25000"/>
              <a:gd name="adj2" fmla="val 25000"/>
              <a:gd name="adj3" fmla="val 25000"/>
              <a:gd name="adj4" fmla="val 85568"/>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تنفيذ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مهمة التدقيق على تقييم المزايا </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عادةً بعد انتهاء المدة الزمنية للمسؤولية عن العيوب.</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56" name="Callout: Up Arrow 55">
            <a:extLst>
              <a:ext uri="{FF2B5EF4-FFF2-40B4-BE49-F238E27FC236}">
                <a16:creationId xmlns:a16="http://schemas.microsoft.com/office/drawing/2014/main" id="{6FEB9DD5-BC34-42E2-874F-82FCB454B752}"/>
              </a:ext>
            </a:extLst>
          </p:cNvPr>
          <p:cNvSpPr/>
          <p:nvPr/>
        </p:nvSpPr>
        <p:spPr>
          <a:xfrm>
            <a:off x="2769285" y="5174422"/>
            <a:ext cx="1642559" cy="3890582"/>
          </a:xfrm>
          <a:prstGeom prst="upArrowCallout">
            <a:avLst>
              <a:gd name="adj1" fmla="val 25000"/>
              <a:gd name="adj2" fmla="val 25000"/>
              <a:gd name="adj3" fmla="val 25000"/>
              <a:gd name="adj4" fmla="val 84875"/>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تنفيذ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مهمة التدقيق على جاهزية الخدمة </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بمجرد الانتهاء الفعلي من المشروع، أو في مرحلة الاستعداد لانتهاء المشروع وقبل البدء في استخدام المشروع من قبل الوزارة أو الجهة الخاضعة للرقابة.</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57" name="Callout: Up Arrow 56">
            <a:extLst>
              <a:ext uri="{FF2B5EF4-FFF2-40B4-BE49-F238E27FC236}">
                <a16:creationId xmlns:a16="http://schemas.microsoft.com/office/drawing/2014/main" id="{78289392-3EAB-4F9D-8953-AFC91781EE97}"/>
              </a:ext>
            </a:extLst>
          </p:cNvPr>
          <p:cNvSpPr/>
          <p:nvPr/>
        </p:nvSpPr>
        <p:spPr>
          <a:xfrm>
            <a:off x="4642775" y="5179807"/>
            <a:ext cx="1642559" cy="3890582"/>
          </a:xfrm>
          <a:prstGeom prst="upArrowCallout">
            <a:avLst>
              <a:gd name="adj1" fmla="val 25000"/>
              <a:gd name="adj2" fmla="val 25000"/>
              <a:gd name="adj3" fmla="val 25000"/>
              <a:gd name="adj4" fmla="val 84875"/>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تنفيذ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مهمة التدقيق على ترسية المناقصة </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الانتهاء من مرحلة المناقصة وقبل ترسية عقد البناء بشكل رسمي.</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59" name="Callout: Up Arrow 58">
            <a:extLst>
              <a:ext uri="{FF2B5EF4-FFF2-40B4-BE49-F238E27FC236}">
                <a16:creationId xmlns:a16="http://schemas.microsoft.com/office/drawing/2014/main" id="{414DDAE5-B26E-46EB-A9B7-039A93CEE1A2}"/>
              </a:ext>
            </a:extLst>
          </p:cNvPr>
          <p:cNvSpPr/>
          <p:nvPr/>
        </p:nvSpPr>
        <p:spPr>
          <a:xfrm>
            <a:off x="6516265" y="5156545"/>
            <a:ext cx="1642559" cy="3890582"/>
          </a:xfrm>
          <a:prstGeom prst="upArrowCallout">
            <a:avLst>
              <a:gd name="adj1" fmla="val 25000"/>
              <a:gd name="adj2" fmla="val 25000"/>
              <a:gd name="adj3" fmla="val 25000"/>
              <a:gd name="adj4" fmla="val 84875"/>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1175"/>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تنفيذ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مهمة التدقيق على جاهزية المشتريات </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تحديد واعتماد التصميم الخاص بالمشروع وقبل البدء في تنفيذ مرحلة المشتريات والمناقصة.</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60" name="Callout: Up Arrow 59">
            <a:extLst>
              <a:ext uri="{FF2B5EF4-FFF2-40B4-BE49-F238E27FC236}">
                <a16:creationId xmlns:a16="http://schemas.microsoft.com/office/drawing/2014/main" id="{039FC94F-7556-43B4-BD2E-1B8F62F02FE1}"/>
              </a:ext>
            </a:extLst>
          </p:cNvPr>
          <p:cNvSpPr/>
          <p:nvPr/>
        </p:nvSpPr>
        <p:spPr>
          <a:xfrm>
            <a:off x="8389755" y="5164299"/>
            <a:ext cx="1642559" cy="3890582"/>
          </a:xfrm>
          <a:prstGeom prst="upArrowCallout">
            <a:avLst>
              <a:gd name="adj1" fmla="val 25000"/>
              <a:gd name="adj2" fmla="val 25000"/>
              <a:gd name="adj3" fmla="val 25000"/>
              <a:gd name="adj4" fmla="val 84875"/>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1175"/>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تنفيذ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الرقابة المستقلة على حالة العمل </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إجراء دراسة الجدوى والتقييم الأولي لمزايا المشروع وتكلفته. يجب تنفيذ عملية الرقابة المستقلة قبل إرسال حالة العمل النهائية إلى السلطة التنفيذية المناسبة للحصول على الموافقة.</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61" name="Callout: Up Arrow 60">
            <a:extLst>
              <a:ext uri="{FF2B5EF4-FFF2-40B4-BE49-F238E27FC236}">
                <a16:creationId xmlns:a16="http://schemas.microsoft.com/office/drawing/2014/main" id="{9E410275-BDD4-4F77-9D88-E1A6469D13FD}"/>
              </a:ext>
            </a:extLst>
          </p:cNvPr>
          <p:cNvSpPr/>
          <p:nvPr/>
        </p:nvSpPr>
        <p:spPr>
          <a:xfrm>
            <a:off x="10263246" y="5158804"/>
            <a:ext cx="1642559" cy="3890582"/>
          </a:xfrm>
          <a:prstGeom prst="upArrowCallout">
            <a:avLst>
              <a:gd name="adj1" fmla="val 25000"/>
              <a:gd name="adj2" fmla="val 25000"/>
              <a:gd name="adj3" fmla="val 25000"/>
              <a:gd name="adj4" fmla="val 84875"/>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يتم التدقيق على </a:t>
            </a:r>
            <a:r>
              <a:rPr kumimoji="0" lang="ar-SA" sz="14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مبررات البدء في تنفيذ المشروع/الإعداد للمشروع</a:t>
            </a:r>
            <a:r>
              <a:rPr kumimoji="0" lang="ar-SA" sz="14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بعد تحديد الحاجة إلى المشروع وإعداد المبررات الأولية للمشروع، ولكن قبل إعداد حالة العمل التفصيلية وقبل استثمار أي مبالغ هامة.</a:t>
            </a:r>
            <a:endParaRPr kumimoji="0" lang="en-US" sz="1400" b="0" i="0" u="none" strike="noStrike" kern="1200" cap="none" spc="0" normalizeH="0" baseline="0" noProof="0" dirty="0">
              <a:ln>
                <a:noFill/>
              </a:ln>
              <a:solidFill>
                <a:prstClr val="black"/>
              </a:solidFill>
              <a:effectLst/>
              <a:uLnTx/>
              <a:uFillTx/>
              <a:latin typeface="Muna"/>
              <a:ea typeface="+mn-ea"/>
              <a:cs typeface="+mn-cs"/>
            </a:endParaRPr>
          </a:p>
        </p:txBody>
      </p:sp>
      <p:sp>
        <p:nvSpPr>
          <p:cNvPr id="39" name="Rectangle 38">
            <a:extLst>
              <a:ext uri="{FF2B5EF4-FFF2-40B4-BE49-F238E27FC236}">
                <a16:creationId xmlns:a16="http://schemas.microsoft.com/office/drawing/2014/main" id="{0A789D77-D130-4E8F-85E0-7E9C5903864D}"/>
              </a:ext>
            </a:extLst>
          </p:cNvPr>
          <p:cNvSpPr>
            <a:spLocks/>
          </p:cNvSpPr>
          <p:nvPr/>
        </p:nvSpPr>
        <p:spPr bwMode="auto">
          <a:xfrm rot="9686244" flipV="1">
            <a:off x="8613786" y="4596517"/>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2</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0" name="Rectangle 39">
            <a:extLst>
              <a:ext uri="{FF2B5EF4-FFF2-40B4-BE49-F238E27FC236}">
                <a16:creationId xmlns:a16="http://schemas.microsoft.com/office/drawing/2014/main" id="{F8165EB8-EE21-4425-97F1-F07C23594037}"/>
              </a:ext>
            </a:extLst>
          </p:cNvPr>
          <p:cNvSpPr>
            <a:spLocks/>
          </p:cNvSpPr>
          <p:nvPr/>
        </p:nvSpPr>
        <p:spPr bwMode="auto">
          <a:xfrm rot="9686244" flipV="1">
            <a:off x="6685500" y="4590674"/>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3</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1" name="Rectangle 40">
            <a:extLst>
              <a:ext uri="{FF2B5EF4-FFF2-40B4-BE49-F238E27FC236}">
                <a16:creationId xmlns:a16="http://schemas.microsoft.com/office/drawing/2014/main" id="{882085E2-325B-4889-AE8F-2AD1ED99A415}"/>
              </a:ext>
            </a:extLst>
          </p:cNvPr>
          <p:cNvSpPr>
            <a:spLocks/>
          </p:cNvSpPr>
          <p:nvPr/>
        </p:nvSpPr>
        <p:spPr bwMode="auto">
          <a:xfrm rot="9686244" flipV="1">
            <a:off x="4843742" y="4587074"/>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4</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2" name="Rectangle 41">
            <a:extLst>
              <a:ext uri="{FF2B5EF4-FFF2-40B4-BE49-F238E27FC236}">
                <a16:creationId xmlns:a16="http://schemas.microsoft.com/office/drawing/2014/main" id="{4E3DBD7E-EA2E-4265-8B87-895C780F3DD3}"/>
              </a:ext>
            </a:extLst>
          </p:cNvPr>
          <p:cNvSpPr>
            <a:spLocks/>
          </p:cNvSpPr>
          <p:nvPr/>
        </p:nvSpPr>
        <p:spPr bwMode="auto">
          <a:xfrm rot="9686244" flipV="1">
            <a:off x="2948699" y="4584308"/>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5</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3" name="Rectangle 42">
            <a:extLst>
              <a:ext uri="{FF2B5EF4-FFF2-40B4-BE49-F238E27FC236}">
                <a16:creationId xmlns:a16="http://schemas.microsoft.com/office/drawing/2014/main" id="{ED917691-C29A-4D76-BE9E-AC4295F2F2F6}"/>
              </a:ext>
            </a:extLst>
          </p:cNvPr>
          <p:cNvSpPr>
            <a:spLocks/>
          </p:cNvSpPr>
          <p:nvPr/>
        </p:nvSpPr>
        <p:spPr bwMode="auto">
          <a:xfrm rot="9686244" flipV="1">
            <a:off x="1158849" y="4567709"/>
            <a:ext cx="1267135" cy="468059"/>
          </a:xfrm>
          <a:prstGeom prst="rect">
            <a:avLst/>
          </a:prstGeom>
          <a:solidFill>
            <a:srgbClr val="A00035"/>
          </a:solidFill>
          <a:ln w="1270" cap="flat" cmpd="sng" algn="ctr">
            <a:noFill/>
            <a:prstDash val="solid"/>
            <a:round/>
            <a:headEnd type="none" w="med" len="med"/>
            <a:tailEnd type="none" w="med" len="med"/>
          </a:ln>
          <a:effectLst/>
          <a:scene3d>
            <a:camera prst="orthographicFront">
              <a:rot lat="1199995" lon="20099978" rev="0"/>
            </a:camera>
            <a:lightRig rig="threePt" dir="t"/>
          </a:scene3d>
        </p:spPr>
        <p:txBody>
          <a:bodyPr vert="horz" wrap="none" lIns="36000" tIns="36000" rIns="36000" bIns="36000" numCol="1" rtlCol="0" anchor="ctr" anchorCtr="0" compatLnSpc="1">
            <a:prstTxWarp prst="textNoShape">
              <a:avLst/>
            </a:prstTxWarp>
            <a:noAutofit/>
          </a:bodyPr>
          <a:lstStyle/>
          <a:p>
            <a:pPr marL="0" marR="0" lvl="0" indent="0" algn="ctr" defTabSz="1474788" rtl="1"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rPr>
              <a:t>الرقابة المستقلة 6</a:t>
            </a:r>
            <a:endParaRPr kumimoji="0" lang="en-US" sz="1400" b="1" i="0" u="none" strike="noStrike" kern="1200" cap="none" spc="0" normalizeH="0" baseline="0" noProof="0" dirty="0">
              <a:ln>
                <a:noFill/>
              </a:ln>
              <a:solidFill>
                <a:srgbClr val="FFFFFF"/>
              </a:solidFill>
              <a:effectLst/>
              <a:uLnTx/>
              <a:uFillTx/>
              <a:latin typeface="Muna"/>
              <a:ea typeface="+mn-ea"/>
              <a:cs typeface="Calibri" panose="020F0502020204030204" pitchFamily="34" charset="0"/>
            </a:endParaRPr>
          </a:p>
        </p:txBody>
      </p:sp>
      <p:sp>
        <p:nvSpPr>
          <p:cNvPr id="44" name="Slide Number Placeholder 13">
            <a:extLst>
              <a:ext uri="{FF2B5EF4-FFF2-40B4-BE49-F238E27FC236}">
                <a16:creationId xmlns:a16="http://schemas.microsoft.com/office/drawing/2014/main" id="{16031F34-94B3-4FF1-9ADF-CEDD8A8BE7A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637044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خطة إدارة المشروع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خطة إدارة المشروع لإدارة المشروع قيد التدقيق.</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على فريق التدقيق التأكد من أن خطة إدارة المشروع: </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تحدد بوضوح أهداف المشروع، أولويات المشروع، نبذة عامة عن المشروع والتي توفر تحديد نطاق المشروع كما تحدد عوامل النجاح الحاسمة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تحدد بوضوح المخاطر الرئيسية التي تواجه المشروع، الافتراضات، المشاكل والعلاقات المطلوب إدارتها من أجل تنفيذ المشروع بنجاح</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تحدد الأطراف الرئيسية ذات العلاقة بالإضافة إلى تحديد أدوارهم ومسؤولياتهم في المشروع</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نطاق المشروع، الأهداف، الأولويات ونبذة عامة عن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المخاطر الهامة التي تواجه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الهيكل التنظيمي، الأدوار والمسؤوليات والأطراف الرئيسية ذات العلاقة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استراتيجية تنفيذ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إطار حوكمة المشروع وضوابط الرقابة ذات العلاقة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المشروع - عمليات الاختبار، التشغيل التجريبي واستلام المشروع</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D6F95BD6-232B-4975-B04F-8A32429749D9}"/>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59</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72271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774129"/>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767377"/>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787634"/>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lumMod val="95000"/>
                </a:schemeClr>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768582"/>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778107"/>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lumMod val="95000"/>
                </a:schemeClr>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774128"/>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95000"/>
                  </a:schemeClr>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lumMod val="95000"/>
                </a:schemeClr>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H="1" flipV="1">
            <a:off x="1099930" y="7251700"/>
            <a:ext cx="161871" cy="51567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498258" y="7251700"/>
            <a:ext cx="806903" cy="52242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348521" y="7327872"/>
            <a:ext cx="2043360"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257795"/>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3790122" y="7251700"/>
            <a:ext cx="1558399" cy="52640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251700"/>
            <a:ext cx="223068" cy="52242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A7B7BD4E-0AD3-498F-AE37-9237113E6240}"/>
              </a:ext>
            </a:extLst>
          </p:cNvPr>
          <p:cNvPicPr>
            <a:picLocks noChangeAspect="1"/>
          </p:cNvPicPr>
          <p:nvPr/>
        </p:nvPicPr>
        <p:blipFill rotWithShape="1">
          <a:blip r:embed="rId5"/>
          <a:srcRect b="20418"/>
          <a:stretch/>
        </p:blipFill>
        <p:spPr>
          <a:xfrm>
            <a:off x="419100" y="1905000"/>
            <a:ext cx="12033504" cy="5346700"/>
          </a:xfrm>
          <a:prstGeom prst="rect">
            <a:avLst/>
          </a:prstGeom>
        </p:spPr>
      </p:pic>
      <p:sp>
        <p:nvSpPr>
          <p:cNvPr id="18" name="Slide Number Placeholder 13">
            <a:extLst>
              <a:ext uri="{FF2B5EF4-FFF2-40B4-BE49-F238E27FC236}">
                <a16:creationId xmlns:a16="http://schemas.microsoft.com/office/drawing/2014/main" id="{84BB6446-108A-4A31-8EEB-1A1833FAE9A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069594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A93C5C69-65C6-45D7-A22D-BB98F06069C2}"/>
              </a:ext>
            </a:extLst>
          </p:cNvPr>
          <p:cNvSpPr/>
          <p:nvPr/>
        </p:nvSpPr>
        <p:spPr>
          <a:xfrm>
            <a:off x="7007125" y="22344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إدارة عمليات التخطيط والتصميم</a:t>
            </a:r>
          </a:p>
        </p:txBody>
      </p:sp>
      <p:sp>
        <p:nvSpPr>
          <p:cNvPr id="20" name="Oval 19">
            <a:extLst>
              <a:ext uri="{FF2B5EF4-FFF2-40B4-BE49-F238E27FC236}">
                <a16:creationId xmlns:a16="http://schemas.microsoft.com/office/drawing/2014/main" id="{AACFC046-BC23-4D4C-A963-ACE3FB00B667}"/>
              </a:ext>
            </a:extLst>
          </p:cNvPr>
          <p:cNvSpPr/>
          <p:nvPr/>
        </p:nvSpPr>
        <p:spPr>
          <a:xfrm>
            <a:off x="7640825" y="45416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8C734B"/>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D7563F76-E90E-4BCC-8D46-180F2474EFB4}"/>
              </a:ext>
            </a:extLst>
          </p:cNvPr>
          <p:cNvGrpSpPr/>
          <p:nvPr/>
        </p:nvGrpSpPr>
        <p:grpSpPr>
          <a:xfrm>
            <a:off x="7672380" y="4541682"/>
            <a:ext cx="2067583" cy="2175040"/>
            <a:chOff x="1356223" y="3803251"/>
            <a:chExt cx="2446892" cy="2446892"/>
          </a:xfrm>
        </p:grpSpPr>
        <p:sp>
          <p:nvSpPr>
            <p:cNvPr id="22" name="Block Arc 21">
              <a:extLst>
                <a:ext uri="{FF2B5EF4-FFF2-40B4-BE49-F238E27FC236}">
                  <a16:creationId xmlns:a16="http://schemas.microsoft.com/office/drawing/2014/main" id="{4AD0836C-FE27-4B24-ACA1-F4CC4E3A3FD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8C734B"/>
                </a:solidFill>
                <a:effectLst/>
                <a:uLnTx/>
                <a:uFillTx/>
                <a:latin typeface="Muna"/>
                <a:ea typeface="+mn-ea"/>
                <a:cs typeface="+mn-cs"/>
              </a:endParaRPr>
            </a:p>
          </p:txBody>
        </p:sp>
        <p:sp>
          <p:nvSpPr>
            <p:cNvPr id="23" name="Block Arc 22">
              <a:extLst>
                <a:ext uri="{FF2B5EF4-FFF2-40B4-BE49-F238E27FC236}">
                  <a16:creationId xmlns:a16="http://schemas.microsoft.com/office/drawing/2014/main" id="{2347AEE6-6499-4805-B733-88ADA4329F5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CCEF2006-CF55-487A-999F-4E5B3D8372FF}"/>
              </a:ext>
            </a:extLst>
          </p:cNvPr>
          <p:cNvSpPr/>
          <p:nvPr/>
        </p:nvSpPr>
        <p:spPr>
          <a:xfrm>
            <a:off x="2370934" y="2208209"/>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3F1C5226-DBED-4139-9E18-391AF6698E9B}"/>
              </a:ext>
            </a:extLst>
          </p:cNvPr>
          <p:cNvSpPr/>
          <p:nvPr/>
        </p:nvSpPr>
        <p:spPr>
          <a:xfrm rot="16200000">
            <a:off x="3313070" y="46948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34">
            <a:extLst>
              <a:ext uri="{FF2B5EF4-FFF2-40B4-BE49-F238E27FC236}">
                <a16:creationId xmlns:a16="http://schemas.microsoft.com/office/drawing/2014/main" id="{3C54BCD4-E31E-4F94-AF47-5C01F48DDDD9}"/>
              </a:ext>
            </a:extLst>
          </p:cNvPr>
          <p:cNvSpPr>
            <a:spLocks noChangeAspect="1" noEditPoints="1"/>
          </p:cNvSpPr>
          <p:nvPr/>
        </p:nvSpPr>
        <p:spPr bwMode="auto">
          <a:xfrm>
            <a:off x="8473171" y="5228916"/>
            <a:ext cx="528941" cy="704931"/>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9CB7954F-FB53-471F-8705-BFD142607FA3}"/>
              </a:ext>
            </a:extLst>
          </p:cNvPr>
          <p:cNvGraphicFramePr>
            <a:graphicFrameLocks noGrp="1"/>
          </p:cNvGraphicFramePr>
          <p:nvPr>
            <p:extLst>
              <p:ext uri="{D42A27DB-BD31-4B8C-83A1-F6EECF244321}">
                <p14:modId xmlns:p14="http://schemas.microsoft.com/office/powerpoint/2010/main" val="1819809815"/>
              </p:ext>
            </p:extLst>
          </p:nvPr>
        </p:nvGraphicFramePr>
        <p:xfrm>
          <a:off x="2370934" y="2859088"/>
          <a:ext cx="3146461" cy="4940786"/>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244543">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خطة الموارد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232081">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خطة إدارة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1232081">
                <a:tc>
                  <a:txBody>
                    <a:bodyPr/>
                    <a:lstStyle/>
                    <a:p>
                      <a:pPr marL="0" marR="0" lvl="0" indent="0" algn="ctr" defTabSz="1280160" rtl="1" eaLnBrk="1" fontAlgn="base" latinLnBrk="0" hangingPunct="1">
                        <a:lnSpc>
                          <a:spcPct val="100000"/>
                        </a:lnSpc>
                        <a:spcBef>
                          <a:spcPct val="0"/>
                        </a:spcBef>
                        <a:spcAft>
                          <a:spcPct val="0"/>
                        </a:spcAft>
                        <a:buSzPct val="100000"/>
                        <a:buFontTx/>
                        <a:buNone/>
                      </a:pPr>
                      <a:r>
                        <a:rPr lang="ar-SA" sz="2400" b="1" kern="1200" dirty="0">
                          <a:solidFill>
                            <a:schemeClr val="bg1"/>
                          </a:solidFill>
                          <a:latin typeface="Muna"/>
                          <a:ea typeface="+mn-ea"/>
                          <a:cs typeface="+mn-cs"/>
                        </a:rPr>
                        <a:t>خطة إدارة التصاميم</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3140731761"/>
                  </a:ext>
                </a:extLst>
              </a:tr>
            </a:tbl>
          </a:graphicData>
        </a:graphic>
      </p:graphicFrame>
      <p:sp>
        <p:nvSpPr>
          <p:cNvPr id="14" name="Slide Number Placeholder 13">
            <a:extLst>
              <a:ext uri="{FF2B5EF4-FFF2-40B4-BE49-F238E27FC236}">
                <a16:creationId xmlns:a16="http://schemas.microsoft.com/office/drawing/2014/main" id="{CA5B4395-52AA-49F5-9336-437FD20DF819}"/>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899707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خطة إدارة التصاميم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الكيفية المتبعة في تحديد وإعداد التصاميم المطلوبة ذات العلاقة بالمشروع في المراحل الأولية من المشروع.</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تحديد مدى مراعاة نطاق التصاميم المطلوبة وتسلسل أعمال التصاميم في الجدول الزمني العام للمشروع.</a:t>
            </a: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التصاميم المطلوبة للمشروع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عمليات وإجراءات تنفيذ التصاميم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تكلفة تتناسب مع مرحلة التصميم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جدول زمني للتصاميم وخطة للموارد ذات العلاقة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جدول زمني لتنفيذ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إدارة التغييرات التي تطرأ على التصاميم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مراقبة وتتبع التغييرات التي تطرأ على التصاميم</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إعداد ومراجعة التصاميم</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C22C0E37-94F0-498A-ACCB-A549CF8F5E2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62</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6360459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211455"/>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204703"/>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224960"/>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205908"/>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215433"/>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211454"/>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695121"/>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695121"/>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950226" y="7765198"/>
            <a:ext cx="1441655"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695121"/>
            <a:ext cx="676168"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765198"/>
            <a:ext cx="1175259" cy="4502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700295"/>
            <a:ext cx="61197" cy="51115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A586C4CE-D708-4B2A-98C4-1F9F6B28CE78}"/>
              </a:ext>
            </a:extLst>
          </p:cNvPr>
          <p:cNvPicPr>
            <a:picLocks noChangeAspect="1"/>
          </p:cNvPicPr>
          <p:nvPr/>
        </p:nvPicPr>
        <p:blipFill>
          <a:blip r:embed="rId5"/>
          <a:stretch>
            <a:fillRect/>
          </a:stretch>
        </p:blipFill>
        <p:spPr>
          <a:xfrm>
            <a:off x="418037" y="1900905"/>
            <a:ext cx="12033504" cy="5799390"/>
          </a:xfrm>
          <a:prstGeom prst="rect">
            <a:avLst/>
          </a:prstGeom>
        </p:spPr>
      </p:pic>
      <p:sp>
        <p:nvSpPr>
          <p:cNvPr id="18" name="Slide Number Placeholder 13">
            <a:extLst>
              <a:ext uri="{FF2B5EF4-FFF2-40B4-BE49-F238E27FC236}">
                <a16:creationId xmlns:a16="http://schemas.microsoft.com/office/drawing/2014/main" id="{9415BD97-58A3-4E89-A3DD-51DC35F435E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63</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163065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2054CCB7-D563-404A-BDF4-8F2D5825C954}"/>
              </a:ext>
            </a:extLst>
          </p:cNvPr>
          <p:cNvSpPr/>
          <p:nvPr/>
        </p:nvSpPr>
        <p:spPr>
          <a:xfrm>
            <a:off x="7168281" y="21475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المشتريات</a:t>
            </a:r>
            <a:endParaRPr kumimoji="0" lang="en-US" sz="2800" b="1" i="0" u="none" strike="noStrike" kern="0" cap="none" spc="0" normalizeH="0" baseline="0" noProof="0" dirty="0">
              <a:ln>
                <a:noFill/>
              </a:ln>
              <a:solidFill>
                <a:srgbClr val="8E1737"/>
              </a:solidFill>
              <a:effectLst/>
              <a:uLnTx/>
              <a:uFillTx/>
              <a:latin typeface="Muna"/>
              <a:ea typeface="+mn-ea"/>
              <a:cs typeface="+mn-cs"/>
            </a:endParaRPr>
          </a:p>
        </p:txBody>
      </p:sp>
      <p:sp>
        <p:nvSpPr>
          <p:cNvPr id="15" name="Oval 14">
            <a:extLst>
              <a:ext uri="{FF2B5EF4-FFF2-40B4-BE49-F238E27FC236}">
                <a16:creationId xmlns:a16="http://schemas.microsoft.com/office/drawing/2014/main" id="{CCB8879B-2273-4919-9F70-BFF2D5B5053C}"/>
              </a:ext>
            </a:extLst>
          </p:cNvPr>
          <p:cNvSpPr/>
          <p:nvPr/>
        </p:nvSpPr>
        <p:spPr>
          <a:xfrm>
            <a:off x="7774758" y="440436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009B8F0D-E127-4080-BE8F-E8A9F5FDDE93}"/>
              </a:ext>
            </a:extLst>
          </p:cNvPr>
          <p:cNvGrpSpPr/>
          <p:nvPr/>
        </p:nvGrpSpPr>
        <p:grpSpPr>
          <a:xfrm>
            <a:off x="7833536" y="4454782"/>
            <a:ext cx="2067583" cy="2175040"/>
            <a:chOff x="1356223" y="3803251"/>
            <a:chExt cx="2446892" cy="2446892"/>
          </a:xfrm>
        </p:grpSpPr>
        <p:sp>
          <p:nvSpPr>
            <p:cNvPr id="17" name="Block Arc 16">
              <a:extLst>
                <a:ext uri="{FF2B5EF4-FFF2-40B4-BE49-F238E27FC236}">
                  <a16:creationId xmlns:a16="http://schemas.microsoft.com/office/drawing/2014/main" id="{A976B16B-2BA6-4E7F-B61F-1DCB0CB9D36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20DF632B-A3F8-4C90-972A-7D4D99ADB7C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C116CA42-802D-470D-AF84-16B6EB6361C8}"/>
              </a:ext>
            </a:extLst>
          </p:cNvPr>
          <p:cNvSpPr/>
          <p:nvPr/>
        </p:nvSpPr>
        <p:spPr>
          <a:xfrm>
            <a:off x="2474917" y="2121309"/>
            <a:ext cx="311086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CD82DE61-5211-4286-BC44-049EF1F11B43}"/>
              </a:ext>
            </a:extLst>
          </p:cNvPr>
          <p:cNvSpPr/>
          <p:nvPr/>
        </p:nvSpPr>
        <p:spPr>
          <a:xfrm rot="16200000">
            <a:off x="3447722" y="46079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95A3B891-3D7B-45FC-942B-AB2EBDDF630C}"/>
              </a:ext>
            </a:extLst>
          </p:cNvPr>
          <p:cNvGraphicFramePr>
            <a:graphicFrameLocks noGrp="1"/>
          </p:cNvGraphicFramePr>
          <p:nvPr>
            <p:extLst>
              <p:ext uri="{D42A27DB-BD31-4B8C-83A1-F6EECF244321}">
                <p14:modId xmlns:p14="http://schemas.microsoft.com/office/powerpoint/2010/main" val="1443951739"/>
              </p:ext>
            </p:extLst>
          </p:nvPr>
        </p:nvGraphicFramePr>
        <p:xfrm>
          <a:off x="2474917" y="2772188"/>
          <a:ext cx="3110865" cy="5172424"/>
        </p:xfrm>
        <a:graphic>
          <a:graphicData uri="http://schemas.openxmlformats.org/drawingml/2006/table">
            <a:tbl>
              <a:tblPr firstRow="1" bandRow="1">
                <a:tableStyleId>{5C22544A-7EE6-4342-B048-85BDC9FD1C3A}</a:tableStyleId>
              </a:tblPr>
              <a:tblGrid>
                <a:gridCol w="3110865">
                  <a:extLst>
                    <a:ext uri="{9D8B030D-6E8A-4147-A177-3AD203B41FA5}">
                      <a16:colId xmlns:a16="http://schemas.microsoft.com/office/drawing/2014/main" val="1385125779"/>
                    </a:ext>
                  </a:extLst>
                </a:gridCol>
              </a:tblGrid>
              <a:tr h="1735728">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kern="1200" dirty="0">
                          <a:solidFill>
                            <a:schemeClr val="bg1"/>
                          </a:solidFill>
                          <a:effectLst/>
                          <a:latin typeface="Muna"/>
                          <a:ea typeface="Calibri" panose="020F0502020204030204" pitchFamily="34" charset="0"/>
                          <a:cs typeface="+mn-cs"/>
                        </a:rPr>
                        <a:t>اختيار المقاولون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إطار المشتريات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استراتيجية المشتريات وإطار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sp>
        <p:nvSpPr>
          <p:cNvPr id="31" name="Freeform 130">
            <a:extLst>
              <a:ext uri="{FF2B5EF4-FFF2-40B4-BE49-F238E27FC236}">
                <a16:creationId xmlns:a16="http://schemas.microsoft.com/office/drawing/2014/main" id="{0F36E246-3F86-4B3B-9694-2BE77D0D7818}"/>
              </a:ext>
            </a:extLst>
          </p:cNvPr>
          <p:cNvSpPr>
            <a:spLocks noChangeAspect="1" noEditPoints="1"/>
          </p:cNvSpPr>
          <p:nvPr/>
        </p:nvSpPr>
        <p:spPr bwMode="auto">
          <a:xfrm>
            <a:off x="8362949" y="5233124"/>
            <a:ext cx="987047" cy="574954"/>
          </a:xfrm>
          <a:custGeom>
            <a:avLst/>
            <a:gdLst>
              <a:gd name="T0" fmla="*/ 2147483647 w 6568"/>
              <a:gd name="T1" fmla="*/ 2147483647 h 3906"/>
              <a:gd name="T2" fmla="*/ 2147483647 w 6568"/>
              <a:gd name="T3" fmla="*/ 2147483647 h 3906"/>
              <a:gd name="T4" fmla="*/ 2147483647 w 6568"/>
              <a:gd name="T5" fmla="*/ 2147483647 h 3906"/>
              <a:gd name="T6" fmla="*/ 2147483647 w 6568"/>
              <a:gd name="T7" fmla="*/ 2147483647 h 3906"/>
              <a:gd name="T8" fmla="*/ 2147483647 w 6568"/>
              <a:gd name="T9" fmla="*/ 2147483647 h 3906"/>
              <a:gd name="T10" fmla="*/ 2147483647 w 6568"/>
              <a:gd name="T11" fmla="*/ 2147483647 h 3906"/>
              <a:gd name="T12" fmla="*/ 2147483647 w 6568"/>
              <a:gd name="T13" fmla="*/ 2147483647 h 3906"/>
              <a:gd name="T14" fmla="*/ 2147483647 w 6568"/>
              <a:gd name="T15" fmla="*/ 2147483647 h 3906"/>
              <a:gd name="T16" fmla="*/ 2147483647 w 6568"/>
              <a:gd name="T17" fmla="*/ 2147483647 h 3906"/>
              <a:gd name="T18" fmla="*/ 2147483647 w 6568"/>
              <a:gd name="T19" fmla="*/ 2147483647 h 3906"/>
              <a:gd name="T20" fmla="*/ 2147483647 w 6568"/>
              <a:gd name="T21" fmla="*/ 2147483647 h 3906"/>
              <a:gd name="T22" fmla="*/ 2147483647 w 6568"/>
              <a:gd name="T23" fmla="*/ 2147483647 h 3906"/>
              <a:gd name="T24" fmla="*/ 2147483647 w 6568"/>
              <a:gd name="T25" fmla="*/ 2147483647 h 3906"/>
              <a:gd name="T26" fmla="*/ 2147483647 w 6568"/>
              <a:gd name="T27" fmla="*/ 2147483647 h 3906"/>
              <a:gd name="T28" fmla="*/ 2147483647 w 6568"/>
              <a:gd name="T29" fmla="*/ 2147483647 h 3906"/>
              <a:gd name="T30" fmla="*/ 2147483647 w 6568"/>
              <a:gd name="T31" fmla="*/ 2147483647 h 3906"/>
              <a:gd name="T32" fmla="*/ 2147483647 w 6568"/>
              <a:gd name="T33" fmla="*/ 2147483647 h 3906"/>
              <a:gd name="T34" fmla="*/ 2147483647 w 6568"/>
              <a:gd name="T35" fmla="*/ 2147483647 h 3906"/>
              <a:gd name="T36" fmla="*/ 2147483647 w 6568"/>
              <a:gd name="T37" fmla="*/ 2147483647 h 3906"/>
              <a:gd name="T38" fmla="*/ 2147483647 w 6568"/>
              <a:gd name="T39" fmla="*/ 2147483647 h 3906"/>
              <a:gd name="T40" fmla="*/ 2147483647 w 6568"/>
              <a:gd name="T41" fmla="*/ 2147483647 h 3906"/>
              <a:gd name="T42" fmla="*/ 2147483647 w 6568"/>
              <a:gd name="T43" fmla="*/ 2147483647 h 3906"/>
              <a:gd name="T44" fmla="*/ 2147483647 w 6568"/>
              <a:gd name="T45" fmla="*/ 2147483647 h 3906"/>
              <a:gd name="T46" fmla="*/ 2147483647 w 6568"/>
              <a:gd name="T47" fmla="*/ 2147483647 h 3906"/>
              <a:gd name="T48" fmla="*/ 2147483647 w 6568"/>
              <a:gd name="T49" fmla="*/ 2147483647 h 3906"/>
              <a:gd name="T50" fmla="*/ 2147483647 w 6568"/>
              <a:gd name="T51" fmla="*/ 2147483647 h 3906"/>
              <a:gd name="T52" fmla="*/ 2147483647 w 6568"/>
              <a:gd name="T53" fmla="*/ 2147483647 h 3906"/>
              <a:gd name="T54" fmla="*/ 2147483647 w 6568"/>
              <a:gd name="T55" fmla="*/ 2147483647 h 3906"/>
              <a:gd name="T56" fmla="*/ 2147483647 w 6568"/>
              <a:gd name="T57" fmla="*/ 2147483647 h 3906"/>
              <a:gd name="T58" fmla="*/ 2147483647 w 6568"/>
              <a:gd name="T59" fmla="*/ 2147483647 h 3906"/>
              <a:gd name="T60" fmla="*/ 2147483647 w 6568"/>
              <a:gd name="T61" fmla="*/ 2147483647 h 3906"/>
              <a:gd name="T62" fmla="*/ 2147483647 w 6568"/>
              <a:gd name="T63" fmla="*/ 2147483647 h 3906"/>
              <a:gd name="T64" fmla="*/ 2147483647 w 6568"/>
              <a:gd name="T65" fmla="*/ 2147483647 h 3906"/>
              <a:gd name="T66" fmla="*/ 2147483647 w 6568"/>
              <a:gd name="T67" fmla="*/ 2147483647 h 3906"/>
              <a:gd name="T68" fmla="*/ 2147483647 w 6568"/>
              <a:gd name="T69" fmla="*/ 2147483647 h 3906"/>
              <a:gd name="T70" fmla="*/ 2147483647 w 6568"/>
              <a:gd name="T71" fmla="*/ 2147483647 h 3906"/>
              <a:gd name="T72" fmla="*/ 2147483647 w 6568"/>
              <a:gd name="T73" fmla="*/ 2147483647 h 3906"/>
              <a:gd name="T74" fmla="*/ 2147483647 w 6568"/>
              <a:gd name="T75" fmla="*/ 2147483647 h 3906"/>
              <a:gd name="T76" fmla="*/ 2147483647 w 6568"/>
              <a:gd name="T77" fmla="*/ 2147483647 h 3906"/>
              <a:gd name="T78" fmla="*/ 2147483647 w 6568"/>
              <a:gd name="T79" fmla="*/ 2147483647 h 3906"/>
              <a:gd name="T80" fmla="*/ 2147483647 w 6568"/>
              <a:gd name="T81" fmla="*/ 2147483647 h 3906"/>
              <a:gd name="T82" fmla="*/ 2147483647 w 6568"/>
              <a:gd name="T83" fmla="*/ 2147483647 h 3906"/>
              <a:gd name="T84" fmla="*/ 2147483647 w 6568"/>
              <a:gd name="T85" fmla="*/ 2147483647 h 3906"/>
              <a:gd name="T86" fmla="*/ 2147483647 w 6568"/>
              <a:gd name="T87" fmla="*/ 2147483647 h 3906"/>
              <a:gd name="T88" fmla="*/ 2147483647 w 6568"/>
              <a:gd name="T89" fmla="*/ 2147483647 h 3906"/>
              <a:gd name="T90" fmla="*/ 2147483647 w 6568"/>
              <a:gd name="T91" fmla="*/ 2147483647 h 3906"/>
              <a:gd name="T92" fmla="*/ 2147483647 w 6568"/>
              <a:gd name="T93" fmla="*/ 2147483647 h 3906"/>
              <a:gd name="T94" fmla="*/ 2147483647 w 6568"/>
              <a:gd name="T95" fmla="*/ 2147483647 h 3906"/>
              <a:gd name="T96" fmla="*/ 2147483647 w 6568"/>
              <a:gd name="T97" fmla="*/ 2147483647 h 3906"/>
              <a:gd name="T98" fmla="*/ 2147483647 w 6568"/>
              <a:gd name="T99" fmla="*/ 2147483647 h 3906"/>
              <a:gd name="T100" fmla="*/ 2147483647 w 6568"/>
              <a:gd name="T101" fmla="*/ 2147483647 h 3906"/>
              <a:gd name="T102" fmla="*/ 2147483647 w 6568"/>
              <a:gd name="T103" fmla="*/ 2147483647 h 3906"/>
              <a:gd name="T104" fmla="*/ 2147483647 w 6568"/>
              <a:gd name="T105" fmla="*/ 2147483647 h 3906"/>
              <a:gd name="T106" fmla="*/ 2147483647 w 6568"/>
              <a:gd name="T107" fmla="*/ 2147483647 h 3906"/>
              <a:gd name="T108" fmla="*/ 2147483647 w 6568"/>
              <a:gd name="T109" fmla="*/ 2147483647 h 3906"/>
              <a:gd name="T110" fmla="*/ 2147483647 w 6568"/>
              <a:gd name="T111" fmla="*/ 2147483647 h 3906"/>
              <a:gd name="T112" fmla="*/ 2147483647 w 6568"/>
              <a:gd name="T113" fmla="*/ 2147483647 h 3906"/>
              <a:gd name="T114" fmla="*/ 2147483647 w 6568"/>
              <a:gd name="T115" fmla="*/ 2147483647 h 3906"/>
              <a:gd name="T116" fmla="*/ 2147483647 w 6568"/>
              <a:gd name="T117" fmla="*/ 2147483647 h 3906"/>
              <a:gd name="T118" fmla="*/ 2147483647 w 6568"/>
              <a:gd name="T119" fmla="*/ 2147483647 h 3906"/>
              <a:gd name="T120" fmla="*/ 2147483647 w 6568"/>
              <a:gd name="T121" fmla="*/ 214748364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8"/>
              <a:gd name="T184" fmla="*/ 0 h 3906"/>
              <a:gd name="T185" fmla="*/ 6568 w 6568"/>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8" h="3906">
                <a:moveTo>
                  <a:pt x="0" y="3296"/>
                </a:moveTo>
                <a:lnTo>
                  <a:pt x="84" y="2390"/>
                </a:lnTo>
                <a:lnTo>
                  <a:pt x="88" y="2350"/>
                </a:lnTo>
                <a:lnTo>
                  <a:pt x="96" y="2312"/>
                </a:lnTo>
                <a:lnTo>
                  <a:pt x="104" y="2276"/>
                </a:lnTo>
                <a:lnTo>
                  <a:pt x="114" y="2242"/>
                </a:lnTo>
                <a:lnTo>
                  <a:pt x="126" y="2210"/>
                </a:lnTo>
                <a:lnTo>
                  <a:pt x="142" y="2182"/>
                </a:lnTo>
                <a:lnTo>
                  <a:pt x="158" y="2154"/>
                </a:lnTo>
                <a:lnTo>
                  <a:pt x="178" y="2130"/>
                </a:lnTo>
                <a:lnTo>
                  <a:pt x="198" y="2108"/>
                </a:lnTo>
                <a:lnTo>
                  <a:pt x="222" y="2090"/>
                </a:lnTo>
                <a:lnTo>
                  <a:pt x="250" y="2074"/>
                </a:lnTo>
                <a:lnTo>
                  <a:pt x="278" y="2060"/>
                </a:lnTo>
                <a:lnTo>
                  <a:pt x="310" y="2050"/>
                </a:lnTo>
                <a:lnTo>
                  <a:pt x="346" y="2042"/>
                </a:lnTo>
                <a:lnTo>
                  <a:pt x="384" y="2036"/>
                </a:lnTo>
                <a:lnTo>
                  <a:pt x="424" y="2036"/>
                </a:lnTo>
                <a:lnTo>
                  <a:pt x="808" y="2036"/>
                </a:lnTo>
                <a:lnTo>
                  <a:pt x="850" y="2036"/>
                </a:lnTo>
                <a:lnTo>
                  <a:pt x="890" y="2042"/>
                </a:lnTo>
                <a:lnTo>
                  <a:pt x="928" y="2050"/>
                </a:lnTo>
                <a:lnTo>
                  <a:pt x="964" y="2060"/>
                </a:lnTo>
                <a:lnTo>
                  <a:pt x="998" y="2072"/>
                </a:lnTo>
                <a:lnTo>
                  <a:pt x="1030" y="2088"/>
                </a:lnTo>
                <a:lnTo>
                  <a:pt x="1058" y="2106"/>
                </a:lnTo>
                <a:lnTo>
                  <a:pt x="1086" y="2128"/>
                </a:lnTo>
                <a:lnTo>
                  <a:pt x="1110" y="2150"/>
                </a:lnTo>
                <a:lnTo>
                  <a:pt x="1134" y="2176"/>
                </a:lnTo>
                <a:lnTo>
                  <a:pt x="1154" y="2202"/>
                </a:lnTo>
                <a:lnTo>
                  <a:pt x="1174" y="2232"/>
                </a:lnTo>
                <a:lnTo>
                  <a:pt x="1190" y="2262"/>
                </a:lnTo>
                <a:lnTo>
                  <a:pt x="1206" y="2294"/>
                </a:lnTo>
                <a:lnTo>
                  <a:pt x="1218" y="2328"/>
                </a:lnTo>
                <a:lnTo>
                  <a:pt x="1230" y="2362"/>
                </a:lnTo>
                <a:lnTo>
                  <a:pt x="1376" y="2874"/>
                </a:lnTo>
                <a:lnTo>
                  <a:pt x="1472" y="2828"/>
                </a:lnTo>
                <a:lnTo>
                  <a:pt x="1570" y="2782"/>
                </a:lnTo>
                <a:lnTo>
                  <a:pt x="1672" y="2740"/>
                </a:lnTo>
                <a:lnTo>
                  <a:pt x="1778" y="2700"/>
                </a:lnTo>
                <a:lnTo>
                  <a:pt x="1888" y="2664"/>
                </a:lnTo>
                <a:lnTo>
                  <a:pt x="2000" y="2630"/>
                </a:lnTo>
                <a:lnTo>
                  <a:pt x="2116" y="2598"/>
                </a:lnTo>
                <a:lnTo>
                  <a:pt x="2234" y="2570"/>
                </a:lnTo>
                <a:lnTo>
                  <a:pt x="2354" y="2544"/>
                </a:lnTo>
                <a:lnTo>
                  <a:pt x="2478" y="2522"/>
                </a:lnTo>
                <a:lnTo>
                  <a:pt x="2602" y="2502"/>
                </a:lnTo>
                <a:lnTo>
                  <a:pt x="2730" y="2488"/>
                </a:lnTo>
                <a:lnTo>
                  <a:pt x="2860" y="2474"/>
                </a:lnTo>
                <a:lnTo>
                  <a:pt x="2992" y="2466"/>
                </a:lnTo>
                <a:lnTo>
                  <a:pt x="3126" y="2460"/>
                </a:lnTo>
                <a:lnTo>
                  <a:pt x="3262" y="2458"/>
                </a:lnTo>
                <a:lnTo>
                  <a:pt x="3400" y="2460"/>
                </a:lnTo>
                <a:lnTo>
                  <a:pt x="3536" y="2466"/>
                </a:lnTo>
                <a:lnTo>
                  <a:pt x="3670" y="2476"/>
                </a:lnTo>
                <a:lnTo>
                  <a:pt x="3802" y="2488"/>
                </a:lnTo>
                <a:lnTo>
                  <a:pt x="3932" y="2504"/>
                </a:lnTo>
                <a:lnTo>
                  <a:pt x="4060" y="2524"/>
                </a:lnTo>
                <a:lnTo>
                  <a:pt x="4184" y="2548"/>
                </a:lnTo>
                <a:lnTo>
                  <a:pt x="4308" y="2574"/>
                </a:lnTo>
                <a:lnTo>
                  <a:pt x="4428" y="2602"/>
                </a:lnTo>
                <a:lnTo>
                  <a:pt x="4544" y="2636"/>
                </a:lnTo>
                <a:lnTo>
                  <a:pt x="4658" y="2670"/>
                </a:lnTo>
                <a:lnTo>
                  <a:pt x="4768" y="2710"/>
                </a:lnTo>
                <a:lnTo>
                  <a:pt x="4876" y="2750"/>
                </a:lnTo>
                <a:lnTo>
                  <a:pt x="4978" y="2794"/>
                </a:lnTo>
                <a:lnTo>
                  <a:pt x="5078" y="2840"/>
                </a:lnTo>
                <a:lnTo>
                  <a:pt x="5174" y="2890"/>
                </a:lnTo>
                <a:lnTo>
                  <a:pt x="5190" y="2888"/>
                </a:lnTo>
                <a:lnTo>
                  <a:pt x="5212" y="2816"/>
                </a:lnTo>
                <a:lnTo>
                  <a:pt x="5238" y="2732"/>
                </a:lnTo>
                <a:lnTo>
                  <a:pt x="5290" y="2550"/>
                </a:lnTo>
                <a:lnTo>
                  <a:pt x="5350" y="2336"/>
                </a:lnTo>
                <a:lnTo>
                  <a:pt x="5360" y="2304"/>
                </a:lnTo>
                <a:lnTo>
                  <a:pt x="5374" y="2272"/>
                </a:lnTo>
                <a:lnTo>
                  <a:pt x="5388" y="2242"/>
                </a:lnTo>
                <a:lnTo>
                  <a:pt x="5406" y="2214"/>
                </a:lnTo>
                <a:lnTo>
                  <a:pt x="5424" y="2188"/>
                </a:lnTo>
                <a:lnTo>
                  <a:pt x="5444" y="2162"/>
                </a:lnTo>
                <a:lnTo>
                  <a:pt x="5468" y="2140"/>
                </a:lnTo>
                <a:lnTo>
                  <a:pt x="5492" y="2118"/>
                </a:lnTo>
                <a:lnTo>
                  <a:pt x="5518" y="2100"/>
                </a:lnTo>
                <a:lnTo>
                  <a:pt x="5548" y="2084"/>
                </a:lnTo>
                <a:lnTo>
                  <a:pt x="5578" y="2068"/>
                </a:lnTo>
                <a:lnTo>
                  <a:pt x="5610" y="2058"/>
                </a:lnTo>
                <a:lnTo>
                  <a:pt x="5646" y="2048"/>
                </a:lnTo>
                <a:lnTo>
                  <a:pt x="5682" y="2040"/>
                </a:lnTo>
                <a:lnTo>
                  <a:pt x="5720" y="2036"/>
                </a:lnTo>
                <a:lnTo>
                  <a:pt x="5762" y="2036"/>
                </a:lnTo>
                <a:lnTo>
                  <a:pt x="6144" y="2036"/>
                </a:lnTo>
                <a:lnTo>
                  <a:pt x="6186" y="2036"/>
                </a:lnTo>
                <a:lnTo>
                  <a:pt x="6224" y="2042"/>
                </a:lnTo>
                <a:lnTo>
                  <a:pt x="6258" y="2050"/>
                </a:lnTo>
                <a:lnTo>
                  <a:pt x="6290" y="2060"/>
                </a:lnTo>
                <a:lnTo>
                  <a:pt x="6320" y="2074"/>
                </a:lnTo>
                <a:lnTo>
                  <a:pt x="6346" y="2090"/>
                </a:lnTo>
                <a:lnTo>
                  <a:pt x="6370" y="2108"/>
                </a:lnTo>
                <a:lnTo>
                  <a:pt x="6392" y="2130"/>
                </a:lnTo>
                <a:lnTo>
                  <a:pt x="6412" y="2154"/>
                </a:lnTo>
                <a:lnTo>
                  <a:pt x="6428" y="2182"/>
                </a:lnTo>
                <a:lnTo>
                  <a:pt x="6442" y="2210"/>
                </a:lnTo>
                <a:lnTo>
                  <a:pt x="6456" y="2242"/>
                </a:lnTo>
                <a:lnTo>
                  <a:pt x="6466" y="2276"/>
                </a:lnTo>
                <a:lnTo>
                  <a:pt x="6474" y="2312"/>
                </a:lnTo>
                <a:lnTo>
                  <a:pt x="6480" y="2350"/>
                </a:lnTo>
                <a:lnTo>
                  <a:pt x="6484" y="2390"/>
                </a:lnTo>
                <a:lnTo>
                  <a:pt x="6568" y="3296"/>
                </a:lnTo>
                <a:lnTo>
                  <a:pt x="6408" y="3296"/>
                </a:lnTo>
                <a:lnTo>
                  <a:pt x="6326" y="2404"/>
                </a:lnTo>
                <a:lnTo>
                  <a:pt x="6322" y="2374"/>
                </a:lnTo>
                <a:lnTo>
                  <a:pt x="6318" y="2348"/>
                </a:lnTo>
                <a:lnTo>
                  <a:pt x="6314" y="2324"/>
                </a:lnTo>
                <a:lnTo>
                  <a:pt x="6308" y="2302"/>
                </a:lnTo>
                <a:lnTo>
                  <a:pt x="6300" y="2282"/>
                </a:lnTo>
                <a:lnTo>
                  <a:pt x="6292" y="2266"/>
                </a:lnTo>
                <a:lnTo>
                  <a:pt x="6284" y="2250"/>
                </a:lnTo>
                <a:lnTo>
                  <a:pt x="6272" y="2238"/>
                </a:lnTo>
                <a:lnTo>
                  <a:pt x="6262" y="2226"/>
                </a:lnTo>
                <a:lnTo>
                  <a:pt x="6248" y="2218"/>
                </a:lnTo>
                <a:lnTo>
                  <a:pt x="6234" y="2210"/>
                </a:lnTo>
                <a:lnTo>
                  <a:pt x="6220" y="2204"/>
                </a:lnTo>
                <a:lnTo>
                  <a:pt x="6204" y="2200"/>
                </a:lnTo>
                <a:lnTo>
                  <a:pt x="6186" y="2198"/>
                </a:lnTo>
                <a:lnTo>
                  <a:pt x="6166" y="2196"/>
                </a:lnTo>
                <a:lnTo>
                  <a:pt x="6144" y="2196"/>
                </a:lnTo>
                <a:lnTo>
                  <a:pt x="5762" y="2196"/>
                </a:lnTo>
                <a:lnTo>
                  <a:pt x="5736" y="2196"/>
                </a:lnTo>
                <a:lnTo>
                  <a:pt x="5712" y="2198"/>
                </a:lnTo>
                <a:lnTo>
                  <a:pt x="5690" y="2202"/>
                </a:lnTo>
                <a:lnTo>
                  <a:pt x="5666" y="2206"/>
                </a:lnTo>
                <a:lnTo>
                  <a:pt x="5644" y="2212"/>
                </a:lnTo>
                <a:lnTo>
                  <a:pt x="5624" y="2220"/>
                </a:lnTo>
                <a:lnTo>
                  <a:pt x="5604" y="2230"/>
                </a:lnTo>
                <a:lnTo>
                  <a:pt x="5586" y="2240"/>
                </a:lnTo>
                <a:lnTo>
                  <a:pt x="5568" y="2252"/>
                </a:lnTo>
                <a:lnTo>
                  <a:pt x="5552" y="2264"/>
                </a:lnTo>
                <a:lnTo>
                  <a:pt x="5536" y="2278"/>
                </a:lnTo>
                <a:lnTo>
                  <a:pt x="5522" y="2294"/>
                </a:lnTo>
                <a:lnTo>
                  <a:pt x="5510" y="2312"/>
                </a:lnTo>
                <a:lnTo>
                  <a:pt x="5500" y="2330"/>
                </a:lnTo>
                <a:lnTo>
                  <a:pt x="5492" y="2350"/>
                </a:lnTo>
                <a:lnTo>
                  <a:pt x="5486" y="2370"/>
                </a:lnTo>
                <a:lnTo>
                  <a:pt x="5466" y="2452"/>
                </a:lnTo>
                <a:lnTo>
                  <a:pt x="5418" y="2644"/>
                </a:lnTo>
                <a:lnTo>
                  <a:pt x="5360" y="2864"/>
                </a:lnTo>
                <a:lnTo>
                  <a:pt x="5332" y="2958"/>
                </a:lnTo>
                <a:lnTo>
                  <a:pt x="5310" y="3032"/>
                </a:lnTo>
                <a:lnTo>
                  <a:pt x="4598" y="3132"/>
                </a:lnTo>
                <a:lnTo>
                  <a:pt x="4598" y="3470"/>
                </a:lnTo>
                <a:lnTo>
                  <a:pt x="5632" y="3470"/>
                </a:lnTo>
                <a:lnTo>
                  <a:pt x="5942" y="2764"/>
                </a:lnTo>
                <a:lnTo>
                  <a:pt x="6016" y="2798"/>
                </a:lnTo>
                <a:lnTo>
                  <a:pt x="5774" y="3348"/>
                </a:lnTo>
                <a:lnTo>
                  <a:pt x="5824" y="3410"/>
                </a:lnTo>
                <a:lnTo>
                  <a:pt x="5870" y="3472"/>
                </a:lnTo>
                <a:lnTo>
                  <a:pt x="5912" y="3538"/>
                </a:lnTo>
                <a:lnTo>
                  <a:pt x="5932" y="3570"/>
                </a:lnTo>
                <a:lnTo>
                  <a:pt x="5950" y="3602"/>
                </a:lnTo>
                <a:lnTo>
                  <a:pt x="5966" y="3636"/>
                </a:lnTo>
                <a:lnTo>
                  <a:pt x="5982" y="3670"/>
                </a:lnTo>
                <a:lnTo>
                  <a:pt x="5996" y="3704"/>
                </a:lnTo>
                <a:lnTo>
                  <a:pt x="6008" y="3738"/>
                </a:lnTo>
                <a:lnTo>
                  <a:pt x="6020" y="3772"/>
                </a:lnTo>
                <a:lnTo>
                  <a:pt x="6030" y="3806"/>
                </a:lnTo>
                <a:lnTo>
                  <a:pt x="6040" y="3842"/>
                </a:lnTo>
                <a:lnTo>
                  <a:pt x="6048" y="3876"/>
                </a:lnTo>
                <a:lnTo>
                  <a:pt x="470" y="3906"/>
                </a:lnTo>
                <a:lnTo>
                  <a:pt x="478" y="3866"/>
                </a:lnTo>
                <a:lnTo>
                  <a:pt x="488" y="3828"/>
                </a:lnTo>
                <a:lnTo>
                  <a:pt x="498" y="3788"/>
                </a:lnTo>
                <a:lnTo>
                  <a:pt x="510" y="3750"/>
                </a:lnTo>
                <a:lnTo>
                  <a:pt x="524" y="3710"/>
                </a:lnTo>
                <a:lnTo>
                  <a:pt x="540" y="3672"/>
                </a:lnTo>
                <a:lnTo>
                  <a:pt x="558" y="3636"/>
                </a:lnTo>
                <a:lnTo>
                  <a:pt x="576" y="3598"/>
                </a:lnTo>
                <a:lnTo>
                  <a:pt x="596" y="3560"/>
                </a:lnTo>
                <a:lnTo>
                  <a:pt x="618" y="3524"/>
                </a:lnTo>
                <a:lnTo>
                  <a:pt x="642" y="3488"/>
                </a:lnTo>
                <a:lnTo>
                  <a:pt x="668" y="3452"/>
                </a:lnTo>
                <a:lnTo>
                  <a:pt x="694" y="3416"/>
                </a:lnTo>
                <a:lnTo>
                  <a:pt x="722" y="3382"/>
                </a:lnTo>
                <a:lnTo>
                  <a:pt x="750" y="3348"/>
                </a:lnTo>
                <a:lnTo>
                  <a:pt x="782" y="3314"/>
                </a:lnTo>
                <a:lnTo>
                  <a:pt x="554" y="2798"/>
                </a:lnTo>
                <a:lnTo>
                  <a:pt x="628" y="2764"/>
                </a:lnTo>
                <a:lnTo>
                  <a:pt x="938" y="3470"/>
                </a:lnTo>
                <a:lnTo>
                  <a:pt x="1972" y="3470"/>
                </a:lnTo>
                <a:lnTo>
                  <a:pt x="1972" y="3132"/>
                </a:lnTo>
                <a:lnTo>
                  <a:pt x="1260" y="3032"/>
                </a:lnTo>
                <a:lnTo>
                  <a:pt x="1110" y="2422"/>
                </a:lnTo>
                <a:lnTo>
                  <a:pt x="1102" y="2396"/>
                </a:lnTo>
                <a:lnTo>
                  <a:pt x="1092" y="2372"/>
                </a:lnTo>
                <a:lnTo>
                  <a:pt x="1082" y="2350"/>
                </a:lnTo>
                <a:lnTo>
                  <a:pt x="1070" y="2328"/>
                </a:lnTo>
                <a:lnTo>
                  <a:pt x="1054" y="2308"/>
                </a:lnTo>
                <a:lnTo>
                  <a:pt x="1040" y="2290"/>
                </a:lnTo>
                <a:lnTo>
                  <a:pt x="1022" y="2272"/>
                </a:lnTo>
                <a:lnTo>
                  <a:pt x="1002" y="2256"/>
                </a:lnTo>
                <a:lnTo>
                  <a:pt x="982" y="2242"/>
                </a:lnTo>
                <a:lnTo>
                  <a:pt x="962" y="2230"/>
                </a:lnTo>
                <a:lnTo>
                  <a:pt x="938" y="2220"/>
                </a:lnTo>
                <a:lnTo>
                  <a:pt x="914" y="2212"/>
                </a:lnTo>
                <a:lnTo>
                  <a:pt x="890" y="2204"/>
                </a:lnTo>
                <a:lnTo>
                  <a:pt x="864" y="2200"/>
                </a:lnTo>
                <a:lnTo>
                  <a:pt x="836" y="2196"/>
                </a:lnTo>
                <a:lnTo>
                  <a:pt x="808" y="2196"/>
                </a:lnTo>
                <a:lnTo>
                  <a:pt x="424" y="2196"/>
                </a:lnTo>
                <a:lnTo>
                  <a:pt x="404" y="2196"/>
                </a:lnTo>
                <a:lnTo>
                  <a:pt x="384" y="2198"/>
                </a:lnTo>
                <a:lnTo>
                  <a:pt x="366" y="2200"/>
                </a:lnTo>
                <a:lnTo>
                  <a:pt x="350" y="2204"/>
                </a:lnTo>
                <a:lnTo>
                  <a:pt x="334" y="2210"/>
                </a:lnTo>
                <a:lnTo>
                  <a:pt x="320" y="2218"/>
                </a:lnTo>
                <a:lnTo>
                  <a:pt x="308" y="2226"/>
                </a:lnTo>
                <a:lnTo>
                  <a:pt x="296" y="2238"/>
                </a:lnTo>
                <a:lnTo>
                  <a:pt x="286" y="2250"/>
                </a:lnTo>
                <a:lnTo>
                  <a:pt x="276" y="2266"/>
                </a:lnTo>
                <a:lnTo>
                  <a:pt x="268" y="2282"/>
                </a:lnTo>
                <a:lnTo>
                  <a:pt x="262" y="2302"/>
                </a:lnTo>
                <a:lnTo>
                  <a:pt x="256" y="2324"/>
                </a:lnTo>
                <a:lnTo>
                  <a:pt x="250" y="2348"/>
                </a:lnTo>
                <a:lnTo>
                  <a:pt x="246" y="2374"/>
                </a:lnTo>
                <a:lnTo>
                  <a:pt x="244" y="2404"/>
                </a:lnTo>
                <a:lnTo>
                  <a:pt x="162" y="3296"/>
                </a:lnTo>
                <a:lnTo>
                  <a:pt x="0" y="3296"/>
                </a:lnTo>
                <a:close/>
                <a:moveTo>
                  <a:pt x="2874" y="2672"/>
                </a:moveTo>
                <a:lnTo>
                  <a:pt x="2422" y="3676"/>
                </a:lnTo>
                <a:lnTo>
                  <a:pt x="4168" y="3676"/>
                </a:lnTo>
                <a:lnTo>
                  <a:pt x="3716" y="2672"/>
                </a:lnTo>
                <a:lnTo>
                  <a:pt x="2874" y="2672"/>
                </a:lnTo>
                <a:close/>
                <a:moveTo>
                  <a:pt x="2764" y="3426"/>
                </a:moveTo>
                <a:lnTo>
                  <a:pt x="3824" y="3426"/>
                </a:lnTo>
                <a:lnTo>
                  <a:pt x="3858" y="3506"/>
                </a:lnTo>
                <a:lnTo>
                  <a:pt x="2730" y="3506"/>
                </a:lnTo>
                <a:lnTo>
                  <a:pt x="2764" y="3426"/>
                </a:lnTo>
                <a:close/>
                <a:moveTo>
                  <a:pt x="2838" y="3258"/>
                </a:moveTo>
                <a:lnTo>
                  <a:pt x="3752" y="3258"/>
                </a:lnTo>
                <a:lnTo>
                  <a:pt x="3786" y="3338"/>
                </a:lnTo>
                <a:lnTo>
                  <a:pt x="2802" y="3338"/>
                </a:lnTo>
                <a:lnTo>
                  <a:pt x="2838" y="3258"/>
                </a:lnTo>
                <a:close/>
                <a:moveTo>
                  <a:pt x="3714" y="3170"/>
                </a:moveTo>
                <a:lnTo>
                  <a:pt x="2876" y="3170"/>
                </a:lnTo>
                <a:lnTo>
                  <a:pt x="2910" y="3090"/>
                </a:lnTo>
                <a:lnTo>
                  <a:pt x="3678" y="3090"/>
                </a:lnTo>
                <a:lnTo>
                  <a:pt x="3714" y="3170"/>
                </a:lnTo>
                <a:close/>
                <a:moveTo>
                  <a:pt x="3166" y="2810"/>
                </a:moveTo>
                <a:lnTo>
                  <a:pt x="3166" y="2810"/>
                </a:lnTo>
                <a:lnTo>
                  <a:pt x="3134" y="2810"/>
                </a:lnTo>
                <a:lnTo>
                  <a:pt x="3108" y="2816"/>
                </a:lnTo>
                <a:lnTo>
                  <a:pt x="3086" y="2822"/>
                </a:lnTo>
                <a:lnTo>
                  <a:pt x="3068" y="2830"/>
                </a:lnTo>
                <a:lnTo>
                  <a:pt x="3054" y="2838"/>
                </a:lnTo>
                <a:lnTo>
                  <a:pt x="3044" y="2848"/>
                </a:lnTo>
                <a:lnTo>
                  <a:pt x="3038" y="2854"/>
                </a:lnTo>
                <a:lnTo>
                  <a:pt x="3036" y="2860"/>
                </a:lnTo>
                <a:lnTo>
                  <a:pt x="3038" y="2866"/>
                </a:lnTo>
                <a:lnTo>
                  <a:pt x="3042" y="2872"/>
                </a:lnTo>
                <a:lnTo>
                  <a:pt x="3052" y="2882"/>
                </a:lnTo>
                <a:lnTo>
                  <a:pt x="3064" y="2890"/>
                </a:lnTo>
                <a:lnTo>
                  <a:pt x="3082" y="2898"/>
                </a:lnTo>
                <a:lnTo>
                  <a:pt x="3104" y="2906"/>
                </a:lnTo>
                <a:lnTo>
                  <a:pt x="3132" y="2912"/>
                </a:lnTo>
                <a:lnTo>
                  <a:pt x="3166" y="2914"/>
                </a:lnTo>
                <a:lnTo>
                  <a:pt x="3202" y="2912"/>
                </a:lnTo>
                <a:lnTo>
                  <a:pt x="3230" y="2906"/>
                </a:lnTo>
                <a:lnTo>
                  <a:pt x="3252" y="2898"/>
                </a:lnTo>
                <a:lnTo>
                  <a:pt x="3270" y="2890"/>
                </a:lnTo>
                <a:lnTo>
                  <a:pt x="3282" y="2882"/>
                </a:lnTo>
                <a:lnTo>
                  <a:pt x="3290" y="2872"/>
                </a:lnTo>
                <a:lnTo>
                  <a:pt x="3296" y="2866"/>
                </a:lnTo>
                <a:lnTo>
                  <a:pt x="3296" y="2860"/>
                </a:lnTo>
                <a:lnTo>
                  <a:pt x="3294" y="2854"/>
                </a:lnTo>
                <a:lnTo>
                  <a:pt x="3288" y="2848"/>
                </a:lnTo>
                <a:lnTo>
                  <a:pt x="3280" y="2838"/>
                </a:lnTo>
                <a:lnTo>
                  <a:pt x="3266" y="2830"/>
                </a:lnTo>
                <a:lnTo>
                  <a:pt x="3248" y="2822"/>
                </a:lnTo>
                <a:lnTo>
                  <a:pt x="3226" y="2816"/>
                </a:lnTo>
                <a:lnTo>
                  <a:pt x="3198" y="2810"/>
                </a:lnTo>
                <a:lnTo>
                  <a:pt x="3166" y="2810"/>
                </a:lnTo>
                <a:close/>
                <a:moveTo>
                  <a:pt x="3166" y="2738"/>
                </a:moveTo>
                <a:lnTo>
                  <a:pt x="3166" y="2738"/>
                </a:lnTo>
                <a:lnTo>
                  <a:pt x="3192" y="2738"/>
                </a:lnTo>
                <a:lnTo>
                  <a:pt x="3216" y="2740"/>
                </a:lnTo>
                <a:lnTo>
                  <a:pt x="3238" y="2744"/>
                </a:lnTo>
                <a:lnTo>
                  <a:pt x="3258" y="2748"/>
                </a:lnTo>
                <a:lnTo>
                  <a:pt x="3276" y="2754"/>
                </a:lnTo>
                <a:lnTo>
                  <a:pt x="3294" y="2762"/>
                </a:lnTo>
                <a:lnTo>
                  <a:pt x="3310" y="2770"/>
                </a:lnTo>
                <a:lnTo>
                  <a:pt x="3324" y="2778"/>
                </a:lnTo>
                <a:lnTo>
                  <a:pt x="3336" y="2788"/>
                </a:lnTo>
                <a:lnTo>
                  <a:pt x="3346" y="2798"/>
                </a:lnTo>
                <a:lnTo>
                  <a:pt x="3356" y="2810"/>
                </a:lnTo>
                <a:lnTo>
                  <a:pt x="3362" y="2820"/>
                </a:lnTo>
                <a:lnTo>
                  <a:pt x="3368" y="2832"/>
                </a:lnTo>
                <a:lnTo>
                  <a:pt x="3372" y="2844"/>
                </a:lnTo>
                <a:lnTo>
                  <a:pt x="3374" y="2856"/>
                </a:lnTo>
                <a:lnTo>
                  <a:pt x="3376" y="2870"/>
                </a:lnTo>
                <a:lnTo>
                  <a:pt x="3376" y="2882"/>
                </a:lnTo>
                <a:lnTo>
                  <a:pt x="3372" y="2894"/>
                </a:lnTo>
                <a:lnTo>
                  <a:pt x="3368" y="2906"/>
                </a:lnTo>
                <a:lnTo>
                  <a:pt x="3362" y="2918"/>
                </a:lnTo>
                <a:lnTo>
                  <a:pt x="3356" y="2930"/>
                </a:lnTo>
                <a:lnTo>
                  <a:pt x="3346" y="2940"/>
                </a:lnTo>
                <a:lnTo>
                  <a:pt x="3336" y="2950"/>
                </a:lnTo>
                <a:lnTo>
                  <a:pt x="3324" y="2960"/>
                </a:lnTo>
                <a:lnTo>
                  <a:pt x="3310" y="2968"/>
                </a:lnTo>
                <a:lnTo>
                  <a:pt x="3294" y="2976"/>
                </a:lnTo>
                <a:lnTo>
                  <a:pt x="3278" y="2984"/>
                </a:lnTo>
                <a:lnTo>
                  <a:pt x="3258" y="2990"/>
                </a:lnTo>
                <a:lnTo>
                  <a:pt x="3238" y="2994"/>
                </a:lnTo>
                <a:lnTo>
                  <a:pt x="3216" y="2998"/>
                </a:lnTo>
                <a:lnTo>
                  <a:pt x="3192" y="3000"/>
                </a:lnTo>
                <a:lnTo>
                  <a:pt x="3166" y="3002"/>
                </a:lnTo>
                <a:lnTo>
                  <a:pt x="3142" y="3000"/>
                </a:lnTo>
                <a:lnTo>
                  <a:pt x="3118" y="2998"/>
                </a:lnTo>
                <a:lnTo>
                  <a:pt x="3096" y="2994"/>
                </a:lnTo>
                <a:lnTo>
                  <a:pt x="3076" y="2990"/>
                </a:lnTo>
                <a:lnTo>
                  <a:pt x="3056" y="2984"/>
                </a:lnTo>
                <a:lnTo>
                  <a:pt x="3040" y="2976"/>
                </a:lnTo>
                <a:lnTo>
                  <a:pt x="3024" y="2968"/>
                </a:lnTo>
                <a:lnTo>
                  <a:pt x="3010" y="2960"/>
                </a:lnTo>
                <a:lnTo>
                  <a:pt x="2998" y="2950"/>
                </a:lnTo>
                <a:lnTo>
                  <a:pt x="2988" y="2940"/>
                </a:lnTo>
                <a:lnTo>
                  <a:pt x="2978" y="2930"/>
                </a:lnTo>
                <a:lnTo>
                  <a:pt x="2970" y="2918"/>
                </a:lnTo>
                <a:lnTo>
                  <a:pt x="2964" y="2906"/>
                </a:lnTo>
                <a:lnTo>
                  <a:pt x="2960" y="2894"/>
                </a:lnTo>
                <a:lnTo>
                  <a:pt x="2958" y="2882"/>
                </a:lnTo>
                <a:lnTo>
                  <a:pt x="2958" y="2870"/>
                </a:lnTo>
                <a:lnTo>
                  <a:pt x="2958" y="2856"/>
                </a:lnTo>
                <a:lnTo>
                  <a:pt x="2960" y="2844"/>
                </a:lnTo>
                <a:lnTo>
                  <a:pt x="2964" y="2832"/>
                </a:lnTo>
                <a:lnTo>
                  <a:pt x="2970" y="2820"/>
                </a:lnTo>
                <a:lnTo>
                  <a:pt x="2978" y="2810"/>
                </a:lnTo>
                <a:lnTo>
                  <a:pt x="2986" y="2798"/>
                </a:lnTo>
                <a:lnTo>
                  <a:pt x="2998" y="2788"/>
                </a:lnTo>
                <a:lnTo>
                  <a:pt x="3010" y="2778"/>
                </a:lnTo>
                <a:lnTo>
                  <a:pt x="3024" y="2770"/>
                </a:lnTo>
                <a:lnTo>
                  <a:pt x="3040" y="2762"/>
                </a:lnTo>
                <a:lnTo>
                  <a:pt x="3056" y="2754"/>
                </a:lnTo>
                <a:lnTo>
                  <a:pt x="3076" y="2748"/>
                </a:lnTo>
                <a:lnTo>
                  <a:pt x="3096" y="2744"/>
                </a:lnTo>
                <a:lnTo>
                  <a:pt x="3118" y="2740"/>
                </a:lnTo>
                <a:lnTo>
                  <a:pt x="3142" y="2738"/>
                </a:lnTo>
                <a:lnTo>
                  <a:pt x="3166" y="2738"/>
                </a:lnTo>
                <a:close/>
                <a:moveTo>
                  <a:pt x="3234" y="0"/>
                </a:moveTo>
                <a:lnTo>
                  <a:pt x="3234" y="0"/>
                </a:lnTo>
                <a:lnTo>
                  <a:pt x="3254" y="2"/>
                </a:lnTo>
                <a:lnTo>
                  <a:pt x="3276" y="4"/>
                </a:lnTo>
                <a:lnTo>
                  <a:pt x="3318" y="10"/>
                </a:lnTo>
                <a:lnTo>
                  <a:pt x="3358" y="22"/>
                </a:lnTo>
                <a:lnTo>
                  <a:pt x="3396" y="38"/>
                </a:lnTo>
                <a:lnTo>
                  <a:pt x="3432" y="58"/>
                </a:lnTo>
                <a:lnTo>
                  <a:pt x="3466" y="80"/>
                </a:lnTo>
                <a:lnTo>
                  <a:pt x="3496" y="108"/>
                </a:lnTo>
                <a:lnTo>
                  <a:pt x="3526" y="136"/>
                </a:lnTo>
                <a:lnTo>
                  <a:pt x="3552" y="170"/>
                </a:lnTo>
                <a:lnTo>
                  <a:pt x="3576" y="206"/>
                </a:lnTo>
                <a:lnTo>
                  <a:pt x="3596" y="244"/>
                </a:lnTo>
                <a:lnTo>
                  <a:pt x="3614" y="284"/>
                </a:lnTo>
                <a:lnTo>
                  <a:pt x="3626" y="326"/>
                </a:lnTo>
                <a:lnTo>
                  <a:pt x="3636" y="368"/>
                </a:lnTo>
                <a:lnTo>
                  <a:pt x="3642" y="414"/>
                </a:lnTo>
                <a:lnTo>
                  <a:pt x="3646" y="460"/>
                </a:lnTo>
                <a:lnTo>
                  <a:pt x="3646" y="570"/>
                </a:lnTo>
                <a:lnTo>
                  <a:pt x="3642" y="616"/>
                </a:lnTo>
                <a:lnTo>
                  <a:pt x="3636" y="662"/>
                </a:lnTo>
                <a:lnTo>
                  <a:pt x="3626" y="704"/>
                </a:lnTo>
                <a:lnTo>
                  <a:pt x="3614" y="746"/>
                </a:lnTo>
                <a:lnTo>
                  <a:pt x="3596" y="786"/>
                </a:lnTo>
                <a:lnTo>
                  <a:pt x="3576" y="824"/>
                </a:lnTo>
                <a:lnTo>
                  <a:pt x="3552" y="860"/>
                </a:lnTo>
                <a:lnTo>
                  <a:pt x="3526" y="892"/>
                </a:lnTo>
                <a:lnTo>
                  <a:pt x="3496" y="922"/>
                </a:lnTo>
                <a:lnTo>
                  <a:pt x="3466" y="950"/>
                </a:lnTo>
                <a:lnTo>
                  <a:pt x="3432" y="972"/>
                </a:lnTo>
                <a:lnTo>
                  <a:pt x="3396" y="992"/>
                </a:lnTo>
                <a:lnTo>
                  <a:pt x="3358" y="1008"/>
                </a:lnTo>
                <a:lnTo>
                  <a:pt x="3318" y="1020"/>
                </a:lnTo>
                <a:lnTo>
                  <a:pt x="3276" y="1026"/>
                </a:lnTo>
                <a:lnTo>
                  <a:pt x="3254" y="1028"/>
                </a:lnTo>
                <a:lnTo>
                  <a:pt x="3234" y="1030"/>
                </a:lnTo>
                <a:lnTo>
                  <a:pt x="3212" y="1028"/>
                </a:lnTo>
                <a:lnTo>
                  <a:pt x="3190" y="1026"/>
                </a:lnTo>
                <a:lnTo>
                  <a:pt x="3148" y="1020"/>
                </a:lnTo>
                <a:lnTo>
                  <a:pt x="3110" y="1008"/>
                </a:lnTo>
                <a:lnTo>
                  <a:pt x="3070" y="992"/>
                </a:lnTo>
                <a:lnTo>
                  <a:pt x="3034" y="972"/>
                </a:lnTo>
                <a:lnTo>
                  <a:pt x="3000" y="950"/>
                </a:lnTo>
                <a:lnTo>
                  <a:pt x="2970" y="922"/>
                </a:lnTo>
                <a:lnTo>
                  <a:pt x="2940" y="892"/>
                </a:lnTo>
                <a:lnTo>
                  <a:pt x="2914" y="860"/>
                </a:lnTo>
                <a:lnTo>
                  <a:pt x="2890" y="824"/>
                </a:lnTo>
                <a:lnTo>
                  <a:pt x="2870" y="786"/>
                </a:lnTo>
                <a:lnTo>
                  <a:pt x="2854" y="746"/>
                </a:lnTo>
                <a:lnTo>
                  <a:pt x="2840" y="704"/>
                </a:lnTo>
                <a:lnTo>
                  <a:pt x="2830" y="662"/>
                </a:lnTo>
                <a:lnTo>
                  <a:pt x="2824" y="616"/>
                </a:lnTo>
                <a:lnTo>
                  <a:pt x="2822" y="570"/>
                </a:lnTo>
                <a:lnTo>
                  <a:pt x="2822" y="460"/>
                </a:lnTo>
                <a:lnTo>
                  <a:pt x="2824" y="414"/>
                </a:lnTo>
                <a:lnTo>
                  <a:pt x="2830" y="368"/>
                </a:lnTo>
                <a:lnTo>
                  <a:pt x="2840" y="326"/>
                </a:lnTo>
                <a:lnTo>
                  <a:pt x="2854" y="284"/>
                </a:lnTo>
                <a:lnTo>
                  <a:pt x="2870" y="244"/>
                </a:lnTo>
                <a:lnTo>
                  <a:pt x="2890" y="206"/>
                </a:lnTo>
                <a:lnTo>
                  <a:pt x="2914" y="170"/>
                </a:lnTo>
                <a:lnTo>
                  <a:pt x="2940" y="136"/>
                </a:lnTo>
                <a:lnTo>
                  <a:pt x="2970" y="108"/>
                </a:lnTo>
                <a:lnTo>
                  <a:pt x="3000" y="80"/>
                </a:lnTo>
                <a:lnTo>
                  <a:pt x="3034" y="58"/>
                </a:lnTo>
                <a:lnTo>
                  <a:pt x="3070" y="38"/>
                </a:lnTo>
                <a:lnTo>
                  <a:pt x="3110" y="22"/>
                </a:lnTo>
                <a:lnTo>
                  <a:pt x="3148" y="10"/>
                </a:lnTo>
                <a:lnTo>
                  <a:pt x="3190" y="4"/>
                </a:lnTo>
                <a:lnTo>
                  <a:pt x="3212" y="2"/>
                </a:lnTo>
                <a:lnTo>
                  <a:pt x="3234" y="0"/>
                </a:lnTo>
                <a:close/>
                <a:moveTo>
                  <a:pt x="3366" y="112"/>
                </a:moveTo>
                <a:lnTo>
                  <a:pt x="3288" y="310"/>
                </a:lnTo>
                <a:lnTo>
                  <a:pt x="3274" y="330"/>
                </a:lnTo>
                <a:lnTo>
                  <a:pt x="3258" y="346"/>
                </a:lnTo>
                <a:lnTo>
                  <a:pt x="3242" y="360"/>
                </a:lnTo>
                <a:lnTo>
                  <a:pt x="3224" y="374"/>
                </a:lnTo>
                <a:lnTo>
                  <a:pt x="3204" y="386"/>
                </a:lnTo>
                <a:lnTo>
                  <a:pt x="3184" y="396"/>
                </a:lnTo>
                <a:lnTo>
                  <a:pt x="3160" y="406"/>
                </a:lnTo>
                <a:lnTo>
                  <a:pt x="3138" y="414"/>
                </a:lnTo>
                <a:lnTo>
                  <a:pt x="3086" y="428"/>
                </a:lnTo>
                <a:lnTo>
                  <a:pt x="3030" y="438"/>
                </a:lnTo>
                <a:lnTo>
                  <a:pt x="2968" y="448"/>
                </a:lnTo>
                <a:lnTo>
                  <a:pt x="2902" y="456"/>
                </a:lnTo>
                <a:lnTo>
                  <a:pt x="2902" y="460"/>
                </a:lnTo>
                <a:lnTo>
                  <a:pt x="2902" y="570"/>
                </a:lnTo>
                <a:lnTo>
                  <a:pt x="2904" y="610"/>
                </a:lnTo>
                <a:lnTo>
                  <a:pt x="2908" y="648"/>
                </a:lnTo>
                <a:lnTo>
                  <a:pt x="2916" y="684"/>
                </a:lnTo>
                <a:lnTo>
                  <a:pt x="2928" y="720"/>
                </a:lnTo>
                <a:lnTo>
                  <a:pt x="2942" y="752"/>
                </a:lnTo>
                <a:lnTo>
                  <a:pt x="2960" y="784"/>
                </a:lnTo>
                <a:lnTo>
                  <a:pt x="2978" y="812"/>
                </a:lnTo>
                <a:lnTo>
                  <a:pt x="3000" y="840"/>
                </a:lnTo>
                <a:lnTo>
                  <a:pt x="3024" y="864"/>
                </a:lnTo>
                <a:lnTo>
                  <a:pt x="3050" y="886"/>
                </a:lnTo>
                <a:lnTo>
                  <a:pt x="3076" y="904"/>
                </a:lnTo>
                <a:lnTo>
                  <a:pt x="3106" y="920"/>
                </a:lnTo>
                <a:lnTo>
                  <a:pt x="3136" y="932"/>
                </a:lnTo>
                <a:lnTo>
                  <a:pt x="3168" y="942"/>
                </a:lnTo>
                <a:lnTo>
                  <a:pt x="3200" y="948"/>
                </a:lnTo>
                <a:lnTo>
                  <a:pt x="3234" y="950"/>
                </a:lnTo>
                <a:lnTo>
                  <a:pt x="3266" y="948"/>
                </a:lnTo>
                <a:lnTo>
                  <a:pt x="3298" y="942"/>
                </a:lnTo>
                <a:lnTo>
                  <a:pt x="3330" y="932"/>
                </a:lnTo>
                <a:lnTo>
                  <a:pt x="3360" y="920"/>
                </a:lnTo>
                <a:lnTo>
                  <a:pt x="3390" y="904"/>
                </a:lnTo>
                <a:lnTo>
                  <a:pt x="3416" y="886"/>
                </a:lnTo>
                <a:lnTo>
                  <a:pt x="3442" y="864"/>
                </a:lnTo>
                <a:lnTo>
                  <a:pt x="3466" y="840"/>
                </a:lnTo>
                <a:lnTo>
                  <a:pt x="3488" y="812"/>
                </a:lnTo>
                <a:lnTo>
                  <a:pt x="3508" y="784"/>
                </a:lnTo>
                <a:lnTo>
                  <a:pt x="3524" y="752"/>
                </a:lnTo>
                <a:lnTo>
                  <a:pt x="3538" y="720"/>
                </a:lnTo>
                <a:lnTo>
                  <a:pt x="3550" y="684"/>
                </a:lnTo>
                <a:lnTo>
                  <a:pt x="3558" y="648"/>
                </a:lnTo>
                <a:lnTo>
                  <a:pt x="3564" y="610"/>
                </a:lnTo>
                <a:lnTo>
                  <a:pt x="3566" y="570"/>
                </a:lnTo>
                <a:lnTo>
                  <a:pt x="3566" y="460"/>
                </a:lnTo>
                <a:lnTo>
                  <a:pt x="3562" y="416"/>
                </a:lnTo>
                <a:lnTo>
                  <a:pt x="3556" y="374"/>
                </a:lnTo>
                <a:lnTo>
                  <a:pt x="3546" y="334"/>
                </a:lnTo>
                <a:lnTo>
                  <a:pt x="3532" y="294"/>
                </a:lnTo>
                <a:lnTo>
                  <a:pt x="3344" y="310"/>
                </a:lnTo>
                <a:lnTo>
                  <a:pt x="3412" y="140"/>
                </a:lnTo>
                <a:lnTo>
                  <a:pt x="3390" y="126"/>
                </a:lnTo>
                <a:lnTo>
                  <a:pt x="3366" y="112"/>
                </a:lnTo>
                <a:close/>
                <a:moveTo>
                  <a:pt x="1892" y="2512"/>
                </a:moveTo>
                <a:lnTo>
                  <a:pt x="2004" y="1662"/>
                </a:lnTo>
                <a:lnTo>
                  <a:pt x="2008" y="1632"/>
                </a:lnTo>
                <a:lnTo>
                  <a:pt x="2016" y="1606"/>
                </a:lnTo>
                <a:lnTo>
                  <a:pt x="2024" y="1580"/>
                </a:lnTo>
                <a:lnTo>
                  <a:pt x="2036" y="1558"/>
                </a:lnTo>
                <a:lnTo>
                  <a:pt x="2048" y="1538"/>
                </a:lnTo>
                <a:lnTo>
                  <a:pt x="2062" y="1518"/>
                </a:lnTo>
                <a:lnTo>
                  <a:pt x="2078" y="1500"/>
                </a:lnTo>
                <a:lnTo>
                  <a:pt x="2096" y="1484"/>
                </a:lnTo>
                <a:lnTo>
                  <a:pt x="2116" y="1470"/>
                </a:lnTo>
                <a:lnTo>
                  <a:pt x="2136" y="1456"/>
                </a:lnTo>
                <a:lnTo>
                  <a:pt x="2158" y="1442"/>
                </a:lnTo>
                <a:lnTo>
                  <a:pt x="2182" y="1430"/>
                </a:lnTo>
                <a:lnTo>
                  <a:pt x="2234" y="1406"/>
                </a:lnTo>
                <a:lnTo>
                  <a:pt x="2288" y="1384"/>
                </a:lnTo>
                <a:lnTo>
                  <a:pt x="2888" y="1142"/>
                </a:lnTo>
                <a:lnTo>
                  <a:pt x="3066" y="2194"/>
                </a:lnTo>
                <a:lnTo>
                  <a:pt x="3152" y="1326"/>
                </a:lnTo>
                <a:lnTo>
                  <a:pt x="3134" y="1314"/>
                </a:lnTo>
                <a:lnTo>
                  <a:pt x="3118" y="1302"/>
                </a:lnTo>
                <a:lnTo>
                  <a:pt x="3102" y="1286"/>
                </a:lnTo>
                <a:lnTo>
                  <a:pt x="3090" y="1268"/>
                </a:lnTo>
                <a:lnTo>
                  <a:pt x="3234" y="1134"/>
                </a:lnTo>
                <a:lnTo>
                  <a:pt x="3376" y="1268"/>
                </a:lnTo>
                <a:lnTo>
                  <a:pt x="3360" y="1288"/>
                </a:lnTo>
                <a:lnTo>
                  <a:pt x="3342" y="1306"/>
                </a:lnTo>
                <a:lnTo>
                  <a:pt x="3322" y="1320"/>
                </a:lnTo>
                <a:lnTo>
                  <a:pt x="3298" y="1332"/>
                </a:lnTo>
                <a:lnTo>
                  <a:pt x="3394" y="2174"/>
                </a:lnTo>
                <a:lnTo>
                  <a:pt x="3568" y="1142"/>
                </a:lnTo>
                <a:lnTo>
                  <a:pt x="4166" y="1384"/>
                </a:lnTo>
                <a:lnTo>
                  <a:pt x="4222" y="1406"/>
                </a:lnTo>
                <a:lnTo>
                  <a:pt x="4274" y="1430"/>
                </a:lnTo>
                <a:lnTo>
                  <a:pt x="4296" y="1442"/>
                </a:lnTo>
                <a:lnTo>
                  <a:pt x="4318" y="1456"/>
                </a:lnTo>
                <a:lnTo>
                  <a:pt x="4340" y="1470"/>
                </a:lnTo>
                <a:lnTo>
                  <a:pt x="4358" y="1484"/>
                </a:lnTo>
                <a:lnTo>
                  <a:pt x="4376" y="1500"/>
                </a:lnTo>
                <a:lnTo>
                  <a:pt x="4392" y="1518"/>
                </a:lnTo>
                <a:lnTo>
                  <a:pt x="4408" y="1538"/>
                </a:lnTo>
                <a:lnTo>
                  <a:pt x="4420" y="1558"/>
                </a:lnTo>
                <a:lnTo>
                  <a:pt x="4430" y="1580"/>
                </a:lnTo>
                <a:lnTo>
                  <a:pt x="4440" y="1606"/>
                </a:lnTo>
                <a:lnTo>
                  <a:pt x="4446" y="1632"/>
                </a:lnTo>
                <a:lnTo>
                  <a:pt x="4452" y="1662"/>
                </a:lnTo>
                <a:lnTo>
                  <a:pt x="4560" y="2490"/>
                </a:lnTo>
                <a:lnTo>
                  <a:pt x="4486" y="2470"/>
                </a:lnTo>
                <a:lnTo>
                  <a:pt x="4412" y="2450"/>
                </a:lnTo>
                <a:lnTo>
                  <a:pt x="4336" y="2432"/>
                </a:lnTo>
                <a:lnTo>
                  <a:pt x="4258" y="2414"/>
                </a:lnTo>
                <a:lnTo>
                  <a:pt x="4180" y="2398"/>
                </a:lnTo>
                <a:lnTo>
                  <a:pt x="4100" y="2384"/>
                </a:lnTo>
                <a:lnTo>
                  <a:pt x="4020" y="2370"/>
                </a:lnTo>
                <a:lnTo>
                  <a:pt x="3940" y="2358"/>
                </a:lnTo>
                <a:lnTo>
                  <a:pt x="3858" y="2348"/>
                </a:lnTo>
                <a:lnTo>
                  <a:pt x="3774" y="2338"/>
                </a:lnTo>
                <a:lnTo>
                  <a:pt x="3690" y="2330"/>
                </a:lnTo>
                <a:lnTo>
                  <a:pt x="3606" y="2324"/>
                </a:lnTo>
                <a:lnTo>
                  <a:pt x="3522" y="2318"/>
                </a:lnTo>
                <a:lnTo>
                  <a:pt x="3436" y="2314"/>
                </a:lnTo>
                <a:lnTo>
                  <a:pt x="3348" y="2312"/>
                </a:lnTo>
                <a:lnTo>
                  <a:pt x="3262" y="2312"/>
                </a:lnTo>
                <a:lnTo>
                  <a:pt x="3170" y="2312"/>
                </a:lnTo>
                <a:lnTo>
                  <a:pt x="3078" y="2316"/>
                </a:lnTo>
                <a:lnTo>
                  <a:pt x="2986" y="2320"/>
                </a:lnTo>
                <a:lnTo>
                  <a:pt x="2896" y="2326"/>
                </a:lnTo>
                <a:lnTo>
                  <a:pt x="2808" y="2332"/>
                </a:lnTo>
                <a:lnTo>
                  <a:pt x="2718" y="2342"/>
                </a:lnTo>
                <a:lnTo>
                  <a:pt x="2632" y="2352"/>
                </a:lnTo>
                <a:lnTo>
                  <a:pt x="2544" y="2364"/>
                </a:lnTo>
                <a:lnTo>
                  <a:pt x="2460" y="2378"/>
                </a:lnTo>
                <a:lnTo>
                  <a:pt x="2374" y="2392"/>
                </a:lnTo>
                <a:lnTo>
                  <a:pt x="2292" y="2408"/>
                </a:lnTo>
                <a:lnTo>
                  <a:pt x="2208" y="2426"/>
                </a:lnTo>
                <a:lnTo>
                  <a:pt x="2128" y="2446"/>
                </a:lnTo>
                <a:lnTo>
                  <a:pt x="2048" y="2466"/>
                </a:lnTo>
                <a:lnTo>
                  <a:pt x="1970" y="2488"/>
                </a:lnTo>
                <a:lnTo>
                  <a:pt x="1892" y="2512"/>
                </a:lnTo>
                <a:close/>
                <a:moveTo>
                  <a:pt x="5690" y="790"/>
                </a:moveTo>
                <a:lnTo>
                  <a:pt x="6110" y="790"/>
                </a:lnTo>
                <a:lnTo>
                  <a:pt x="6168" y="794"/>
                </a:lnTo>
                <a:lnTo>
                  <a:pt x="6220" y="800"/>
                </a:lnTo>
                <a:lnTo>
                  <a:pt x="6270" y="810"/>
                </a:lnTo>
                <a:lnTo>
                  <a:pt x="6314" y="826"/>
                </a:lnTo>
                <a:lnTo>
                  <a:pt x="6356" y="844"/>
                </a:lnTo>
                <a:lnTo>
                  <a:pt x="6392" y="864"/>
                </a:lnTo>
                <a:lnTo>
                  <a:pt x="6424" y="888"/>
                </a:lnTo>
                <a:lnTo>
                  <a:pt x="6454" y="916"/>
                </a:lnTo>
                <a:lnTo>
                  <a:pt x="6480" y="944"/>
                </a:lnTo>
                <a:lnTo>
                  <a:pt x="6502" y="976"/>
                </a:lnTo>
                <a:lnTo>
                  <a:pt x="6520" y="1010"/>
                </a:lnTo>
                <a:lnTo>
                  <a:pt x="6534" y="1044"/>
                </a:lnTo>
                <a:lnTo>
                  <a:pt x="6546" y="1080"/>
                </a:lnTo>
                <a:lnTo>
                  <a:pt x="6554" y="1118"/>
                </a:lnTo>
                <a:lnTo>
                  <a:pt x="6560" y="1156"/>
                </a:lnTo>
                <a:lnTo>
                  <a:pt x="6562" y="1194"/>
                </a:lnTo>
                <a:lnTo>
                  <a:pt x="6562" y="1232"/>
                </a:lnTo>
                <a:lnTo>
                  <a:pt x="6560" y="1272"/>
                </a:lnTo>
                <a:lnTo>
                  <a:pt x="6554" y="1310"/>
                </a:lnTo>
                <a:lnTo>
                  <a:pt x="6546" y="1348"/>
                </a:lnTo>
                <a:lnTo>
                  <a:pt x="6536" y="1384"/>
                </a:lnTo>
                <a:lnTo>
                  <a:pt x="6522" y="1420"/>
                </a:lnTo>
                <a:lnTo>
                  <a:pt x="6508" y="1454"/>
                </a:lnTo>
                <a:lnTo>
                  <a:pt x="6490" y="1488"/>
                </a:lnTo>
                <a:lnTo>
                  <a:pt x="6470" y="1518"/>
                </a:lnTo>
                <a:lnTo>
                  <a:pt x="6450" y="1546"/>
                </a:lnTo>
                <a:lnTo>
                  <a:pt x="6428" y="1572"/>
                </a:lnTo>
                <a:lnTo>
                  <a:pt x="6402" y="1596"/>
                </a:lnTo>
                <a:lnTo>
                  <a:pt x="6376" y="1616"/>
                </a:lnTo>
                <a:lnTo>
                  <a:pt x="6348" y="1634"/>
                </a:lnTo>
                <a:lnTo>
                  <a:pt x="6320" y="1646"/>
                </a:lnTo>
                <a:lnTo>
                  <a:pt x="6290" y="1656"/>
                </a:lnTo>
                <a:lnTo>
                  <a:pt x="6248" y="1684"/>
                </a:lnTo>
                <a:lnTo>
                  <a:pt x="6202" y="1714"/>
                </a:lnTo>
                <a:lnTo>
                  <a:pt x="6142" y="1746"/>
                </a:lnTo>
                <a:lnTo>
                  <a:pt x="6110" y="1776"/>
                </a:lnTo>
                <a:lnTo>
                  <a:pt x="6078" y="1804"/>
                </a:lnTo>
                <a:lnTo>
                  <a:pt x="6042" y="1826"/>
                </a:lnTo>
                <a:lnTo>
                  <a:pt x="6004" y="1846"/>
                </a:lnTo>
                <a:lnTo>
                  <a:pt x="5964" y="1862"/>
                </a:lnTo>
                <a:lnTo>
                  <a:pt x="5924" y="1872"/>
                </a:lnTo>
                <a:lnTo>
                  <a:pt x="5902" y="1876"/>
                </a:lnTo>
                <a:lnTo>
                  <a:pt x="5880" y="1880"/>
                </a:lnTo>
                <a:lnTo>
                  <a:pt x="5860" y="1880"/>
                </a:lnTo>
                <a:lnTo>
                  <a:pt x="5836" y="1880"/>
                </a:lnTo>
                <a:lnTo>
                  <a:pt x="5814" y="1880"/>
                </a:lnTo>
                <a:lnTo>
                  <a:pt x="5792" y="1878"/>
                </a:lnTo>
                <a:lnTo>
                  <a:pt x="5770" y="1874"/>
                </a:lnTo>
                <a:lnTo>
                  <a:pt x="5750" y="1870"/>
                </a:lnTo>
                <a:lnTo>
                  <a:pt x="5728" y="1864"/>
                </a:lnTo>
                <a:lnTo>
                  <a:pt x="5708" y="1856"/>
                </a:lnTo>
                <a:lnTo>
                  <a:pt x="5668" y="1840"/>
                </a:lnTo>
                <a:lnTo>
                  <a:pt x="5632" y="1818"/>
                </a:lnTo>
                <a:lnTo>
                  <a:pt x="5596" y="1794"/>
                </a:lnTo>
                <a:lnTo>
                  <a:pt x="5564" y="1766"/>
                </a:lnTo>
                <a:lnTo>
                  <a:pt x="5534" y="1734"/>
                </a:lnTo>
                <a:lnTo>
                  <a:pt x="5508" y="1700"/>
                </a:lnTo>
                <a:lnTo>
                  <a:pt x="5484" y="1662"/>
                </a:lnTo>
                <a:lnTo>
                  <a:pt x="5464" y="1622"/>
                </a:lnTo>
                <a:lnTo>
                  <a:pt x="5446" y="1580"/>
                </a:lnTo>
                <a:lnTo>
                  <a:pt x="5434" y="1536"/>
                </a:lnTo>
                <a:lnTo>
                  <a:pt x="5424" y="1492"/>
                </a:lnTo>
                <a:lnTo>
                  <a:pt x="5418" y="1444"/>
                </a:lnTo>
                <a:lnTo>
                  <a:pt x="5416" y="1396"/>
                </a:lnTo>
                <a:lnTo>
                  <a:pt x="5418" y="1282"/>
                </a:lnTo>
                <a:lnTo>
                  <a:pt x="5422" y="1238"/>
                </a:lnTo>
                <a:lnTo>
                  <a:pt x="5428" y="1196"/>
                </a:lnTo>
                <a:lnTo>
                  <a:pt x="5436" y="1154"/>
                </a:lnTo>
                <a:lnTo>
                  <a:pt x="5448" y="1114"/>
                </a:lnTo>
                <a:lnTo>
                  <a:pt x="5454" y="1080"/>
                </a:lnTo>
                <a:lnTo>
                  <a:pt x="5460" y="1048"/>
                </a:lnTo>
                <a:lnTo>
                  <a:pt x="5468" y="1018"/>
                </a:lnTo>
                <a:lnTo>
                  <a:pt x="5478" y="988"/>
                </a:lnTo>
                <a:lnTo>
                  <a:pt x="5488" y="958"/>
                </a:lnTo>
                <a:lnTo>
                  <a:pt x="5498" y="932"/>
                </a:lnTo>
                <a:lnTo>
                  <a:pt x="5512" y="906"/>
                </a:lnTo>
                <a:lnTo>
                  <a:pt x="5526" y="884"/>
                </a:lnTo>
                <a:lnTo>
                  <a:pt x="5542" y="862"/>
                </a:lnTo>
                <a:lnTo>
                  <a:pt x="5558" y="844"/>
                </a:lnTo>
                <a:lnTo>
                  <a:pt x="5576" y="828"/>
                </a:lnTo>
                <a:lnTo>
                  <a:pt x="5596" y="814"/>
                </a:lnTo>
                <a:lnTo>
                  <a:pt x="5618" y="804"/>
                </a:lnTo>
                <a:lnTo>
                  <a:pt x="5640" y="796"/>
                </a:lnTo>
                <a:lnTo>
                  <a:pt x="5664" y="792"/>
                </a:lnTo>
                <a:lnTo>
                  <a:pt x="5690" y="790"/>
                </a:lnTo>
                <a:close/>
                <a:moveTo>
                  <a:pt x="6172" y="1538"/>
                </a:moveTo>
                <a:lnTo>
                  <a:pt x="6172" y="1538"/>
                </a:lnTo>
                <a:lnTo>
                  <a:pt x="6122" y="1514"/>
                </a:lnTo>
                <a:lnTo>
                  <a:pt x="6070" y="1488"/>
                </a:lnTo>
                <a:lnTo>
                  <a:pt x="6032" y="1464"/>
                </a:lnTo>
                <a:lnTo>
                  <a:pt x="5996" y="1440"/>
                </a:lnTo>
                <a:lnTo>
                  <a:pt x="5960" y="1414"/>
                </a:lnTo>
                <a:lnTo>
                  <a:pt x="5926" y="1386"/>
                </a:lnTo>
                <a:lnTo>
                  <a:pt x="5896" y="1356"/>
                </a:lnTo>
                <a:lnTo>
                  <a:pt x="5864" y="1326"/>
                </a:lnTo>
                <a:lnTo>
                  <a:pt x="5836" y="1292"/>
                </a:lnTo>
                <a:lnTo>
                  <a:pt x="5810" y="1260"/>
                </a:lnTo>
                <a:lnTo>
                  <a:pt x="5784" y="1224"/>
                </a:lnTo>
                <a:lnTo>
                  <a:pt x="5760" y="1188"/>
                </a:lnTo>
                <a:lnTo>
                  <a:pt x="5738" y="1152"/>
                </a:lnTo>
                <a:lnTo>
                  <a:pt x="5718" y="1114"/>
                </a:lnTo>
                <a:lnTo>
                  <a:pt x="5700" y="1076"/>
                </a:lnTo>
                <a:lnTo>
                  <a:pt x="5684" y="1036"/>
                </a:lnTo>
                <a:lnTo>
                  <a:pt x="5670" y="996"/>
                </a:lnTo>
                <a:lnTo>
                  <a:pt x="5658" y="956"/>
                </a:lnTo>
                <a:lnTo>
                  <a:pt x="5640" y="970"/>
                </a:lnTo>
                <a:lnTo>
                  <a:pt x="5624" y="984"/>
                </a:lnTo>
                <a:lnTo>
                  <a:pt x="5608" y="1000"/>
                </a:lnTo>
                <a:lnTo>
                  <a:pt x="5594" y="1016"/>
                </a:lnTo>
                <a:lnTo>
                  <a:pt x="5580" y="1034"/>
                </a:lnTo>
                <a:lnTo>
                  <a:pt x="5568" y="1054"/>
                </a:lnTo>
                <a:lnTo>
                  <a:pt x="5556" y="1072"/>
                </a:lnTo>
                <a:lnTo>
                  <a:pt x="5544" y="1094"/>
                </a:lnTo>
                <a:lnTo>
                  <a:pt x="5534" y="1114"/>
                </a:lnTo>
                <a:lnTo>
                  <a:pt x="5526" y="1136"/>
                </a:lnTo>
                <a:lnTo>
                  <a:pt x="5518" y="1160"/>
                </a:lnTo>
                <a:lnTo>
                  <a:pt x="5512" y="1182"/>
                </a:lnTo>
                <a:lnTo>
                  <a:pt x="5506" y="1206"/>
                </a:lnTo>
                <a:lnTo>
                  <a:pt x="5502" y="1232"/>
                </a:lnTo>
                <a:lnTo>
                  <a:pt x="5500" y="1256"/>
                </a:lnTo>
                <a:lnTo>
                  <a:pt x="5498" y="1282"/>
                </a:lnTo>
                <a:lnTo>
                  <a:pt x="5496" y="1398"/>
                </a:lnTo>
                <a:lnTo>
                  <a:pt x="5498" y="1438"/>
                </a:lnTo>
                <a:lnTo>
                  <a:pt x="5502" y="1478"/>
                </a:lnTo>
                <a:lnTo>
                  <a:pt x="5510" y="1518"/>
                </a:lnTo>
                <a:lnTo>
                  <a:pt x="5522" y="1554"/>
                </a:lnTo>
                <a:lnTo>
                  <a:pt x="5536" y="1590"/>
                </a:lnTo>
                <a:lnTo>
                  <a:pt x="5554" y="1622"/>
                </a:lnTo>
                <a:lnTo>
                  <a:pt x="5574" y="1654"/>
                </a:lnTo>
                <a:lnTo>
                  <a:pt x="5596" y="1682"/>
                </a:lnTo>
                <a:lnTo>
                  <a:pt x="5620" y="1708"/>
                </a:lnTo>
                <a:lnTo>
                  <a:pt x="5646" y="1730"/>
                </a:lnTo>
                <a:lnTo>
                  <a:pt x="5674" y="1752"/>
                </a:lnTo>
                <a:lnTo>
                  <a:pt x="5704" y="1768"/>
                </a:lnTo>
                <a:lnTo>
                  <a:pt x="5736" y="1782"/>
                </a:lnTo>
                <a:lnTo>
                  <a:pt x="5770" y="1792"/>
                </a:lnTo>
                <a:lnTo>
                  <a:pt x="5804" y="1798"/>
                </a:lnTo>
                <a:lnTo>
                  <a:pt x="5838" y="1800"/>
                </a:lnTo>
                <a:lnTo>
                  <a:pt x="5866" y="1800"/>
                </a:lnTo>
                <a:lnTo>
                  <a:pt x="5894" y="1796"/>
                </a:lnTo>
                <a:lnTo>
                  <a:pt x="5920" y="1792"/>
                </a:lnTo>
                <a:lnTo>
                  <a:pt x="5946" y="1784"/>
                </a:lnTo>
                <a:lnTo>
                  <a:pt x="5972" y="1772"/>
                </a:lnTo>
                <a:lnTo>
                  <a:pt x="5996" y="1760"/>
                </a:lnTo>
                <a:lnTo>
                  <a:pt x="6020" y="1746"/>
                </a:lnTo>
                <a:lnTo>
                  <a:pt x="6042" y="1730"/>
                </a:lnTo>
                <a:lnTo>
                  <a:pt x="6064" y="1710"/>
                </a:lnTo>
                <a:lnTo>
                  <a:pt x="6084" y="1690"/>
                </a:lnTo>
                <a:lnTo>
                  <a:pt x="6104" y="1668"/>
                </a:lnTo>
                <a:lnTo>
                  <a:pt x="6120" y="1646"/>
                </a:lnTo>
                <a:lnTo>
                  <a:pt x="6136" y="1620"/>
                </a:lnTo>
                <a:lnTo>
                  <a:pt x="6150" y="1594"/>
                </a:lnTo>
                <a:lnTo>
                  <a:pt x="6162" y="1566"/>
                </a:lnTo>
                <a:lnTo>
                  <a:pt x="6172" y="1538"/>
                </a:lnTo>
                <a:close/>
                <a:moveTo>
                  <a:pt x="290" y="1352"/>
                </a:moveTo>
                <a:lnTo>
                  <a:pt x="290" y="1414"/>
                </a:lnTo>
                <a:lnTo>
                  <a:pt x="292" y="1454"/>
                </a:lnTo>
                <a:lnTo>
                  <a:pt x="298" y="1492"/>
                </a:lnTo>
                <a:lnTo>
                  <a:pt x="306" y="1530"/>
                </a:lnTo>
                <a:lnTo>
                  <a:pt x="318" y="1566"/>
                </a:lnTo>
                <a:lnTo>
                  <a:pt x="334" y="1600"/>
                </a:lnTo>
                <a:lnTo>
                  <a:pt x="352" y="1632"/>
                </a:lnTo>
                <a:lnTo>
                  <a:pt x="372" y="1662"/>
                </a:lnTo>
                <a:lnTo>
                  <a:pt x="394" y="1690"/>
                </a:lnTo>
                <a:lnTo>
                  <a:pt x="418" y="1714"/>
                </a:lnTo>
                <a:lnTo>
                  <a:pt x="446" y="1736"/>
                </a:lnTo>
                <a:lnTo>
                  <a:pt x="474" y="1756"/>
                </a:lnTo>
                <a:lnTo>
                  <a:pt x="504" y="1772"/>
                </a:lnTo>
                <a:lnTo>
                  <a:pt x="536" y="1784"/>
                </a:lnTo>
                <a:lnTo>
                  <a:pt x="568" y="1794"/>
                </a:lnTo>
                <a:lnTo>
                  <a:pt x="602" y="1800"/>
                </a:lnTo>
                <a:lnTo>
                  <a:pt x="636" y="1802"/>
                </a:lnTo>
                <a:lnTo>
                  <a:pt x="672" y="1800"/>
                </a:lnTo>
                <a:lnTo>
                  <a:pt x="706" y="1794"/>
                </a:lnTo>
                <a:lnTo>
                  <a:pt x="738" y="1784"/>
                </a:lnTo>
                <a:lnTo>
                  <a:pt x="770" y="1772"/>
                </a:lnTo>
                <a:lnTo>
                  <a:pt x="800" y="1756"/>
                </a:lnTo>
                <a:lnTo>
                  <a:pt x="828" y="1736"/>
                </a:lnTo>
                <a:lnTo>
                  <a:pt x="856" y="1714"/>
                </a:lnTo>
                <a:lnTo>
                  <a:pt x="880" y="1690"/>
                </a:lnTo>
                <a:lnTo>
                  <a:pt x="902" y="1662"/>
                </a:lnTo>
                <a:lnTo>
                  <a:pt x="922" y="1632"/>
                </a:lnTo>
                <a:lnTo>
                  <a:pt x="940" y="1600"/>
                </a:lnTo>
                <a:lnTo>
                  <a:pt x="954" y="1566"/>
                </a:lnTo>
                <a:lnTo>
                  <a:pt x="966" y="1530"/>
                </a:lnTo>
                <a:lnTo>
                  <a:pt x="976" y="1492"/>
                </a:lnTo>
                <a:lnTo>
                  <a:pt x="980" y="1454"/>
                </a:lnTo>
                <a:lnTo>
                  <a:pt x="982" y="1414"/>
                </a:lnTo>
                <a:lnTo>
                  <a:pt x="982" y="1284"/>
                </a:lnTo>
                <a:lnTo>
                  <a:pt x="982" y="1258"/>
                </a:lnTo>
                <a:lnTo>
                  <a:pt x="980" y="1234"/>
                </a:lnTo>
                <a:lnTo>
                  <a:pt x="976" y="1210"/>
                </a:lnTo>
                <a:lnTo>
                  <a:pt x="972" y="1186"/>
                </a:lnTo>
                <a:lnTo>
                  <a:pt x="966" y="1164"/>
                </a:lnTo>
                <a:lnTo>
                  <a:pt x="958" y="1142"/>
                </a:lnTo>
                <a:lnTo>
                  <a:pt x="950" y="1120"/>
                </a:lnTo>
                <a:lnTo>
                  <a:pt x="942" y="1100"/>
                </a:lnTo>
                <a:lnTo>
                  <a:pt x="930" y="1080"/>
                </a:lnTo>
                <a:lnTo>
                  <a:pt x="920" y="1060"/>
                </a:lnTo>
                <a:lnTo>
                  <a:pt x="906" y="1042"/>
                </a:lnTo>
                <a:lnTo>
                  <a:pt x="894" y="1024"/>
                </a:lnTo>
                <a:lnTo>
                  <a:pt x="880" y="1008"/>
                </a:lnTo>
                <a:lnTo>
                  <a:pt x="864" y="992"/>
                </a:lnTo>
                <a:lnTo>
                  <a:pt x="848" y="978"/>
                </a:lnTo>
                <a:lnTo>
                  <a:pt x="832" y="964"/>
                </a:lnTo>
                <a:lnTo>
                  <a:pt x="584" y="1100"/>
                </a:lnTo>
                <a:lnTo>
                  <a:pt x="690" y="1224"/>
                </a:lnTo>
                <a:lnTo>
                  <a:pt x="456" y="1232"/>
                </a:lnTo>
                <a:lnTo>
                  <a:pt x="456" y="1352"/>
                </a:lnTo>
                <a:lnTo>
                  <a:pt x="290" y="1352"/>
                </a:lnTo>
                <a:close/>
                <a:moveTo>
                  <a:pt x="594" y="776"/>
                </a:moveTo>
                <a:lnTo>
                  <a:pt x="594" y="776"/>
                </a:lnTo>
                <a:lnTo>
                  <a:pt x="620" y="776"/>
                </a:lnTo>
                <a:lnTo>
                  <a:pt x="946" y="780"/>
                </a:lnTo>
                <a:lnTo>
                  <a:pt x="956" y="782"/>
                </a:lnTo>
                <a:lnTo>
                  <a:pt x="964" y="784"/>
                </a:lnTo>
                <a:lnTo>
                  <a:pt x="972" y="788"/>
                </a:lnTo>
                <a:lnTo>
                  <a:pt x="978" y="794"/>
                </a:lnTo>
                <a:lnTo>
                  <a:pt x="984" y="800"/>
                </a:lnTo>
                <a:lnTo>
                  <a:pt x="988" y="808"/>
                </a:lnTo>
                <a:lnTo>
                  <a:pt x="990" y="816"/>
                </a:lnTo>
                <a:lnTo>
                  <a:pt x="992" y="826"/>
                </a:lnTo>
                <a:lnTo>
                  <a:pt x="994" y="834"/>
                </a:lnTo>
                <a:lnTo>
                  <a:pt x="992" y="844"/>
                </a:lnTo>
                <a:lnTo>
                  <a:pt x="990" y="854"/>
                </a:lnTo>
                <a:lnTo>
                  <a:pt x="986" y="864"/>
                </a:lnTo>
                <a:lnTo>
                  <a:pt x="980" y="874"/>
                </a:lnTo>
                <a:lnTo>
                  <a:pt x="972" y="882"/>
                </a:lnTo>
                <a:lnTo>
                  <a:pt x="962" y="890"/>
                </a:lnTo>
                <a:lnTo>
                  <a:pt x="952" y="898"/>
                </a:lnTo>
                <a:lnTo>
                  <a:pt x="908" y="922"/>
                </a:lnTo>
                <a:lnTo>
                  <a:pt x="924" y="938"/>
                </a:lnTo>
                <a:lnTo>
                  <a:pt x="942" y="956"/>
                </a:lnTo>
                <a:lnTo>
                  <a:pt x="958" y="976"/>
                </a:lnTo>
                <a:lnTo>
                  <a:pt x="972" y="994"/>
                </a:lnTo>
                <a:lnTo>
                  <a:pt x="986" y="1016"/>
                </a:lnTo>
                <a:lnTo>
                  <a:pt x="998" y="1036"/>
                </a:lnTo>
                <a:lnTo>
                  <a:pt x="1010" y="1058"/>
                </a:lnTo>
                <a:lnTo>
                  <a:pt x="1020" y="1082"/>
                </a:lnTo>
                <a:lnTo>
                  <a:pt x="1030" y="1104"/>
                </a:lnTo>
                <a:lnTo>
                  <a:pt x="1038" y="1128"/>
                </a:lnTo>
                <a:lnTo>
                  <a:pt x="1046" y="1154"/>
                </a:lnTo>
                <a:lnTo>
                  <a:pt x="1052" y="1178"/>
                </a:lnTo>
                <a:lnTo>
                  <a:pt x="1056" y="1204"/>
                </a:lnTo>
                <a:lnTo>
                  <a:pt x="1060" y="1230"/>
                </a:lnTo>
                <a:lnTo>
                  <a:pt x="1062" y="1256"/>
                </a:lnTo>
                <a:lnTo>
                  <a:pt x="1062" y="1284"/>
                </a:lnTo>
                <a:lnTo>
                  <a:pt x="1062" y="1414"/>
                </a:lnTo>
                <a:lnTo>
                  <a:pt x="1060" y="1460"/>
                </a:lnTo>
                <a:lnTo>
                  <a:pt x="1054" y="1506"/>
                </a:lnTo>
                <a:lnTo>
                  <a:pt x="1044" y="1552"/>
                </a:lnTo>
                <a:lnTo>
                  <a:pt x="1030" y="1594"/>
                </a:lnTo>
                <a:lnTo>
                  <a:pt x="1012" y="1634"/>
                </a:lnTo>
                <a:lnTo>
                  <a:pt x="990" y="1674"/>
                </a:lnTo>
                <a:lnTo>
                  <a:pt x="966" y="1710"/>
                </a:lnTo>
                <a:lnTo>
                  <a:pt x="940" y="1742"/>
                </a:lnTo>
                <a:lnTo>
                  <a:pt x="910" y="1772"/>
                </a:lnTo>
                <a:lnTo>
                  <a:pt x="876" y="1800"/>
                </a:lnTo>
                <a:lnTo>
                  <a:pt x="842" y="1824"/>
                </a:lnTo>
                <a:lnTo>
                  <a:pt x="804" y="1844"/>
                </a:lnTo>
                <a:lnTo>
                  <a:pt x="764" y="1860"/>
                </a:lnTo>
                <a:lnTo>
                  <a:pt x="724" y="1872"/>
                </a:lnTo>
                <a:lnTo>
                  <a:pt x="702" y="1876"/>
                </a:lnTo>
                <a:lnTo>
                  <a:pt x="680" y="1878"/>
                </a:lnTo>
                <a:lnTo>
                  <a:pt x="660" y="1880"/>
                </a:lnTo>
                <a:lnTo>
                  <a:pt x="636" y="1882"/>
                </a:lnTo>
                <a:lnTo>
                  <a:pt x="602" y="1880"/>
                </a:lnTo>
                <a:lnTo>
                  <a:pt x="568" y="1874"/>
                </a:lnTo>
                <a:lnTo>
                  <a:pt x="534" y="1868"/>
                </a:lnTo>
                <a:lnTo>
                  <a:pt x="502" y="1856"/>
                </a:lnTo>
                <a:lnTo>
                  <a:pt x="470" y="1844"/>
                </a:lnTo>
                <a:lnTo>
                  <a:pt x="440" y="1828"/>
                </a:lnTo>
                <a:lnTo>
                  <a:pt x="412" y="1810"/>
                </a:lnTo>
                <a:lnTo>
                  <a:pt x="384" y="1790"/>
                </a:lnTo>
                <a:lnTo>
                  <a:pt x="358" y="1768"/>
                </a:lnTo>
                <a:lnTo>
                  <a:pt x="336" y="1744"/>
                </a:lnTo>
                <a:lnTo>
                  <a:pt x="312" y="1718"/>
                </a:lnTo>
                <a:lnTo>
                  <a:pt x="292" y="1690"/>
                </a:lnTo>
                <a:lnTo>
                  <a:pt x="274" y="1660"/>
                </a:lnTo>
                <a:lnTo>
                  <a:pt x="258" y="1628"/>
                </a:lnTo>
                <a:lnTo>
                  <a:pt x="244" y="1596"/>
                </a:lnTo>
                <a:lnTo>
                  <a:pt x="232" y="1562"/>
                </a:lnTo>
                <a:lnTo>
                  <a:pt x="210" y="1548"/>
                </a:lnTo>
                <a:lnTo>
                  <a:pt x="190" y="1534"/>
                </a:lnTo>
                <a:lnTo>
                  <a:pt x="172" y="1516"/>
                </a:lnTo>
                <a:lnTo>
                  <a:pt x="158" y="1500"/>
                </a:lnTo>
                <a:lnTo>
                  <a:pt x="146" y="1480"/>
                </a:lnTo>
                <a:lnTo>
                  <a:pt x="136" y="1460"/>
                </a:lnTo>
                <a:lnTo>
                  <a:pt x="130" y="1438"/>
                </a:lnTo>
                <a:lnTo>
                  <a:pt x="128" y="1414"/>
                </a:lnTo>
                <a:lnTo>
                  <a:pt x="128" y="1368"/>
                </a:lnTo>
                <a:lnTo>
                  <a:pt x="128" y="1284"/>
                </a:lnTo>
                <a:lnTo>
                  <a:pt x="130" y="1240"/>
                </a:lnTo>
                <a:lnTo>
                  <a:pt x="136" y="1198"/>
                </a:lnTo>
                <a:lnTo>
                  <a:pt x="144" y="1156"/>
                </a:lnTo>
                <a:lnTo>
                  <a:pt x="154" y="1116"/>
                </a:lnTo>
                <a:lnTo>
                  <a:pt x="168" y="1078"/>
                </a:lnTo>
                <a:lnTo>
                  <a:pt x="186" y="1040"/>
                </a:lnTo>
                <a:lnTo>
                  <a:pt x="204" y="1006"/>
                </a:lnTo>
                <a:lnTo>
                  <a:pt x="228" y="972"/>
                </a:lnTo>
                <a:lnTo>
                  <a:pt x="252" y="940"/>
                </a:lnTo>
                <a:lnTo>
                  <a:pt x="278" y="910"/>
                </a:lnTo>
                <a:lnTo>
                  <a:pt x="308" y="884"/>
                </a:lnTo>
                <a:lnTo>
                  <a:pt x="338" y="860"/>
                </a:lnTo>
                <a:lnTo>
                  <a:pt x="370" y="838"/>
                </a:lnTo>
                <a:lnTo>
                  <a:pt x="406" y="820"/>
                </a:lnTo>
                <a:lnTo>
                  <a:pt x="442" y="804"/>
                </a:lnTo>
                <a:lnTo>
                  <a:pt x="480" y="792"/>
                </a:lnTo>
                <a:lnTo>
                  <a:pt x="508" y="784"/>
                </a:lnTo>
                <a:lnTo>
                  <a:pt x="536" y="780"/>
                </a:lnTo>
                <a:lnTo>
                  <a:pt x="564" y="776"/>
                </a:lnTo>
                <a:lnTo>
                  <a:pt x="594" y="776"/>
                </a:lnTo>
                <a:close/>
              </a:path>
            </a:pathLst>
          </a:custGeom>
          <a:solidFill>
            <a:schemeClr val="tx1">
              <a:lumMod val="65000"/>
              <a:lumOff val="35000"/>
            </a:schemeClr>
          </a:solidFill>
          <a:ln w="9525">
            <a:no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565C91DD-E1F5-4284-840E-EA9422F6C46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64</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450857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عملية اختيار المقاولين فيما يلي:</a:t>
            </a:r>
            <a:endParaRPr kumimoji="0" lang="en-US" sz="2000" b="1"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ما إذا كان قد تم اتباع إطار المشتريات المعمول به من قبل الجهة الخاضعة عند اختيار المقاولين من عدمه.</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يكون باستطاعة فريق التدقيق تقييم ما إذا كان قد تم مراعاة ما يلي من عدمه عند اختيار المقاولين:</a:t>
            </a:r>
            <a:endParaRPr kumimoji="0" lang="en-US" sz="2000" b="1"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وقت اختيار المقاولين المحتملين للمشروع ومدى توافقه مع نموذج المشتريات المتبع في تنفيذ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جمع قائمة بالمقاولين المؤهلين والتي تم على أساسها الاتصال بمقدمي العطاءات المحتملين</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u="none" strike="noStrike" kern="1200" cap="none" spc="0" normalizeH="0" baseline="0" noProof="0" dirty="0">
                <a:ln>
                  <a:noFill/>
                </a:ln>
                <a:solidFill>
                  <a:srgbClr val="8C734B"/>
                </a:solidFill>
                <a:effectLst/>
                <a:uLnTx/>
                <a:uFillTx/>
                <a:latin typeface="Muna"/>
                <a:ea typeface="+mn-ea"/>
                <a:cs typeface="Arial" panose="020B0604020202020204" pitchFamily="34" charset="0"/>
              </a:rPr>
              <a:t>جمع التقييمات الفنية والمالية وفقاً لإطار المشتريات المتبع</a:t>
            </a:r>
            <a:endParaRPr kumimoji="0" lang="en-US" sz="2000" b="1"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منهجية التوقيت الأمثل للاستثمار في السوق</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العقود</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قائمة مختصرة بمقدمي العطاءات المحتملين والمؤهلين</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التقييم الفني والمالي للعطاءات</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التعديلات التي تمت على المناقصة</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اجتماعات الإيضاح التي تعقد بعد تقديم العطاءات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تقييم العطاءات والتوصيات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حفظ المستندات ذات العلاقة بالعطاءات المقدمة</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AD48D23E-509C-422B-812F-B61EC1ECFD3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65</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51948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118689"/>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111937"/>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132194"/>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113142"/>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122667"/>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118688"/>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602355"/>
            <a:ext cx="394721"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602355"/>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989983" y="7602355"/>
            <a:ext cx="1401898"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a:off x="9276522" y="7602355"/>
            <a:ext cx="158719"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602355"/>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602355"/>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5AC0EA94-E7A3-4690-B541-57150CF59C2A}"/>
              </a:ext>
            </a:extLst>
          </p:cNvPr>
          <p:cNvPicPr>
            <a:picLocks noChangeAspect="1"/>
          </p:cNvPicPr>
          <p:nvPr/>
        </p:nvPicPr>
        <p:blipFill>
          <a:blip r:embed="rId5"/>
          <a:stretch>
            <a:fillRect/>
          </a:stretch>
        </p:blipFill>
        <p:spPr>
          <a:xfrm>
            <a:off x="954383" y="1878496"/>
            <a:ext cx="10831701" cy="5669847"/>
          </a:xfrm>
          <a:prstGeom prst="rect">
            <a:avLst/>
          </a:prstGeom>
        </p:spPr>
      </p:pic>
      <p:sp>
        <p:nvSpPr>
          <p:cNvPr id="18" name="Slide Number Placeholder 13">
            <a:extLst>
              <a:ext uri="{FF2B5EF4-FFF2-40B4-BE49-F238E27FC236}">
                <a16:creationId xmlns:a16="http://schemas.microsoft.com/office/drawing/2014/main" id="{A9697C32-A8C6-48AC-B619-D5BAC8B0ABC9}"/>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983629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2054CCB7-D563-404A-BDF4-8F2D5825C954}"/>
              </a:ext>
            </a:extLst>
          </p:cNvPr>
          <p:cNvSpPr/>
          <p:nvPr/>
        </p:nvSpPr>
        <p:spPr>
          <a:xfrm>
            <a:off x="7168281" y="21475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المشتريات</a:t>
            </a:r>
            <a:endParaRPr kumimoji="0" lang="en-US" sz="2800" b="1" i="0" u="none" strike="noStrike" kern="0" cap="none" spc="0" normalizeH="0" baseline="0" noProof="0" dirty="0">
              <a:ln>
                <a:noFill/>
              </a:ln>
              <a:solidFill>
                <a:srgbClr val="8E1737"/>
              </a:solidFill>
              <a:effectLst/>
              <a:uLnTx/>
              <a:uFillTx/>
              <a:latin typeface="Muna"/>
              <a:ea typeface="+mn-ea"/>
              <a:cs typeface="+mn-cs"/>
            </a:endParaRPr>
          </a:p>
        </p:txBody>
      </p:sp>
      <p:sp>
        <p:nvSpPr>
          <p:cNvPr id="15" name="Oval 14">
            <a:extLst>
              <a:ext uri="{FF2B5EF4-FFF2-40B4-BE49-F238E27FC236}">
                <a16:creationId xmlns:a16="http://schemas.microsoft.com/office/drawing/2014/main" id="{CCB8879B-2273-4919-9F70-BFF2D5B5053C}"/>
              </a:ext>
            </a:extLst>
          </p:cNvPr>
          <p:cNvSpPr/>
          <p:nvPr/>
        </p:nvSpPr>
        <p:spPr>
          <a:xfrm>
            <a:off x="7801981" y="44547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009B8F0D-E127-4080-BE8F-E8A9F5FDDE93}"/>
              </a:ext>
            </a:extLst>
          </p:cNvPr>
          <p:cNvGrpSpPr/>
          <p:nvPr/>
        </p:nvGrpSpPr>
        <p:grpSpPr>
          <a:xfrm>
            <a:off x="7833536" y="4454782"/>
            <a:ext cx="2067583" cy="2175040"/>
            <a:chOff x="1356223" y="3803251"/>
            <a:chExt cx="2446892" cy="2446892"/>
          </a:xfrm>
        </p:grpSpPr>
        <p:sp>
          <p:nvSpPr>
            <p:cNvPr id="17" name="Block Arc 16">
              <a:extLst>
                <a:ext uri="{FF2B5EF4-FFF2-40B4-BE49-F238E27FC236}">
                  <a16:creationId xmlns:a16="http://schemas.microsoft.com/office/drawing/2014/main" id="{A976B16B-2BA6-4E7F-B61F-1DCB0CB9D36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20DF632B-A3F8-4C90-972A-7D4D99ADB7C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C116CA42-802D-470D-AF84-16B6EB6361C8}"/>
              </a:ext>
            </a:extLst>
          </p:cNvPr>
          <p:cNvSpPr/>
          <p:nvPr/>
        </p:nvSpPr>
        <p:spPr>
          <a:xfrm>
            <a:off x="2474917" y="2121309"/>
            <a:ext cx="311086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CD82DE61-5211-4286-BC44-049EF1F11B43}"/>
              </a:ext>
            </a:extLst>
          </p:cNvPr>
          <p:cNvSpPr/>
          <p:nvPr/>
        </p:nvSpPr>
        <p:spPr>
          <a:xfrm rot="16200000">
            <a:off x="3447722" y="46079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95A3B891-3D7B-45FC-942B-AB2EBDDF630C}"/>
              </a:ext>
            </a:extLst>
          </p:cNvPr>
          <p:cNvGraphicFramePr>
            <a:graphicFrameLocks noGrp="1"/>
          </p:cNvGraphicFramePr>
          <p:nvPr>
            <p:extLst>
              <p:ext uri="{D42A27DB-BD31-4B8C-83A1-F6EECF244321}">
                <p14:modId xmlns:p14="http://schemas.microsoft.com/office/powerpoint/2010/main" val="3106951240"/>
              </p:ext>
            </p:extLst>
          </p:nvPr>
        </p:nvGraphicFramePr>
        <p:xfrm>
          <a:off x="2474917" y="2772188"/>
          <a:ext cx="3110865" cy="5172424"/>
        </p:xfrm>
        <a:graphic>
          <a:graphicData uri="http://schemas.openxmlformats.org/drawingml/2006/table">
            <a:tbl>
              <a:tblPr firstRow="1" bandRow="1">
                <a:tableStyleId>{5C22544A-7EE6-4342-B048-85BDC9FD1C3A}</a:tableStyleId>
              </a:tblPr>
              <a:tblGrid>
                <a:gridCol w="3110865">
                  <a:extLst>
                    <a:ext uri="{9D8B030D-6E8A-4147-A177-3AD203B41FA5}">
                      <a16:colId xmlns:a16="http://schemas.microsoft.com/office/drawing/2014/main" val="1385125779"/>
                    </a:ext>
                  </a:extLst>
                </a:gridCol>
              </a:tblGrid>
              <a:tr h="173572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اختيار المقاولون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إطار المشتريات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استراتيجية المشتريات وإطار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sp>
        <p:nvSpPr>
          <p:cNvPr id="31" name="Freeform 130">
            <a:extLst>
              <a:ext uri="{FF2B5EF4-FFF2-40B4-BE49-F238E27FC236}">
                <a16:creationId xmlns:a16="http://schemas.microsoft.com/office/drawing/2014/main" id="{0F36E246-3F86-4B3B-9694-2BE77D0D7818}"/>
              </a:ext>
            </a:extLst>
          </p:cNvPr>
          <p:cNvSpPr>
            <a:spLocks noChangeAspect="1" noEditPoints="1"/>
          </p:cNvSpPr>
          <p:nvPr/>
        </p:nvSpPr>
        <p:spPr bwMode="auto">
          <a:xfrm>
            <a:off x="8362949" y="5233124"/>
            <a:ext cx="987047" cy="574954"/>
          </a:xfrm>
          <a:custGeom>
            <a:avLst/>
            <a:gdLst>
              <a:gd name="T0" fmla="*/ 2147483647 w 6568"/>
              <a:gd name="T1" fmla="*/ 2147483647 h 3906"/>
              <a:gd name="T2" fmla="*/ 2147483647 w 6568"/>
              <a:gd name="T3" fmla="*/ 2147483647 h 3906"/>
              <a:gd name="T4" fmla="*/ 2147483647 w 6568"/>
              <a:gd name="T5" fmla="*/ 2147483647 h 3906"/>
              <a:gd name="T6" fmla="*/ 2147483647 w 6568"/>
              <a:gd name="T7" fmla="*/ 2147483647 h 3906"/>
              <a:gd name="T8" fmla="*/ 2147483647 w 6568"/>
              <a:gd name="T9" fmla="*/ 2147483647 h 3906"/>
              <a:gd name="T10" fmla="*/ 2147483647 w 6568"/>
              <a:gd name="T11" fmla="*/ 2147483647 h 3906"/>
              <a:gd name="T12" fmla="*/ 2147483647 w 6568"/>
              <a:gd name="T13" fmla="*/ 2147483647 h 3906"/>
              <a:gd name="T14" fmla="*/ 2147483647 w 6568"/>
              <a:gd name="T15" fmla="*/ 2147483647 h 3906"/>
              <a:gd name="T16" fmla="*/ 2147483647 w 6568"/>
              <a:gd name="T17" fmla="*/ 2147483647 h 3906"/>
              <a:gd name="T18" fmla="*/ 2147483647 w 6568"/>
              <a:gd name="T19" fmla="*/ 2147483647 h 3906"/>
              <a:gd name="T20" fmla="*/ 2147483647 w 6568"/>
              <a:gd name="T21" fmla="*/ 2147483647 h 3906"/>
              <a:gd name="T22" fmla="*/ 2147483647 w 6568"/>
              <a:gd name="T23" fmla="*/ 2147483647 h 3906"/>
              <a:gd name="T24" fmla="*/ 2147483647 w 6568"/>
              <a:gd name="T25" fmla="*/ 2147483647 h 3906"/>
              <a:gd name="T26" fmla="*/ 2147483647 w 6568"/>
              <a:gd name="T27" fmla="*/ 2147483647 h 3906"/>
              <a:gd name="T28" fmla="*/ 2147483647 w 6568"/>
              <a:gd name="T29" fmla="*/ 2147483647 h 3906"/>
              <a:gd name="T30" fmla="*/ 2147483647 w 6568"/>
              <a:gd name="T31" fmla="*/ 2147483647 h 3906"/>
              <a:gd name="T32" fmla="*/ 2147483647 w 6568"/>
              <a:gd name="T33" fmla="*/ 2147483647 h 3906"/>
              <a:gd name="T34" fmla="*/ 2147483647 w 6568"/>
              <a:gd name="T35" fmla="*/ 2147483647 h 3906"/>
              <a:gd name="T36" fmla="*/ 2147483647 w 6568"/>
              <a:gd name="T37" fmla="*/ 2147483647 h 3906"/>
              <a:gd name="T38" fmla="*/ 2147483647 w 6568"/>
              <a:gd name="T39" fmla="*/ 2147483647 h 3906"/>
              <a:gd name="T40" fmla="*/ 2147483647 w 6568"/>
              <a:gd name="T41" fmla="*/ 2147483647 h 3906"/>
              <a:gd name="T42" fmla="*/ 2147483647 w 6568"/>
              <a:gd name="T43" fmla="*/ 2147483647 h 3906"/>
              <a:gd name="T44" fmla="*/ 2147483647 w 6568"/>
              <a:gd name="T45" fmla="*/ 2147483647 h 3906"/>
              <a:gd name="T46" fmla="*/ 2147483647 w 6568"/>
              <a:gd name="T47" fmla="*/ 2147483647 h 3906"/>
              <a:gd name="T48" fmla="*/ 2147483647 w 6568"/>
              <a:gd name="T49" fmla="*/ 2147483647 h 3906"/>
              <a:gd name="T50" fmla="*/ 2147483647 w 6568"/>
              <a:gd name="T51" fmla="*/ 2147483647 h 3906"/>
              <a:gd name="T52" fmla="*/ 2147483647 w 6568"/>
              <a:gd name="T53" fmla="*/ 2147483647 h 3906"/>
              <a:gd name="T54" fmla="*/ 2147483647 w 6568"/>
              <a:gd name="T55" fmla="*/ 2147483647 h 3906"/>
              <a:gd name="T56" fmla="*/ 2147483647 w 6568"/>
              <a:gd name="T57" fmla="*/ 2147483647 h 3906"/>
              <a:gd name="T58" fmla="*/ 2147483647 w 6568"/>
              <a:gd name="T59" fmla="*/ 2147483647 h 3906"/>
              <a:gd name="T60" fmla="*/ 2147483647 w 6568"/>
              <a:gd name="T61" fmla="*/ 2147483647 h 3906"/>
              <a:gd name="T62" fmla="*/ 2147483647 w 6568"/>
              <a:gd name="T63" fmla="*/ 2147483647 h 3906"/>
              <a:gd name="T64" fmla="*/ 2147483647 w 6568"/>
              <a:gd name="T65" fmla="*/ 2147483647 h 3906"/>
              <a:gd name="T66" fmla="*/ 2147483647 w 6568"/>
              <a:gd name="T67" fmla="*/ 2147483647 h 3906"/>
              <a:gd name="T68" fmla="*/ 2147483647 w 6568"/>
              <a:gd name="T69" fmla="*/ 2147483647 h 3906"/>
              <a:gd name="T70" fmla="*/ 2147483647 w 6568"/>
              <a:gd name="T71" fmla="*/ 2147483647 h 3906"/>
              <a:gd name="T72" fmla="*/ 2147483647 w 6568"/>
              <a:gd name="T73" fmla="*/ 2147483647 h 3906"/>
              <a:gd name="T74" fmla="*/ 2147483647 w 6568"/>
              <a:gd name="T75" fmla="*/ 2147483647 h 3906"/>
              <a:gd name="T76" fmla="*/ 2147483647 w 6568"/>
              <a:gd name="T77" fmla="*/ 2147483647 h 3906"/>
              <a:gd name="T78" fmla="*/ 2147483647 w 6568"/>
              <a:gd name="T79" fmla="*/ 2147483647 h 3906"/>
              <a:gd name="T80" fmla="*/ 2147483647 w 6568"/>
              <a:gd name="T81" fmla="*/ 2147483647 h 3906"/>
              <a:gd name="T82" fmla="*/ 2147483647 w 6568"/>
              <a:gd name="T83" fmla="*/ 2147483647 h 3906"/>
              <a:gd name="T84" fmla="*/ 2147483647 w 6568"/>
              <a:gd name="T85" fmla="*/ 2147483647 h 3906"/>
              <a:gd name="T86" fmla="*/ 2147483647 w 6568"/>
              <a:gd name="T87" fmla="*/ 2147483647 h 3906"/>
              <a:gd name="T88" fmla="*/ 2147483647 w 6568"/>
              <a:gd name="T89" fmla="*/ 2147483647 h 3906"/>
              <a:gd name="T90" fmla="*/ 2147483647 w 6568"/>
              <a:gd name="T91" fmla="*/ 2147483647 h 3906"/>
              <a:gd name="T92" fmla="*/ 2147483647 w 6568"/>
              <a:gd name="T93" fmla="*/ 2147483647 h 3906"/>
              <a:gd name="T94" fmla="*/ 2147483647 w 6568"/>
              <a:gd name="T95" fmla="*/ 2147483647 h 3906"/>
              <a:gd name="T96" fmla="*/ 2147483647 w 6568"/>
              <a:gd name="T97" fmla="*/ 2147483647 h 3906"/>
              <a:gd name="T98" fmla="*/ 2147483647 w 6568"/>
              <a:gd name="T99" fmla="*/ 2147483647 h 3906"/>
              <a:gd name="T100" fmla="*/ 2147483647 w 6568"/>
              <a:gd name="T101" fmla="*/ 2147483647 h 3906"/>
              <a:gd name="T102" fmla="*/ 2147483647 w 6568"/>
              <a:gd name="T103" fmla="*/ 2147483647 h 3906"/>
              <a:gd name="T104" fmla="*/ 2147483647 w 6568"/>
              <a:gd name="T105" fmla="*/ 2147483647 h 3906"/>
              <a:gd name="T106" fmla="*/ 2147483647 w 6568"/>
              <a:gd name="T107" fmla="*/ 2147483647 h 3906"/>
              <a:gd name="T108" fmla="*/ 2147483647 w 6568"/>
              <a:gd name="T109" fmla="*/ 2147483647 h 3906"/>
              <a:gd name="T110" fmla="*/ 2147483647 w 6568"/>
              <a:gd name="T111" fmla="*/ 2147483647 h 3906"/>
              <a:gd name="T112" fmla="*/ 2147483647 w 6568"/>
              <a:gd name="T113" fmla="*/ 2147483647 h 3906"/>
              <a:gd name="T114" fmla="*/ 2147483647 w 6568"/>
              <a:gd name="T115" fmla="*/ 2147483647 h 3906"/>
              <a:gd name="T116" fmla="*/ 2147483647 w 6568"/>
              <a:gd name="T117" fmla="*/ 2147483647 h 3906"/>
              <a:gd name="T118" fmla="*/ 2147483647 w 6568"/>
              <a:gd name="T119" fmla="*/ 2147483647 h 3906"/>
              <a:gd name="T120" fmla="*/ 2147483647 w 6568"/>
              <a:gd name="T121" fmla="*/ 214748364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8"/>
              <a:gd name="T184" fmla="*/ 0 h 3906"/>
              <a:gd name="T185" fmla="*/ 6568 w 6568"/>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8" h="3906">
                <a:moveTo>
                  <a:pt x="0" y="3296"/>
                </a:moveTo>
                <a:lnTo>
                  <a:pt x="84" y="2390"/>
                </a:lnTo>
                <a:lnTo>
                  <a:pt x="88" y="2350"/>
                </a:lnTo>
                <a:lnTo>
                  <a:pt x="96" y="2312"/>
                </a:lnTo>
                <a:lnTo>
                  <a:pt x="104" y="2276"/>
                </a:lnTo>
                <a:lnTo>
                  <a:pt x="114" y="2242"/>
                </a:lnTo>
                <a:lnTo>
                  <a:pt x="126" y="2210"/>
                </a:lnTo>
                <a:lnTo>
                  <a:pt x="142" y="2182"/>
                </a:lnTo>
                <a:lnTo>
                  <a:pt x="158" y="2154"/>
                </a:lnTo>
                <a:lnTo>
                  <a:pt x="178" y="2130"/>
                </a:lnTo>
                <a:lnTo>
                  <a:pt x="198" y="2108"/>
                </a:lnTo>
                <a:lnTo>
                  <a:pt x="222" y="2090"/>
                </a:lnTo>
                <a:lnTo>
                  <a:pt x="250" y="2074"/>
                </a:lnTo>
                <a:lnTo>
                  <a:pt x="278" y="2060"/>
                </a:lnTo>
                <a:lnTo>
                  <a:pt x="310" y="2050"/>
                </a:lnTo>
                <a:lnTo>
                  <a:pt x="346" y="2042"/>
                </a:lnTo>
                <a:lnTo>
                  <a:pt x="384" y="2036"/>
                </a:lnTo>
                <a:lnTo>
                  <a:pt x="424" y="2036"/>
                </a:lnTo>
                <a:lnTo>
                  <a:pt x="808" y="2036"/>
                </a:lnTo>
                <a:lnTo>
                  <a:pt x="850" y="2036"/>
                </a:lnTo>
                <a:lnTo>
                  <a:pt x="890" y="2042"/>
                </a:lnTo>
                <a:lnTo>
                  <a:pt x="928" y="2050"/>
                </a:lnTo>
                <a:lnTo>
                  <a:pt x="964" y="2060"/>
                </a:lnTo>
                <a:lnTo>
                  <a:pt x="998" y="2072"/>
                </a:lnTo>
                <a:lnTo>
                  <a:pt x="1030" y="2088"/>
                </a:lnTo>
                <a:lnTo>
                  <a:pt x="1058" y="2106"/>
                </a:lnTo>
                <a:lnTo>
                  <a:pt x="1086" y="2128"/>
                </a:lnTo>
                <a:lnTo>
                  <a:pt x="1110" y="2150"/>
                </a:lnTo>
                <a:lnTo>
                  <a:pt x="1134" y="2176"/>
                </a:lnTo>
                <a:lnTo>
                  <a:pt x="1154" y="2202"/>
                </a:lnTo>
                <a:lnTo>
                  <a:pt x="1174" y="2232"/>
                </a:lnTo>
                <a:lnTo>
                  <a:pt x="1190" y="2262"/>
                </a:lnTo>
                <a:lnTo>
                  <a:pt x="1206" y="2294"/>
                </a:lnTo>
                <a:lnTo>
                  <a:pt x="1218" y="2328"/>
                </a:lnTo>
                <a:lnTo>
                  <a:pt x="1230" y="2362"/>
                </a:lnTo>
                <a:lnTo>
                  <a:pt x="1376" y="2874"/>
                </a:lnTo>
                <a:lnTo>
                  <a:pt x="1472" y="2828"/>
                </a:lnTo>
                <a:lnTo>
                  <a:pt x="1570" y="2782"/>
                </a:lnTo>
                <a:lnTo>
                  <a:pt x="1672" y="2740"/>
                </a:lnTo>
                <a:lnTo>
                  <a:pt x="1778" y="2700"/>
                </a:lnTo>
                <a:lnTo>
                  <a:pt x="1888" y="2664"/>
                </a:lnTo>
                <a:lnTo>
                  <a:pt x="2000" y="2630"/>
                </a:lnTo>
                <a:lnTo>
                  <a:pt x="2116" y="2598"/>
                </a:lnTo>
                <a:lnTo>
                  <a:pt x="2234" y="2570"/>
                </a:lnTo>
                <a:lnTo>
                  <a:pt x="2354" y="2544"/>
                </a:lnTo>
                <a:lnTo>
                  <a:pt x="2478" y="2522"/>
                </a:lnTo>
                <a:lnTo>
                  <a:pt x="2602" y="2502"/>
                </a:lnTo>
                <a:lnTo>
                  <a:pt x="2730" y="2488"/>
                </a:lnTo>
                <a:lnTo>
                  <a:pt x="2860" y="2474"/>
                </a:lnTo>
                <a:lnTo>
                  <a:pt x="2992" y="2466"/>
                </a:lnTo>
                <a:lnTo>
                  <a:pt x="3126" y="2460"/>
                </a:lnTo>
                <a:lnTo>
                  <a:pt x="3262" y="2458"/>
                </a:lnTo>
                <a:lnTo>
                  <a:pt x="3400" y="2460"/>
                </a:lnTo>
                <a:lnTo>
                  <a:pt x="3536" y="2466"/>
                </a:lnTo>
                <a:lnTo>
                  <a:pt x="3670" y="2476"/>
                </a:lnTo>
                <a:lnTo>
                  <a:pt x="3802" y="2488"/>
                </a:lnTo>
                <a:lnTo>
                  <a:pt x="3932" y="2504"/>
                </a:lnTo>
                <a:lnTo>
                  <a:pt x="4060" y="2524"/>
                </a:lnTo>
                <a:lnTo>
                  <a:pt x="4184" y="2548"/>
                </a:lnTo>
                <a:lnTo>
                  <a:pt x="4308" y="2574"/>
                </a:lnTo>
                <a:lnTo>
                  <a:pt x="4428" y="2602"/>
                </a:lnTo>
                <a:lnTo>
                  <a:pt x="4544" y="2636"/>
                </a:lnTo>
                <a:lnTo>
                  <a:pt x="4658" y="2670"/>
                </a:lnTo>
                <a:lnTo>
                  <a:pt x="4768" y="2710"/>
                </a:lnTo>
                <a:lnTo>
                  <a:pt x="4876" y="2750"/>
                </a:lnTo>
                <a:lnTo>
                  <a:pt x="4978" y="2794"/>
                </a:lnTo>
                <a:lnTo>
                  <a:pt x="5078" y="2840"/>
                </a:lnTo>
                <a:lnTo>
                  <a:pt x="5174" y="2890"/>
                </a:lnTo>
                <a:lnTo>
                  <a:pt x="5190" y="2888"/>
                </a:lnTo>
                <a:lnTo>
                  <a:pt x="5212" y="2816"/>
                </a:lnTo>
                <a:lnTo>
                  <a:pt x="5238" y="2732"/>
                </a:lnTo>
                <a:lnTo>
                  <a:pt x="5290" y="2550"/>
                </a:lnTo>
                <a:lnTo>
                  <a:pt x="5350" y="2336"/>
                </a:lnTo>
                <a:lnTo>
                  <a:pt x="5360" y="2304"/>
                </a:lnTo>
                <a:lnTo>
                  <a:pt x="5374" y="2272"/>
                </a:lnTo>
                <a:lnTo>
                  <a:pt x="5388" y="2242"/>
                </a:lnTo>
                <a:lnTo>
                  <a:pt x="5406" y="2214"/>
                </a:lnTo>
                <a:lnTo>
                  <a:pt x="5424" y="2188"/>
                </a:lnTo>
                <a:lnTo>
                  <a:pt x="5444" y="2162"/>
                </a:lnTo>
                <a:lnTo>
                  <a:pt x="5468" y="2140"/>
                </a:lnTo>
                <a:lnTo>
                  <a:pt x="5492" y="2118"/>
                </a:lnTo>
                <a:lnTo>
                  <a:pt x="5518" y="2100"/>
                </a:lnTo>
                <a:lnTo>
                  <a:pt x="5548" y="2084"/>
                </a:lnTo>
                <a:lnTo>
                  <a:pt x="5578" y="2068"/>
                </a:lnTo>
                <a:lnTo>
                  <a:pt x="5610" y="2058"/>
                </a:lnTo>
                <a:lnTo>
                  <a:pt x="5646" y="2048"/>
                </a:lnTo>
                <a:lnTo>
                  <a:pt x="5682" y="2040"/>
                </a:lnTo>
                <a:lnTo>
                  <a:pt x="5720" y="2036"/>
                </a:lnTo>
                <a:lnTo>
                  <a:pt x="5762" y="2036"/>
                </a:lnTo>
                <a:lnTo>
                  <a:pt x="6144" y="2036"/>
                </a:lnTo>
                <a:lnTo>
                  <a:pt x="6186" y="2036"/>
                </a:lnTo>
                <a:lnTo>
                  <a:pt x="6224" y="2042"/>
                </a:lnTo>
                <a:lnTo>
                  <a:pt x="6258" y="2050"/>
                </a:lnTo>
                <a:lnTo>
                  <a:pt x="6290" y="2060"/>
                </a:lnTo>
                <a:lnTo>
                  <a:pt x="6320" y="2074"/>
                </a:lnTo>
                <a:lnTo>
                  <a:pt x="6346" y="2090"/>
                </a:lnTo>
                <a:lnTo>
                  <a:pt x="6370" y="2108"/>
                </a:lnTo>
                <a:lnTo>
                  <a:pt x="6392" y="2130"/>
                </a:lnTo>
                <a:lnTo>
                  <a:pt x="6412" y="2154"/>
                </a:lnTo>
                <a:lnTo>
                  <a:pt x="6428" y="2182"/>
                </a:lnTo>
                <a:lnTo>
                  <a:pt x="6442" y="2210"/>
                </a:lnTo>
                <a:lnTo>
                  <a:pt x="6456" y="2242"/>
                </a:lnTo>
                <a:lnTo>
                  <a:pt x="6466" y="2276"/>
                </a:lnTo>
                <a:lnTo>
                  <a:pt x="6474" y="2312"/>
                </a:lnTo>
                <a:lnTo>
                  <a:pt x="6480" y="2350"/>
                </a:lnTo>
                <a:lnTo>
                  <a:pt x="6484" y="2390"/>
                </a:lnTo>
                <a:lnTo>
                  <a:pt x="6568" y="3296"/>
                </a:lnTo>
                <a:lnTo>
                  <a:pt x="6408" y="3296"/>
                </a:lnTo>
                <a:lnTo>
                  <a:pt x="6326" y="2404"/>
                </a:lnTo>
                <a:lnTo>
                  <a:pt x="6322" y="2374"/>
                </a:lnTo>
                <a:lnTo>
                  <a:pt x="6318" y="2348"/>
                </a:lnTo>
                <a:lnTo>
                  <a:pt x="6314" y="2324"/>
                </a:lnTo>
                <a:lnTo>
                  <a:pt x="6308" y="2302"/>
                </a:lnTo>
                <a:lnTo>
                  <a:pt x="6300" y="2282"/>
                </a:lnTo>
                <a:lnTo>
                  <a:pt x="6292" y="2266"/>
                </a:lnTo>
                <a:lnTo>
                  <a:pt x="6284" y="2250"/>
                </a:lnTo>
                <a:lnTo>
                  <a:pt x="6272" y="2238"/>
                </a:lnTo>
                <a:lnTo>
                  <a:pt x="6262" y="2226"/>
                </a:lnTo>
                <a:lnTo>
                  <a:pt x="6248" y="2218"/>
                </a:lnTo>
                <a:lnTo>
                  <a:pt x="6234" y="2210"/>
                </a:lnTo>
                <a:lnTo>
                  <a:pt x="6220" y="2204"/>
                </a:lnTo>
                <a:lnTo>
                  <a:pt x="6204" y="2200"/>
                </a:lnTo>
                <a:lnTo>
                  <a:pt x="6186" y="2198"/>
                </a:lnTo>
                <a:lnTo>
                  <a:pt x="6166" y="2196"/>
                </a:lnTo>
                <a:lnTo>
                  <a:pt x="6144" y="2196"/>
                </a:lnTo>
                <a:lnTo>
                  <a:pt x="5762" y="2196"/>
                </a:lnTo>
                <a:lnTo>
                  <a:pt x="5736" y="2196"/>
                </a:lnTo>
                <a:lnTo>
                  <a:pt x="5712" y="2198"/>
                </a:lnTo>
                <a:lnTo>
                  <a:pt x="5690" y="2202"/>
                </a:lnTo>
                <a:lnTo>
                  <a:pt x="5666" y="2206"/>
                </a:lnTo>
                <a:lnTo>
                  <a:pt x="5644" y="2212"/>
                </a:lnTo>
                <a:lnTo>
                  <a:pt x="5624" y="2220"/>
                </a:lnTo>
                <a:lnTo>
                  <a:pt x="5604" y="2230"/>
                </a:lnTo>
                <a:lnTo>
                  <a:pt x="5586" y="2240"/>
                </a:lnTo>
                <a:lnTo>
                  <a:pt x="5568" y="2252"/>
                </a:lnTo>
                <a:lnTo>
                  <a:pt x="5552" y="2264"/>
                </a:lnTo>
                <a:lnTo>
                  <a:pt x="5536" y="2278"/>
                </a:lnTo>
                <a:lnTo>
                  <a:pt x="5522" y="2294"/>
                </a:lnTo>
                <a:lnTo>
                  <a:pt x="5510" y="2312"/>
                </a:lnTo>
                <a:lnTo>
                  <a:pt x="5500" y="2330"/>
                </a:lnTo>
                <a:lnTo>
                  <a:pt x="5492" y="2350"/>
                </a:lnTo>
                <a:lnTo>
                  <a:pt x="5486" y="2370"/>
                </a:lnTo>
                <a:lnTo>
                  <a:pt x="5466" y="2452"/>
                </a:lnTo>
                <a:lnTo>
                  <a:pt x="5418" y="2644"/>
                </a:lnTo>
                <a:lnTo>
                  <a:pt x="5360" y="2864"/>
                </a:lnTo>
                <a:lnTo>
                  <a:pt x="5332" y="2958"/>
                </a:lnTo>
                <a:lnTo>
                  <a:pt x="5310" y="3032"/>
                </a:lnTo>
                <a:lnTo>
                  <a:pt x="4598" y="3132"/>
                </a:lnTo>
                <a:lnTo>
                  <a:pt x="4598" y="3470"/>
                </a:lnTo>
                <a:lnTo>
                  <a:pt x="5632" y="3470"/>
                </a:lnTo>
                <a:lnTo>
                  <a:pt x="5942" y="2764"/>
                </a:lnTo>
                <a:lnTo>
                  <a:pt x="6016" y="2798"/>
                </a:lnTo>
                <a:lnTo>
                  <a:pt x="5774" y="3348"/>
                </a:lnTo>
                <a:lnTo>
                  <a:pt x="5824" y="3410"/>
                </a:lnTo>
                <a:lnTo>
                  <a:pt x="5870" y="3472"/>
                </a:lnTo>
                <a:lnTo>
                  <a:pt x="5912" y="3538"/>
                </a:lnTo>
                <a:lnTo>
                  <a:pt x="5932" y="3570"/>
                </a:lnTo>
                <a:lnTo>
                  <a:pt x="5950" y="3602"/>
                </a:lnTo>
                <a:lnTo>
                  <a:pt x="5966" y="3636"/>
                </a:lnTo>
                <a:lnTo>
                  <a:pt x="5982" y="3670"/>
                </a:lnTo>
                <a:lnTo>
                  <a:pt x="5996" y="3704"/>
                </a:lnTo>
                <a:lnTo>
                  <a:pt x="6008" y="3738"/>
                </a:lnTo>
                <a:lnTo>
                  <a:pt x="6020" y="3772"/>
                </a:lnTo>
                <a:lnTo>
                  <a:pt x="6030" y="3806"/>
                </a:lnTo>
                <a:lnTo>
                  <a:pt x="6040" y="3842"/>
                </a:lnTo>
                <a:lnTo>
                  <a:pt x="6048" y="3876"/>
                </a:lnTo>
                <a:lnTo>
                  <a:pt x="470" y="3906"/>
                </a:lnTo>
                <a:lnTo>
                  <a:pt x="478" y="3866"/>
                </a:lnTo>
                <a:lnTo>
                  <a:pt x="488" y="3828"/>
                </a:lnTo>
                <a:lnTo>
                  <a:pt x="498" y="3788"/>
                </a:lnTo>
                <a:lnTo>
                  <a:pt x="510" y="3750"/>
                </a:lnTo>
                <a:lnTo>
                  <a:pt x="524" y="3710"/>
                </a:lnTo>
                <a:lnTo>
                  <a:pt x="540" y="3672"/>
                </a:lnTo>
                <a:lnTo>
                  <a:pt x="558" y="3636"/>
                </a:lnTo>
                <a:lnTo>
                  <a:pt x="576" y="3598"/>
                </a:lnTo>
                <a:lnTo>
                  <a:pt x="596" y="3560"/>
                </a:lnTo>
                <a:lnTo>
                  <a:pt x="618" y="3524"/>
                </a:lnTo>
                <a:lnTo>
                  <a:pt x="642" y="3488"/>
                </a:lnTo>
                <a:lnTo>
                  <a:pt x="668" y="3452"/>
                </a:lnTo>
                <a:lnTo>
                  <a:pt x="694" y="3416"/>
                </a:lnTo>
                <a:lnTo>
                  <a:pt x="722" y="3382"/>
                </a:lnTo>
                <a:lnTo>
                  <a:pt x="750" y="3348"/>
                </a:lnTo>
                <a:lnTo>
                  <a:pt x="782" y="3314"/>
                </a:lnTo>
                <a:lnTo>
                  <a:pt x="554" y="2798"/>
                </a:lnTo>
                <a:lnTo>
                  <a:pt x="628" y="2764"/>
                </a:lnTo>
                <a:lnTo>
                  <a:pt x="938" y="3470"/>
                </a:lnTo>
                <a:lnTo>
                  <a:pt x="1972" y="3470"/>
                </a:lnTo>
                <a:lnTo>
                  <a:pt x="1972" y="3132"/>
                </a:lnTo>
                <a:lnTo>
                  <a:pt x="1260" y="3032"/>
                </a:lnTo>
                <a:lnTo>
                  <a:pt x="1110" y="2422"/>
                </a:lnTo>
                <a:lnTo>
                  <a:pt x="1102" y="2396"/>
                </a:lnTo>
                <a:lnTo>
                  <a:pt x="1092" y="2372"/>
                </a:lnTo>
                <a:lnTo>
                  <a:pt x="1082" y="2350"/>
                </a:lnTo>
                <a:lnTo>
                  <a:pt x="1070" y="2328"/>
                </a:lnTo>
                <a:lnTo>
                  <a:pt x="1054" y="2308"/>
                </a:lnTo>
                <a:lnTo>
                  <a:pt x="1040" y="2290"/>
                </a:lnTo>
                <a:lnTo>
                  <a:pt x="1022" y="2272"/>
                </a:lnTo>
                <a:lnTo>
                  <a:pt x="1002" y="2256"/>
                </a:lnTo>
                <a:lnTo>
                  <a:pt x="982" y="2242"/>
                </a:lnTo>
                <a:lnTo>
                  <a:pt x="962" y="2230"/>
                </a:lnTo>
                <a:lnTo>
                  <a:pt x="938" y="2220"/>
                </a:lnTo>
                <a:lnTo>
                  <a:pt x="914" y="2212"/>
                </a:lnTo>
                <a:lnTo>
                  <a:pt x="890" y="2204"/>
                </a:lnTo>
                <a:lnTo>
                  <a:pt x="864" y="2200"/>
                </a:lnTo>
                <a:lnTo>
                  <a:pt x="836" y="2196"/>
                </a:lnTo>
                <a:lnTo>
                  <a:pt x="808" y="2196"/>
                </a:lnTo>
                <a:lnTo>
                  <a:pt x="424" y="2196"/>
                </a:lnTo>
                <a:lnTo>
                  <a:pt x="404" y="2196"/>
                </a:lnTo>
                <a:lnTo>
                  <a:pt x="384" y="2198"/>
                </a:lnTo>
                <a:lnTo>
                  <a:pt x="366" y="2200"/>
                </a:lnTo>
                <a:lnTo>
                  <a:pt x="350" y="2204"/>
                </a:lnTo>
                <a:lnTo>
                  <a:pt x="334" y="2210"/>
                </a:lnTo>
                <a:lnTo>
                  <a:pt x="320" y="2218"/>
                </a:lnTo>
                <a:lnTo>
                  <a:pt x="308" y="2226"/>
                </a:lnTo>
                <a:lnTo>
                  <a:pt x="296" y="2238"/>
                </a:lnTo>
                <a:lnTo>
                  <a:pt x="286" y="2250"/>
                </a:lnTo>
                <a:lnTo>
                  <a:pt x="276" y="2266"/>
                </a:lnTo>
                <a:lnTo>
                  <a:pt x="268" y="2282"/>
                </a:lnTo>
                <a:lnTo>
                  <a:pt x="262" y="2302"/>
                </a:lnTo>
                <a:lnTo>
                  <a:pt x="256" y="2324"/>
                </a:lnTo>
                <a:lnTo>
                  <a:pt x="250" y="2348"/>
                </a:lnTo>
                <a:lnTo>
                  <a:pt x="246" y="2374"/>
                </a:lnTo>
                <a:lnTo>
                  <a:pt x="244" y="2404"/>
                </a:lnTo>
                <a:lnTo>
                  <a:pt x="162" y="3296"/>
                </a:lnTo>
                <a:lnTo>
                  <a:pt x="0" y="3296"/>
                </a:lnTo>
                <a:close/>
                <a:moveTo>
                  <a:pt x="2874" y="2672"/>
                </a:moveTo>
                <a:lnTo>
                  <a:pt x="2422" y="3676"/>
                </a:lnTo>
                <a:lnTo>
                  <a:pt x="4168" y="3676"/>
                </a:lnTo>
                <a:lnTo>
                  <a:pt x="3716" y="2672"/>
                </a:lnTo>
                <a:lnTo>
                  <a:pt x="2874" y="2672"/>
                </a:lnTo>
                <a:close/>
                <a:moveTo>
                  <a:pt x="2764" y="3426"/>
                </a:moveTo>
                <a:lnTo>
                  <a:pt x="3824" y="3426"/>
                </a:lnTo>
                <a:lnTo>
                  <a:pt x="3858" y="3506"/>
                </a:lnTo>
                <a:lnTo>
                  <a:pt x="2730" y="3506"/>
                </a:lnTo>
                <a:lnTo>
                  <a:pt x="2764" y="3426"/>
                </a:lnTo>
                <a:close/>
                <a:moveTo>
                  <a:pt x="2838" y="3258"/>
                </a:moveTo>
                <a:lnTo>
                  <a:pt x="3752" y="3258"/>
                </a:lnTo>
                <a:lnTo>
                  <a:pt x="3786" y="3338"/>
                </a:lnTo>
                <a:lnTo>
                  <a:pt x="2802" y="3338"/>
                </a:lnTo>
                <a:lnTo>
                  <a:pt x="2838" y="3258"/>
                </a:lnTo>
                <a:close/>
                <a:moveTo>
                  <a:pt x="3714" y="3170"/>
                </a:moveTo>
                <a:lnTo>
                  <a:pt x="2876" y="3170"/>
                </a:lnTo>
                <a:lnTo>
                  <a:pt x="2910" y="3090"/>
                </a:lnTo>
                <a:lnTo>
                  <a:pt x="3678" y="3090"/>
                </a:lnTo>
                <a:lnTo>
                  <a:pt x="3714" y="3170"/>
                </a:lnTo>
                <a:close/>
                <a:moveTo>
                  <a:pt x="3166" y="2810"/>
                </a:moveTo>
                <a:lnTo>
                  <a:pt x="3166" y="2810"/>
                </a:lnTo>
                <a:lnTo>
                  <a:pt x="3134" y="2810"/>
                </a:lnTo>
                <a:lnTo>
                  <a:pt x="3108" y="2816"/>
                </a:lnTo>
                <a:lnTo>
                  <a:pt x="3086" y="2822"/>
                </a:lnTo>
                <a:lnTo>
                  <a:pt x="3068" y="2830"/>
                </a:lnTo>
                <a:lnTo>
                  <a:pt x="3054" y="2838"/>
                </a:lnTo>
                <a:lnTo>
                  <a:pt x="3044" y="2848"/>
                </a:lnTo>
                <a:lnTo>
                  <a:pt x="3038" y="2854"/>
                </a:lnTo>
                <a:lnTo>
                  <a:pt x="3036" y="2860"/>
                </a:lnTo>
                <a:lnTo>
                  <a:pt x="3038" y="2866"/>
                </a:lnTo>
                <a:lnTo>
                  <a:pt x="3042" y="2872"/>
                </a:lnTo>
                <a:lnTo>
                  <a:pt x="3052" y="2882"/>
                </a:lnTo>
                <a:lnTo>
                  <a:pt x="3064" y="2890"/>
                </a:lnTo>
                <a:lnTo>
                  <a:pt x="3082" y="2898"/>
                </a:lnTo>
                <a:lnTo>
                  <a:pt x="3104" y="2906"/>
                </a:lnTo>
                <a:lnTo>
                  <a:pt x="3132" y="2912"/>
                </a:lnTo>
                <a:lnTo>
                  <a:pt x="3166" y="2914"/>
                </a:lnTo>
                <a:lnTo>
                  <a:pt x="3202" y="2912"/>
                </a:lnTo>
                <a:lnTo>
                  <a:pt x="3230" y="2906"/>
                </a:lnTo>
                <a:lnTo>
                  <a:pt x="3252" y="2898"/>
                </a:lnTo>
                <a:lnTo>
                  <a:pt x="3270" y="2890"/>
                </a:lnTo>
                <a:lnTo>
                  <a:pt x="3282" y="2882"/>
                </a:lnTo>
                <a:lnTo>
                  <a:pt x="3290" y="2872"/>
                </a:lnTo>
                <a:lnTo>
                  <a:pt x="3296" y="2866"/>
                </a:lnTo>
                <a:lnTo>
                  <a:pt x="3296" y="2860"/>
                </a:lnTo>
                <a:lnTo>
                  <a:pt x="3294" y="2854"/>
                </a:lnTo>
                <a:lnTo>
                  <a:pt x="3288" y="2848"/>
                </a:lnTo>
                <a:lnTo>
                  <a:pt x="3280" y="2838"/>
                </a:lnTo>
                <a:lnTo>
                  <a:pt x="3266" y="2830"/>
                </a:lnTo>
                <a:lnTo>
                  <a:pt x="3248" y="2822"/>
                </a:lnTo>
                <a:lnTo>
                  <a:pt x="3226" y="2816"/>
                </a:lnTo>
                <a:lnTo>
                  <a:pt x="3198" y="2810"/>
                </a:lnTo>
                <a:lnTo>
                  <a:pt x="3166" y="2810"/>
                </a:lnTo>
                <a:close/>
                <a:moveTo>
                  <a:pt x="3166" y="2738"/>
                </a:moveTo>
                <a:lnTo>
                  <a:pt x="3166" y="2738"/>
                </a:lnTo>
                <a:lnTo>
                  <a:pt x="3192" y="2738"/>
                </a:lnTo>
                <a:lnTo>
                  <a:pt x="3216" y="2740"/>
                </a:lnTo>
                <a:lnTo>
                  <a:pt x="3238" y="2744"/>
                </a:lnTo>
                <a:lnTo>
                  <a:pt x="3258" y="2748"/>
                </a:lnTo>
                <a:lnTo>
                  <a:pt x="3276" y="2754"/>
                </a:lnTo>
                <a:lnTo>
                  <a:pt x="3294" y="2762"/>
                </a:lnTo>
                <a:lnTo>
                  <a:pt x="3310" y="2770"/>
                </a:lnTo>
                <a:lnTo>
                  <a:pt x="3324" y="2778"/>
                </a:lnTo>
                <a:lnTo>
                  <a:pt x="3336" y="2788"/>
                </a:lnTo>
                <a:lnTo>
                  <a:pt x="3346" y="2798"/>
                </a:lnTo>
                <a:lnTo>
                  <a:pt x="3356" y="2810"/>
                </a:lnTo>
                <a:lnTo>
                  <a:pt x="3362" y="2820"/>
                </a:lnTo>
                <a:lnTo>
                  <a:pt x="3368" y="2832"/>
                </a:lnTo>
                <a:lnTo>
                  <a:pt x="3372" y="2844"/>
                </a:lnTo>
                <a:lnTo>
                  <a:pt x="3374" y="2856"/>
                </a:lnTo>
                <a:lnTo>
                  <a:pt x="3376" y="2870"/>
                </a:lnTo>
                <a:lnTo>
                  <a:pt x="3376" y="2882"/>
                </a:lnTo>
                <a:lnTo>
                  <a:pt x="3372" y="2894"/>
                </a:lnTo>
                <a:lnTo>
                  <a:pt x="3368" y="2906"/>
                </a:lnTo>
                <a:lnTo>
                  <a:pt x="3362" y="2918"/>
                </a:lnTo>
                <a:lnTo>
                  <a:pt x="3356" y="2930"/>
                </a:lnTo>
                <a:lnTo>
                  <a:pt x="3346" y="2940"/>
                </a:lnTo>
                <a:lnTo>
                  <a:pt x="3336" y="2950"/>
                </a:lnTo>
                <a:lnTo>
                  <a:pt x="3324" y="2960"/>
                </a:lnTo>
                <a:lnTo>
                  <a:pt x="3310" y="2968"/>
                </a:lnTo>
                <a:lnTo>
                  <a:pt x="3294" y="2976"/>
                </a:lnTo>
                <a:lnTo>
                  <a:pt x="3278" y="2984"/>
                </a:lnTo>
                <a:lnTo>
                  <a:pt x="3258" y="2990"/>
                </a:lnTo>
                <a:lnTo>
                  <a:pt x="3238" y="2994"/>
                </a:lnTo>
                <a:lnTo>
                  <a:pt x="3216" y="2998"/>
                </a:lnTo>
                <a:lnTo>
                  <a:pt x="3192" y="3000"/>
                </a:lnTo>
                <a:lnTo>
                  <a:pt x="3166" y="3002"/>
                </a:lnTo>
                <a:lnTo>
                  <a:pt x="3142" y="3000"/>
                </a:lnTo>
                <a:lnTo>
                  <a:pt x="3118" y="2998"/>
                </a:lnTo>
                <a:lnTo>
                  <a:pt x="3096" y="2994"/>
                </a:lnTo>
                <a:lnTo>
                  <a:pt x="3076" y="2990"/>
                </a:lnTo>
                <a:lnTo>
                  <a:pt x="3056" y="2984"/>
                </a:lnTo>
                <a:lnTo>
                  <a:pt x="3040" y="2976"/>
                </a:lnTo>
                <a:lnTo>
                  <a:pt x="3024" y="2968"/>
                </a:lnTo>
                <a:lnTo>
                  <a:pt x="3010" y="2960"/>
                </a:lnTo>
                <a:lnTo>
                  <a:pt x="2998" y="2950"/>
                </a:lnTo>
                <a:lnTo>
                  <a:pt x="2988" y="2940"/>
                </a:lnTo>
                <a:lnTo>
                  <a:pt x="2978" y="2930"/>
                </a:lnTo>
                <a:lnTo>
                  <a:pt x="2970" y="2918"/>
                </a:lnTo>
                <a:lnTo>
                  <a:pt x="2964" y="2906"/>
                </a:lnTo>
                <a:lnTo>
                  <a:pt x="2960" y="2894"/>
                </a:lnTo>
                <a:lnTo>
                  <a:pt x="2958" y="2882"/>
                </a:lnTo>
                <a:lnTo>
                  <a:pt x="2958" y="2870"/>
                </a:lnTo>
                <a:lnTo>
                  <a:pt x="2958" y="2856"/>
                </a:lnTo>
                <a:lnTo>
                  <a:pt x="2960" y="2844"/>
                </a:lnTo>
                <a:lnTo>
                  <a:pt x="2964" y="2832"/>
                </a:lnTo>
                <a:lnTo>
                  <a:pt x="2970" y="2820"/>
                </a:lnTo>
                <a:lnTo>
                  <a:pt x="2978" y="2810"/>
                </a:lnTo>
                <a:lnTo>
                  <a:pt x="2986" y="2798"/>
                </a:lnTo>
                <a:lnTo>
                  <a:pt x="2998" y="2788"/>
                </a:lnTo>
                <a:lnTo>
                  <a:pt x="3010" y="2778"/>
                </a:lnTo>
                <a:lnTo>
                  <a:pt x="3024" y="2770"/>
                </a:lnTo>
                <a:lnTo>
                  <a:pt x="3040" y="2762"/>
                </a:lnTo>
                <a:lnTo>
                  <a:pt x="3056" y="2754"/>
                </a:lnTo>
                <a:lnTo>
                  <a:pt x="3076" y="2748"/>
                </a:lnTo>
                <a:lnTo>
                  <a:pt x="3096" y="2744"/>
                </a:lnTo>
                <a:lnTo>
                  <a:pt x="3118" y="2740"/>
                </a:lnTo>
                <a:lnTo>
                  <a:pt x="3142" y="2738"/>
                </a:lnTo>
                <a:lnTo>
                  <a:pt x="3166" y="2738"/>
                </a:lnTo>
                <a:close/>
                <a:moveTo>
                  <a:pt x="3234" y="0"/>
                </a:moveTo>
                <a:lnTo>
                  <a:pt x="3234" y="0"/>
                </a:lnTo>
                <a:lnTo>
                  <a:pt x="3254" y="2"/>
                </a:lnTo>
                <a:lnTo>
                  <a:pt x="3276" y="4"/>
                </a:lnTo>
                <a:lnTo>
                  <a:pt x="3318" y="10"/>
                </a:lnTo>
                <a:lnTo>
                  <a:pt x="3358" y="22"/>
                </a:lnTo>
                <a:lnTo>
                  <a:pt x="3396" y="38"/>
                </a:lnTo>
                <a:lnTo>
                  <a:pt x="3432" y="58"/>
                </a:lnTo>
                <a:lnTo>
                  <a:pt x="3466" y="80"/>
                </a:lnTo>
                <a:lnTo>
                  <a:pt x="3496" y="108"/>
                </a:lnTo>
                <a:lnTo>
                  <a:pt x="3526" y="136"/>
                </a:lnTo>
                <a:lnTo>
                  <a:pt x="3552" y="170"/>
                </a:lnTo>
                <a:lnTo>
                  <a:pt x="3576" y="206"/>
                </a:lnTo>
                <a:lnTo>
                  <a:pt x="3596" y="244"/>
                </a:lnTo>
                <a:lnTo>
                  <a:pt x="3614" y="284"/>
                </a:lnTo>
                <a:lnTo>
                  <a:pt x="3626" y="326"/>
                </a:lnTo>
                <a:lnTo>
                  <a:pt x="3636" y="368"/>
                </a:lnTo>
                <a:lnTo>
                  <a:pt x="3642" y="414"/>
                </a:lnTo>
                <a:lnTo>
                  <a:pt x="3646" y="460"/>
                </a:lnTo>
                <a:lnTo>
                  <a:pt x="3646" y="570"/>
                </a:lnTo>
                <a:lnTo>
                  <a:pt x="3642" y="616"/>
                </a:lnTo>
                <a:lnTo>
                  <a:pt x="3636" y="662"/>
                </a:lnTo>
                <a:lnTo>
                  <a:pt x="3626" y="704"/>
                </a:lnTo>
                <a:lnTo>
                  <a:pt x="3614" y="746"/>
                </a:lnTo>
                <a:lnTo>
                  <a:pt x="3596" y="786"/>
                </a:lnTo>
                <a:lnTo>
                  <a:pt x="3576" y="824"/>
                </a:lnTo>
                <a:lnTo>
                  <a:pt x="3552" y="860"/>
                </a:lnTo>
                <a:lnTo>
                  <a:pt x="3526" y="892"/>
                </a:lnTo>
                <a:lnTo>
                  <a:pt x="3496" y="922"/>
                </a:lnTo>
                <a:lnTo>
                  <a:pt x="3466" y="950"/>
                </a:lnTo>
                <a:lnTo>
                  <a:pt x="3432" y="972"/>
                </a:lnTo>
                <a:lnTo>
                  <a:pt x="3396" y="992"/>
                </a:lnTo>
                <a:lnTo>
                  <a:pt x="3358" y="1008"/>
                </a:lnTo>
                <a:lnTo>
                  <a:pt x="3318" y="1020"/>
                </a:lnTo>
                <a:lnTo>
                  <a:pt x="3276" y="1026"/>
                </a:lnTo>
                <a:lnTo>
                  <a:pt x="3254" y="1028"/>
                </a:lnTo>
                <a:lnTo>
                  <a:pt x="3234" y="1030"/>
                </a:lnTo>
                <a:lnTo>
                  <a:pt x="3212" y="1028"/>
                </a:lnTo>
                <a:lnTo>
                  <a:pt x="3190" y="1026"/>
                </a:lnTo>
                <a:lnTo>
                  <a:pt x="3148" y="1020"/>
                </a:lnTo>
                <a:lnTo>
                  <a:pt x="3110" y="1008"/>
                </a:lnTo>
                <a:lnTo>
                  <a:pt x="3070" y="992"/>
                </a:lnTo>
                <a:lnTo>
                  <a:pt x="3034" y="972"/>
                </a:lnTo>
                <a:lnTo>
                  <a:pt x="3000" y="950"/>
                </a:lnTo>
                <a:lnTo>
                  <a:pt x="2970" y="922"/>
                </a:lnTo>
                <a:lnTo>
                  <a:pt x="2940" y="892"/>
                </a:lnTo>
                <a:lnTo>
                  <a:pt x="2914" y="860"/>
                </a:lnTo>
                <a:lnTo>
                  <a:pt x="2890" y="824"/>
                </a:lnTo>
                <a:lnTo>
                  <a:pt x="2870" y="786"/>
                </a:lnTo>
                <a:lnTo>
                  <a:pt x="2854" y="746"/>
                </a:lnTo>
                <a:lnTo>
                  <a:pt x="2840" y="704"/>
                </a:lnTo>
                <a:lnTo>
                  <a:pt x="2830" y="662"/>
                </a:lnTo>
                <a:lnTo>
                  <a:pt x="2824" y="616"/>
                </a:lnTo>
                <a:lnTo>
                  <a:pt x="2822" y="570"/>
                </a:lnTo>
                <a:lnTo>
                  <a:pt x="2822" y="460"/>
                </a:lnTo>
                <a:lnTo>
                  <a:pt x="2824" y="414"/>
                </a:lnTo>
                <a:lnTo>
                  <a:pt x="2830" y="368"/>
                </a:lnTo>
                <a:lnTo>
                  <a:pt x="2840" y="326"/>
                </a:lnTo>
                <a:lnTo>
                  <a:pt x="2854" y="284"/>
                </a:lnTo>
                <a:lnTo>
                  <a:pt x="2870" y="244"/>
                </a:lnTo>
                <a:lnTo>
                  <a:pt x="2890" y="206"/>
                </a:lnTo>
                <a:lnTo>
                  <a:pt x="2914" y="170"/>
                </a:lnTo>
                <a:lnTo>
                  <a:pt x="2940" y="136"/>
                </a:lnTo>
                <a:lnTo>
                  <a:pt x="2970" y="108"/>
                </a:lnTo>
                <a:lnTo>
                  <a:pt x="3000" y="80"/>
                </a:lnTo>
                <a:lnTo>
                  <a:pt x="3034" y="58"/>
                </a:lnTo>
                <a:lnTo>
                  <a:pt x="3070" y="38"/>
                </a:lnTo>
                <a:lnTo>
                  <a:pt x="3110" y="22"/>
                </a:lnTo>
                <a:lnTo>
                  <a:pt x="3148" y="10"/>
                </a:lnTo>
                <a:lnTo>
                  <a:pt x="3190" y="4"/>
                </a:lnTo>
                <a:lnTo>
                  <a:pt x="3212" y="2"/>
                </a:lnTo>
                <a:lnTo>
                  <a:pt x="3234" y="0"/>
                </a:lnTo>
                <a:close/>
                <a:moveTo>
                  <a:pt x="3366" y="112"/>
                </a:moveTo>
                <a:lnTo>
                  <a:pt x="3288" y="310"/>
                </a:lnTo>
                <a:lnTo>
                  <a:pt x="3274" y="330"/>
                </a:lnTo>
                <a:lnTo>
                  <a:pt x="3258" y="346"/>
                </a:lnTo>
                <a:lnTo>
                  <a:pt x="3242" y="360"/>
                </a:lnTo>
                <a:lnTo>
                  <a:pt x="3224" y="374"/>
                </a:lnTo>
                <a:lnTo>
                  <a:pt x="3204" y="386"/>
                </a:lnTo>
                <a:lnTo>
                  <a:pt x="3184" y="396"/>
                </a:lnTo>
                <a:lnTo>
                  <a:pt x="3160" y="406"/>
                </a:lnTo>
                <a:lnTo>
                  <a:pt x="3138" y="414"/>
                </a:lnTo>
                <a:lnTo>
                  <a:pt x="3086" y="428"/>
                </a:lnTo>
                <a:lnTo>
                  <a:pt x="3030" y="438"/>
                </a:lnTo>
                <a:lnTo>
                  <a:pt x="2968" y="448"/>
                </a:lnTo>
                <a:lnTo>
                  <a:pt x="2902" y="456"/>
                </a:lnTo>
                <a:lnTo>
                  <a:pt x="2902" y="460"/>
                </a:lnTo>
                <a:lnTo>
                  <a:pt x="2902" y="570"/>
                </a:lnTo>
                <a:lnTo>
                  <a:pt x="2904" y="610"/>
                </a:lnTo>
                <a:lnTo>
                  <a:pt x="2908" y="648"/>
                </a:lnTo>
                <a:lnTo>
                  <a:pt x="2916" y="684"/>
                </a:lnTo>
                <a:lnTo>
                  <a:pt x="2928" y="720"/>
                </a:lnTo>
                <a:lnTo>
                  <a:pt x="2942" y="752"/>
                </a:lnTo>
                <a:lnTo>
                  <a:pt x="2960" y="784"/>
                </a:lnTo>
                <a:lnTo>
                  <a:pt x="2978" y="812"/>
                </a:lnTo>
                <a:lnTo>
                  <a:pt x="3000" y="840"/>
                </a:lnTo>
                <a:lnTo>
                  <a:pt x="3024" y="864"/>
                </a:lnTo>
                <a:lnTo>
                  <a:pt x="3050" y="886"/>
                </a:lnTo>
                <a:lnTo>
                  <a:pt x="3076" y="904"/>
                </a:lnTo>
                <a:lnTo>
                  <a:pt x="3106" y="920"/>
                </a:lnTo>
                <a:lnTo>
                  <a:pt x="3136" y="932"/>
                </a:lnTo>
                <a:lnTo>
                  <a:pt x="3168" y="942"/>
                </a:lnTo>
                <a:lnTo>
                  <a:pt x="3200" y="948"/>
                </a:lnTo>
                <a:lnTo>
                  <a:pt x="3234" y="950"/>
                </a:lnTo>
                <a:lnTo>
                  <a:pt x="3266" y="948"/>
                </a:lnTo>
                <a:lnTo>
                  <a:pt x="3298" y="942"/>
                </a:lnTo>
                <a:lnTo>
                  <a:pt x="3330" y="932"/>
                </a:lnTo>
                <a:lnTo>
                  <a:pt x="3360" y="920"/>
                </a:lnTo>
                <a:lnTo>
                  <a:pt x="3390" y="904"/>
                </a:lnTo>
                <a:lnTo>
                  <a:pt x="3416" y="886"/>
                </a:lnTo>
                <a:lnTo>
                  <a:pt x="3442" y="864"/>
                </a:lnTo>
                <a:lnTo>
                  <a:pt x="3466" y="840"/>
                </a:lnTo>
                <a:lnTo>
                  <a:pt x="3488" y="812"/>
                </a:lnTo>
                <a:lnTo>
                  <a:pt x="3508" y="784"/>
                </a:lnTo>
                <a:lnTo>
                  <a:pt x="3524" y="752"/>
                </a:lnTo>
                <a:lnTo>
                  <a:pt x="3538" y="720"/>
                </a:lnTo>
                <a:lnTo>
                  <a:pt x="3550" y="684"/>
                </a:lnTo>
                <a:lnTo>
                  <a:pt x="3558" y="648"/>
                </a:lnTo>
                <a:lnTo>
                  <a:pt x="3564" y="610"/>
                </a:lnTo>
                <a:lnTo>
                  <a:pt x="3566" y="570"/>
                </a:lnTo>
                <a:lnTo>
                  <a:pt x="3566" y="460"/>
                </a:lnTo>
                <a:lnTo>
                  <a:pt x="3562" y="416"/>
                </a:lnTo>
                <a:lnTo>
                  <a:pt x="3556" y="374"/>
                </a:lnTo>
                <a:lnTo>
                  <a:pt x="3546" y="334"/>
                </a:lnTo>
                <a:lnTo>
                  <a:pt x="3532" y="294"/>
                </a:lnTo>
                <a:lnTo>
                  <a:pt x="3344" y="310"/>
                </a:lnTo>
                <a:lnTo>
                  <a:pt x="3412" y="140"/>
                </a:lnTo>
                <a:lnTo>
                  <a:pt x="3390" y="126"/>
                </a:lnTo>
                <a:lnTo>
                  <a:pt x="3366" y="112"/>
                </a:lnTo>
                <a:close/>
                <a:moveTo>
                  <a:pt x="1892" y="2512"/>
                </a:moveTo>
                <a:lnTo>
                  <a:pt x="2004" y="1662"/>
                </a:lnTo>
                <a:lnTo>
                  <a:pt x="2008" y="1632"/>
                </a:lnTo>
                <a:lnTo>
                  <a:pt x="2016" y="1606"/>
                </a:lnTo>
                <a:lnTo>
                  <a:pt x="2024" y="1580"/>
                </a:lnTo>
                <a:lnTo>
                  <a:pt x="2036" y="1558"/>
                </a:lnTo>
                <a:lnTo>
                  <a:pt x="2048" y="1538"/>
                </a:lnTo>
                <a:lnTo>
                  <a:pt x="2062" y="1518"/>
                </a:lnTo>
                <a:lnTo>
                  <a:pt x="2078" y="1500"/>
                </a:lnTo>
                <a:lnTo>
                  <a:pt x="2096" y="1484"/>
                </a:lnTo>
                <a:lnTo>
                  <a:pt x="2116" y="1470"/>
                </a:lnTo>
                <a:lnTo>
                  <a:pt x="2136" y="1456"/>
                </a:lnTo>
                <a:lnTo>
                  <a:pt x="2158" y="1442"/>
                </a:lnTo>
                <a:lnTo>
                  <a:pt x="2182" y="1430"/>
                </a:lnTo>
                <a:lnTo>
                  <a:pt x="2234" y="1406"/>
                </a:lnTo>
                <a:lnTo>
                  <a:pt x="2288" y="1384"/>
                </a:lnTo>
                <a:lnTo>
                  <a:pt x="2888" y="1142"/>
                </a:lnTo>
                <a:lnTo>
                  <a:pt x="3066" y="2194"/>
                </a:lnTo>
                <a:lnTo>
                  <a:pt x="3152" y="1326"/>
                </a:lnTo>
                <a:lnTo>
                  <a:pt x="3134" y="1314"/>
                </a:lnTo>
                <a:lnTo>
                  <a:pt x="3118" y="1302"/>
                </a:lnTo>
                <a:lnTo>
                  <a:pt x="3102" y="1286"/>
                </a:lnTo>
                <a:lnTo>
                  <a:pt x="3090" y="1268"/>
                </a:lnTo>
                <a:lnTo>
                  <a:pt x="3234" y="1134"/>
                </a:lnTo>
                <a:lnTo>
                  <a:pt x="3376" y="1268"/>
                </a:lnTo>
                <a:lnTo>
                  <a:pt x="3360" y="1288"/>
                </a:lnTo>
                <a:lnTo>
                  <a:pt x="3342" y="1306"/>
                </a:lnTo>
                <a:lnTo>
                  <a:pt x="3322" y="1320"/>
                </a:lnTo>
                <a:lnTo>
                  <a:pt x="3298" y="1332"/>
                </a:lnTo>
                <a:lnTo>
                  <a:pt x="3394" y="2174"/>
                </a:lnTo>
                <a:lnTo>
                  <a:pt x="3568" y="1142"/>
                </a:lnTo>
                <a:lnTo>
                  <a:pt x="4166" y="1384"/>
                </a:lnTo>
                <a:lnTo>
                  <a:pt x="4222" y="1406"/>
                </a:lnTo>
                <a:lnTo>
                  <a:pt x="4274" y="1430"/>
                </a:lnTo>
                <a:lnTo>
                  <a:pt x="4296" y="1442"/>
                </a:lnTo>
                <a:lnTo>
                  <a:pt x="4318" y="1456"/>
                </a:lnTo>
                <a:lnTo>
                  <a:pt x="4340" y="1470"/>
                </a:lnTo>
                <a:lnTo>
                  <a:pt x="4358" y="1484"/>
                </a:lnTo>
                <a:lnTo>
                  <a:pt x="4376" y="1500"/>
                </a:lnTo>
                <a:lnTo>
                  <a:pt x="4392" y="1518"/>
                </a:lnTo>
                <a:lnTo>
                  <a:pt x="4408" y="1538"/>
                </a:lnTo>
                <a:lnTo>
                  <a:pt x="4420" y="1558"/>
                </a:lnTo>
                <a:lnTo>
                  <a:pt x="4430" y="1580"/>
                </a:lnTo>
                <a:lnTo>
                  <a:pt x="4440" y="1606"/>
                </a:lnTo>
                <a:lnTo>
                  <a:pt x="4446" y="1632"/>
                </a:lnTo>
                <a:lnTo>
                  <a:pt x="4452" y="1662"/>
                </a:lnTo>
                <a:lnTo>
                  <a:pt x="4560" y="2490"/>
                </a:lnTo>
                <a:lnTo>
                  <a:pt x="4486" y="2470"/>
                </a:lnTo>
                <a:lnTo>
                  <a:pt x="4412" y="2450"/>
                </a:lnTo>
                <a:lnTo>
                  <a:pt x="4336" y="2432"/>
                </a:lnTo>
                <a:lnTo>
                  <a:pt x="4258" y="2414"/>
                </a:lnTo>
                <a:lnTo>
                  <a:pt x="4180" y="2398"/>
                </a:lnTo>
                <a:lnTo>
                  <a:pt x="4100" y="2384"/>
                </a:lnTo>
                <a:lnTo>
                  <a:pt x="4020" y="2370"/>
                </a:lnTo>
                <a:lnTo>
                  <a:pt x="3940" y="2358"/>
                </a:lnTo>
                <a:lnTo>
                  <a:pt x="3858" y="2348"/>
                </a:lnTo>
                <a:lnTo>
                  <a:pt x="3774" y="2338"/>
                </a:lnTo>
                <a:lnTo>
                  <a:pt x="3690" y="2330"/>
                </a:lnTo>
                <a:lnTo>
                  <a:pt x="3606" y="2324"/>
                </a:lnTo>
                <a:lnTo>
                  <a:pt x="3522" y="2318"/>
                </a:lnTo>
                <a:lnTo>
                  <a:pt x="3436" y="2314"/>
                </a:lnTo>
                <a:lnTo>
                  <a:pt x="3348" y="2312"/>
                </a:lnTo>
                <a:lnTo>
                  <a:pt x="3262" y="2312"/>
                </a:lnTo>
                <a:lnTo>
                  <a:pt x="3170" y="2312"/>
                </a:lnTo>
                <a:lnTo>
                  <a:pt x="3078" y="2316"/>
                </a:lnTo>
                <a:lnTo>
                  <a:pt x="2986" y="2320"/>
                </a:lnTo>
                <a:lnTo>
                  <a:pt x="2896" y="2326"/>
                </a:lnTo>
                <a:lnTo>
                  <a:pt x="2808" y="2332"/>
                </a:lnTo>
                <a:lnTo>
                  <a:pt x="2718" y="2342"/>
                </a:lnTo>
                <a:lnTo>
                  <a:pt x="2632" y="2352"/>
                </a:lnTo>
                <a:lnTo>
                  <a:pt x="2544" y="2364"/>
                </a:lnTo>
                <a:lnTo>
                  <a:pt x="2460" y="2378"/>
                </a:lnTo>
                <a:lnTo>
                  <a:pt x="2374" y="2392"/>
                </a:lnTo>
                <a:lnTo>
                  <a:pt x="2292" y="2408"/>
                </a:lnTo>
                <a:lnTo>
                  <a:pt x="2208" y="2426"/>
                </a:lnTo>
                <a:lnTo>
                  <a:pt x="2128" y="2446"/>
                </a:lnTo>
                <a:lnTo>
                  <a:pt x="2048" y="2466"/>
                </a:lnTo>
                <a:lnTo>
                  <a:pt x="1970" y="2488"/>
                </a:lnTo>
                <a:lnTo>
                  <a:pt x="1892" y="2512"/>
                </a:lnTo>
                <a:close/>
                <a:moveTo>
                  <a:pt x="5690" y="790"/>
                </a:moveTo>
                <a:lnTo>
                  <a:pt x="6110" y="790"/>
                </a:lnTo>
                <a:lnTo>
                  <a:pt x="6168" y="794"/>
                </a:lnTo>
                <a:lnTo>
                  <a:pt x="6220" y="800"/>
                </a:lnTo>
                <a:lnTo>
                  <a:pt x="6270" y="810"/>
                </a:lnTo>
                <a:lnTo>
                  <a:pt x="6314" y="826"/>
                </a:lnTo>
                <a:lnTo>
                  <a:pt x="6356" y="844"/>
                </a:lnTo>
                <a:lnTo>
                  <a:pt x="6392" y="864"/>
                </a:lnTo>
                <a:lnTo>
                  <a:pt x="6424" y="888"/>
                </a:lnTo>
                <a:lnTo>
                  <a:pt x="6454" y="916"/>
                </a:lnTo>
                <a:lnTo>
                  <a:pt x="6480" y="944"/>
                </a:lnTo>
                <a:lnTo>
                  <a:pt x="6502" y="976"/>
                </a:lnTo>
                <a:lnTo>
                  <a:pt x="6520" y="1010"/>
                </a:lnTo>
                <a:lnTo>
                  <a:pt x="6534" y="1044"/>
                </a:lnTo>
                <a:lnTo>
                  <a:pt x="6546" y="1080"/>
                </a:lnTo>
                <a:lnTo>
                  <a:pt x="6554" y="1118"/>
                </a:lnTo>
                <a:lnTo>
                  <a:pt x="6560" y="1156"/>
                </a:lnTo>
                <a:lnTo>
                  <a:pt x="6562" y="1194"/>
                </a:lnTo>
                <a:lnTo>
                  <a:pt x="6562" y="1232"/>
                </a:lnTo>
                <a:lnTo>
                  <a:pt x="6560" y="1272"/>
                </a:lnTo>
                <a:lnTo>
                  <a:pt x="6554" y="1310"/>
                </a:lnTo>
                <a:lnTo>
                  <a:pt x="6546" y="1348"/>
                </a:lnTo>
                <a:lnTo>
                  <a:pt x="6536" y="1384"/>
                </a:lnTo>
                <a:lnTo>
                  <a:pt x="6522" y="1420"/>
                </a:lnTo>
                <a:lnTo>
                  <a:pt x="6508" y="1454"/>
                </a:lnTo>
                <a:lnTo>
                  <a:pt x="6490" y="1488"/>
                </a:lnTo>
                <a:lnTo>
                  <a:pt x="6470" y="1518"/>
                </a:lnTo>
                <a:lnTo>
                  <a:pt x="6450" y="1546"/>
                </a:lnTo>
                <a:lnTo>
                  <a:pt x="6428" y="1572"/>
                </a:lnTo>
                <a:lnTo>
                  <a:pt x="6402" y="1596"/>
                </a:lnTo>
                <a:lnTo>
                  <a:pt x="6376" y="1616"/>
                </a:lnTo>
                <a:lnTo>
                  <a:pt x="6348" y="1634"/>
                </a:lnTo>
                <a:lnTo>
                  <a:pt x="6320" y="1646"/>
                </a:lnTo>
                <a:lnTo>
                  <a:pt x="6290" y="1656"/>
                </a:lnTo>
                <a:lnTo>
                  <a:pt x="6248" y="1684"/>
                </a:lnTo>
                <a:lnTo>
                  <a:pt x="6202" y="1714"/>
                </a:lnTo>
                <a:lnTo>
                  <a:pt x="6142" y="1746"/>
                </a:lnTo>
                <a:lnTo>
                  <a:pt x="6110" y="1776"/>
                </a:lnTo>
                <a:lnTo>
                  <a:pt x="6078" y="1804"/>
                </a:lnTo>
                <a:lnTo>
                  <a:pt x="6042" y="1826"/>
                </a:lnTo>
                <a:lnTo>
                  <a:pt x="6004" y="1846"/>
                </a:lnTo>
                <a:lnTo>
                  <a:pt x="5964" y="1862"/>
                </a:lnTo>
                <a:lnTo>
                  <a:pt x="5924" y="1872"/>
                </a:lnTo>
                <a:lnTo>
                  <a:pt x="5902" y="1876"/>
                </a:lnTo>
                <a:lnTo>
                  <a:pt x="5880" y="1880"/>
                </a:lnTo>
                <a:lnTo>
                  <a:pt x="5860" y="1880"/>
                </a:lnTo>
                <a:lnTo>
                  <a:pt x="5836" y="1880"/>
                </a:lnTo>
                <a:lnTo>
                  <a:pt x="5814" y="1880"/>
                </a:lnTo>
                <a:lnTo>
                  <a:pt x="5792" y="1878"/>
                </a:lnTo>
                <a:lnTo>
                  <a:pt x="5770" y="1874"/>
                </a:lnTo>
                <a:lnTo>
                  <a:pt x="5750" y="1870"/>
                </a:lnTo>
                <a:lnTo>
                  <a:pt x="5728" y="1864"/>
                </a:lnTo>
                <a:lnTo>
                  <a:pt x="5708" y="1856"/>
                </a:lnTo>
                <a:lnTo>
                  <a:pt x="5668" y="1840"/>
                </a:lnTo>
                <a:lnTo>
                  <a:pt x="5632" y="1818"/>
                </a:lnTo>
                <a:lnTo>
                  <a:pt x="5596" y="1794"/>
                </a:lnTo>
                <a:lnTo>
                  <a:pt x="5564" y="1766"/>
                </a:lnTo>
                <a:lnTo>
                  <a:pt x="5534" y="1734"/>
                </a:lnTo>
                <a:lnTo>
                  <a:pt x="5508" y="1700"/>
                </a:lnTo>
                <a:lnTo>
                  <a:pt x="5484" y="1662"/>
                </a:lnTo>
                <a:lnTo>
                  <a:pt x="5464" y="1622"/>
                </a:lnTo>
                <a:lnTo>
                  <a:pt x="5446" y="1580"/>
                </a:lnTo>
                <a:lnTo>
                  <a:pt x="5434" y="1536"/>
                </a:lnTo>
                <a:lnTo>
                  <a:pt x="5424" y="1492"/>
                </a:lnTo>
                <a:lnTo>
                  <a:pt x="5418" y="1444"/>
                </a:lnTo>
                <a:lnTo>
                  <a:pt x="5416" y="1396"/>
                </a:lnTo>
                <a:lnTo>
                  <a:pt x="5418" y="1282"/>
                </a:lnTo>
                <a:lnTo>
                  <a:pt x="5422" y="1238"/>
                </a:lnTo>
                <a:lnTo>
                  <a:pt x="5428" y="1196"/>
                </a:lnTo>
                <a:lnTo>
                  <a:pt x="5436" y="1154"/>
                </a:lnTo>
                <a:lnTo>
                  <a:pt x="5448" y="1114"/>
                </a:lnTo>
                <a:lnTo>
                  <a:pt x="5454" y="1080"/>
                </a:lnTo>
                <a:lnTo>
                  <a:pt x="5460" y="1048"/>
                </a:lnTo>
                <a:lnTo>
                  <a:pt x="5468" y="1018"/>
                </a:lnTo>
                <a:lnTo>
                  <a:pt x="5478" y="988"/>
                </a:lnTo>
                <a:lnTo>
                  <a:pt x="5488" y="958"/>
                </a:lnTo>
                <a:lnTo>
                  <a:pt x="5498" y="932"/>
                </a:lnTo>
                <a:lnTo>
                  <a:pt x="5512" y="906"/>
                </a:lnTo>
                <a:lnTo>
                  <a:pt x="5526" y="884"/>
                </a:lnTo>
                <a:lnTo>
                  <a:pt x="5542" y="862"/>
                </a:lnTo>
                <a:lnTo>
                  <a:pt x="5558" y="844"/>
                </a:lnTo>
                <a:lnTo>
                  <a:pt x="5576" y="828"/>
                </a:lnTo>
                <a:lnTo>
                  <a:pt x="5596" y="814"/>
                </a:lnTo>
                <a:lnTo>
                  <a:pt x="5618" y="804"/>
                </a:lnTo>
                <a:lnTo>
                  <a:pt x="5640" y="796"/>
                </a:lnTo>
                <a:lnTo>
                  <a:pt x="5664" y="792"/>
                </a:lnTo>
                <a:lnTo>
                  <a:pt x="5690" y="790"/>
                </a:lnTo>
                <a:close/>
                <a:moveTo>
                  <a:pt x="6172" y="1538"/>
                </a:moveTo>
                <a:lnTo>
                  <a:pt x="6172" y="1538"/>
                </a:lnTo>
                <a:lnTo>
                  <a:pt x="6122" y="1514"/>
                </a:lnTo>
                <a:lnTo>
                  <a:pt x="6070" y="1488"/>
                </a:lnTo>
                <a:lnTo>
                  <a:pt x="6032" y="1464"/>
                </a:lnTo>
                <a:lnTo>
                  <a:pt x="5996" y="1440"/>
                </a:lnTo>
                <a:lnTo>
                  <a:pt x="5960" y="1414"/>
                </a:lnTo>
                <a:lnTo>
                  <a:pt x="5926" y="1386"/>
                </a:lnTo>
                <a:lnTo>
                  <a:pt x="5896" y="1356"/>
                </a:lnTo>
                <a:lnTo>
                  <a:pt x="5864" y="1326"/>
                </a:lnTo>
                <a:lnTo>
                  <a:pt x="5836" y="1292"/>
                </a:lnTo>
                <a:lnTo>
                  <a:pt x="5810" y="1260"/>
                </a:lnTo>
                <a:lnTo>
                  <a:pt x="5784" y="1224"/>
                </a:lnTo>
                <a:lnTo>
                  <a:pt x="5760" y="1188"/>
                </a:lnTo>
                <a:lnTo>
                  <a:pt x="5738" y="1152"/>
                </a:lnTo>
                <a:lnTo>
                  <a:pt x="5718" y="1114"/>
                </a:lnTo>
                <a:lnTo>
                  <a:pt x="5700" y="1076"/>
                </a:lnTo>
                <a:lnTo>
                  <a:pt x="5684" y="1036"/>
                </a:lnTo>
                <a:lnTo>
                  <a:pt x="5670" y="996"/>
                </a:lnTo>
                <a:lnTo>
                  <a:pt x="5658" y="956"/>
                </a:lnTo>
                <a:lnTo>
                  <a:pt x="5640" y="970"/>
                </a:lnTo>
                <a:lnTo>
                  <a:pt x="5624" y="984"/>
                </a:lnTo>
                <a:lnTo>
                  <a:pt x="5608" y="1000"/>
                </a:lnTo>
                <a:lnTo>
                  <a:pt x="5594" y="1016"/>
                </a:lnTo>
                <a:lnTo>
                  <a:pt x="5580" y="1034"/>
                </a:lnTo>
                <a:lnTo>
                  <a:pt x="5568" y="1054"/>
                </a:lnTo>
                <a:lnTo>
                  <a:pt x="5556" y="1072"/>
                </a:lnTo>
                <a:lnTo>
                  <a:pt x="5544" y="1094"/>
                </a:lnTo>
                <a:lnTo>
                  <a:pt x="5534" y="1114"/>
                </a:lnTo>
                <a:lnTo>
                  <a:pt x="5526" y="1136"/>
                </a:lnTo>
                <a:lnTo>
                  <a:pt x="5518" y="1160"/>
                </a:lnTo>
                <a:lnTo>
                  <a:pt x="5512" y="1182"/>
                </a:lnTo>
                <a:lnTo>
                  <a:pt x="5506" y="1206"/>
                </a:lnTo>
                <a:lnTo>
                  <a:pt x="5502" y="1232"/>
                </a:lnTo>
                <a:lnTo>
                  <a:pt x="5500" y="1256"/>
                </a:lnTo>
                <a:lnTo>
                  <a:pt x="5498" y="1282"/>
                </a:lnTo>
                <a:lnTo>
                  <a:pt x="5496" y="1398"/>
                </a:lnTo>
                <a:lnTo>
                  <a:pt x="5498" y="1438"/>
                </a:lnTo>
                <a:lnTo>
                  <a:pt x="5502" y="1478"/>
                </a:lnTo>
                <a:lnTo>
                  <a:pt x="5510" y="1518"/>
                </a:lnTo>
                <a:lnTo>
                  <a:pt x="5522" y="1554"/>
                </a:lnTo>
                <a:lnTo>
                  <a:pt x="5536" y="1590"/>
                </a:lnTo>
                <a:lnTo>
                  <a:pt x="5554" y="1622"/>
                </a:lnTo>
                <a:lnTo>
                  <a:pt x="5574" y="1654"/>
                </a:lnTo>
                <a:lnTo>
                  <a:pt x="5596" y="1682"/>
                </a:lnTo>
                <a:lnTo>
                  <a:pt x="5620" y="1708"/>
                </a:lnTo>
                <a:lnTo>
                  <a:pt x="5646" y="1730"/>
                </a:lnTo>
                <a:lnTo>
                  <a:pt x="5674" y="1752"/>
                </a:lnTo>
                <a:lnTo>
                  <a:pt x="5704" y="1768"/>
                </a:lnTo>
                <a:lnTo>
                  <a:pt x="5736" y="1782"/>
                </a:lnTo>
                <a:lnTo>
                  <a:pt x="5770" y="1792"/>
                </a:lnTo>
                <a:lnTo>
                  <a:pt x="5804" y="1798"/>
                </a:lnTo>
                <a:lnTo>
                  <a:pt x="5838" y="1800"/>
                </a:lnTo>
                <a:lnTo>
                  <a:pt x="5866" y="1800"/>
                </a:lnTo>
                <a:lnTo>
                  <a:pt x="5894" y="1796"/>
                </a:lnTo>
                <a:lnTo>
                  <a:pt x="5920" y="1792"/>
                </a:lnTo>
                <a:lnTo>
                  <a:pt x="5946" y="1784"/>
                </a:lnTo>
                <a:lnTo>
                  <a:pt x="5972" y="1772"/>
                </a:lnTo>
                <a:lnTo>
                  <a:pt x="5996" y="1760"/>
                </a:lnTo>
                <a:lnTo>
                  <a:pt x="6020" y="1746"/>
                </a:lnTo>
                <a:lnTo>
                  <a:pt x="6042" y="1730"/>
                </a:lnTo>
                <a:lnTo>
                  <a:pt x="6064" y="1710"/>
                </a:lnTo>
                <a:lnTo>
                  <a:pt x="6084" y="1690"/>
                </a:lnTo>
                <a:lnTo>
                  <a:pt x="6104" y="1668"/>
                </a:lnTo>
                <a:lnTo>
                  <a:pt x="6120" y="1646"/>
                </a:lnTo>
                <a:lnTo>
                  <a:pt x="6136" y="1620"/>
                </a:lnTo>
                <a:lnTo>
                  <a:pt x="6150" y="1594"/>
                </a:lnTo>
                <a:lnTo>
                  <a:pt x="6162" y="1566"/>
                </a:lnTo>
                <a:lnTo>
                  <a:pt x="6172" y="1538"/>
                </a:lnTo>
                <a:close/>
                <a:moveTo>
                  <a:pt x="290" y="1352"/>
                </a:moveTo>
                <a:lnTo>
                  <a:pt x="290" y="1414"/>
                </a:lnTo>
                <a:lnTo>
                  <a:pt x="292" y="1454"/>
                </a:lnTo>
                <a:lnTo>
                  <a:pt x="298" y="1492"/>
                </a:lnTo>
                <a:lnTo>
                  <a:pt x="306" y="1530"/>
                </a:lnTo>
                <a:lnTo>
                  <a:pt x="318" y="1566"/>
                </a:lnTo>
                <a:lnTo>
                  <a:pt x="334" y="1600"/>
                </a:lnTo>
                <a:lnTo>
                  <a:pt x="352" y="1632"/>
                </a:lnTo>
                <a:lnTo>
                  <a:pt x="372" y="1662"/>
                </a:lnTo>
                <a:lnTo>
                  <a:pt x="394" y="1690"/>
                </a:lnTo>
                <a:lnTo>
                  <a:pt x="418" y="1714"/>
                </a:lnTo>
                <a:lnTo>
                  <a:pt x="446" y="1736"/>
                </a:lnTo>
                <a:lnTo>
                  <a:pt x="474" y="1756"/>
                </a:lnTo>
                <a:lnTo>
                  <a:pt x="504" y="1772"/>
                </a:lnTo>
                <a:lnTo>
                  <a:pt x="536" y="1784"/>
                </a:lnTo>
                <a:lnTo>
                  <a:pt x="568" y="1794"/>
                </a:lnTo>
                <a:lnTo>
                  <a:pt x="602" y="1800"/>
                </a:lnTo>
                <a:lnTo>
                  <a:pt x="636" y="1802"/>
                </a:lnTo>
                <a:lnTo>
                  <a:pt x="672" y="1800"/>
                </a:lnTo>
                <a:lnTo>
                  <a:pt x="706" y="1794"/>
                </a:lnTo>
                <a:lnTo>
                  <a:pt x="738" y="1784"/>
                </a:lnTo>
                <a:lnTo>
                  <a:pt x="770" y="1772"/>
                </a:lnTo>
                <a:lnTo>
                  <a:pt x="800" y="1756"/>
                </a:lnTo>
                <a:lnTo>
                  <a:pt x="828" y="1736"/>
                </a:lnTo>
                <a:lnTo>
                  <a:pt x="856" y="1714"/>
                </a:lnTo>
                <a:lnTo>
                  <a:pt x="880" y="1690"/>
                </a:lnTo>
                <a:lnTo>
                  <a:pt x="902" y="1662"/>
                </a:lnTo>
                <a:lnTo>
                  <a:pt x="922" y="1632"/>
                </a:lnTo>
                <a:lnTo>
                  <a:pt x="940" y="1600"/>
                </a:lnTo>
                <a:lnTo>
                  <a:pt x="954" y="1566"/>
                </a:lnTo>
                <a:lnTo>
                  <a:pt x="966" y="1530"/>
                </a:lnTo>
                <a:lnTo>
                  <a:pt x="976" y="1492"/>
                </a:lnTo>
                <a:lnTo>
                  <a:pt x="980" y="1454"/>
                </a:lnTo>
                <a:lnTo>
                  <a:pt x="982" y="1414"/>
                </a:lnTo>
                <a:lnTo>
                  <a:pt x="982" y="1284"/>
                </a:lnTo>
                <a:lnTo>
                  <a:pt x="982" y="1258"/>
                </a:lnTo>
                <a:lnTo>
                  <a:pt x="980" y="1234"/>
                </a:lnTo>
                <a:lnTo>
                  <a:pt x="976" y="1210"/>
                </a:lnTo>
                <a:lnTo>
                  <a:pt x="972" y="1186"/>
                </a:lnTo>
                <a:lnTo>
                  <a:pt x="966" y="1164"/>
                </a:lnTo>
                <a:lnTo>
                  <a:pt x="958" y="1142"/>
                </a:lnTo>
                <a:lnTo>
                  <a:pt x="950" y="1120"/>
                </a:lnTo>
                <a:lnTo>
                  <a:pt x="942" y="1100"/>
                </a:lnTo>
                <a:lnTo>
                  <a:pt x="930" y="1080"/>
                </a:lnTo>
                <a:lnTo>
                  <a:pt x="920" y="1060"/>
                </a:lnTo>
                <a:lnTo>
                  <a:pt x="906" y="1042"/>
                </a:lnTo>
                <a:lnTo>
                  <a:pt x="894" y="1024"/>
                </a:lnTo>
                <a:lnTo>
                  <a:pt x="880" y="1008"/>
                </a:lnTo>
                <a:lnTo>
                  <a:pt x="864" y="992"/>
                </a:lnTo>
                <a:lnTo>
                  <a:pt x="848" y="978"/>
                </a:lnTo>
                <a:lnTo>
                  <a:pt x="832" y="964"/>
                </a:lnTo>
                <a:lnTo>
                  <a:pt x="584" y="1100"/>
                </a:lnTo>
                <a:lnTo>
                  <a:pt x="690" y="1224"/>
                </a:lnTo>
                <a:lnTo>
                  <a:pt x="456" y="1232"/>
                </a:lnTo>
                <a:lnTo>
                  <a:pt x="456" y="1352"/>
                </a:lnTo>
                <a:lnTo>
                  <a:pt x="290" y="1352"/>
                </a:lnTo>
                <a:close/>
                <a:moveTo>
                  <a:pt x="594" y="776"/>
                </a:moveTo>
                <a:lnTo>
                  <a:pt x="594" y="776"/>
                </a:lnTo>
                <a:lnTo>
                  <a:pt x="620" y="776"/>
                </a:lnTo>
                <a:lnTo>
                  <a:pt x="946" y="780"/>
                </a:lnTo>
                <a:lnTo>
                  <a:pt x="956" y="782"/>
                </a:lnTo>
                <a:lnTo>
                  <a:pt x="964" y="784"/>
                </a:lnTo>
                <a:lnTo>
                  <a:pt x="972" y="788"/>
                </a:lnTo>
                <a:lnTo>
                  <a:pt x="978" y="794"/>
                </a:lnTo>
                <a:lnTo>
                  <a:pt x="984" y="800"/>
                </a:lnTo>
                <a:lnTo>
                  <a:pt x="988" y="808"/>
                </a:lnTo>
                <a:lnTo>
                  <a:pt x="990" y="816"/>
                </a:lnTo>
                <a:lnTo>
                  <a:pt x="992" y="826"/>
                </a:lnTo>
                <a:lnTo>
                  <a:pt x="994" y="834"/>
                </a:lnTo>
                <a:lnTo>
                  <a:pt x="992" y="844"/>
                </a:lnTo>
                <a:lnTo>
                  <a:pt x="990" y="854"/>
                </a:lnTo>
                <a:lnTo>
                  <a:pt x="986" y="864"/>
                </a:lnTo>
                <a:lnTo>
                  <a:pt x="980" y="874"/>
                </a:lnTo>
                <a:lnTo>
                  <a:pt x="972" y="882"/>
                </a:lnTo>
                <a:lnTo>
                  <a:pt x="962" y="890"/>
                </a:lnTo>
                <a:lnTo>
                  <a:pt x="952" y="898"/>
                </a:lnTo>
                <a:lnTo>
                  <a:pt x="908" y="922"/>
                </a:lnTo>
                <a:lnTo>
                  <a:pt x="924" y="938"/>
                </a:lnTo>
                <a:lnTo>
                  <a:pt x="942" y="956"/>
                </a:lnTo>
                <a:lnTo>
                  <a:pt x="958" y="976"/>
                </a:lnTo>
                <a:lnTo>
                  <a:pt x="972" y="994"/>
                </a:lnTo>
                <a:lnTo>
                  <a:pt x="986" y="1016"/>
                </a:lnTo>
                <a:lnTo>
                  <a:pt x="998" y="1036"/>
                </a:lnTo>
                <a:lnTo>
                  <a:pt x="1010" y="1058"/>
                </a:lnTo>
                <a:lnTo>
                  <a:pt x="1020" y="1082"/>
                </a:lnTo>
                <a:lnTo>
                  <a:pt x="1030" y="1104"/>
                </a:lnTo>
                <a:lnTo>
                  <a:pt x="1038" y="1128"/>
                </a:lnTo>
                <a:lnTo>
                  <a:pt x="1046" y="1154"/>
                </a:lnTo>
                <a:lnTo>
                  <a:pt x="1052" y="1178"/>
                </a:lnTo>
                <a:lnTo>
                  <a:pt x="1056" y="1204"/>
                </a:lnTo>
                <a:lnTo>
                  <a:pt x="1060" y="1230"/>
                </a:lnTo>
                <a:lnTo>
                  <a:pt x="1062" y="1256"/>
                </a:lnTo>
                <a:lnTo>
                  <a:pt x="1062" y="1284"/>
                </a:lnTo>
                <a:lnTo>
                  <a:pt x="1062" y="1414"/>
                </a:lnTo>
                <a:lnTo>
                  <a:pt x="1060" y="1460"/>
                </a:lnTo>
                <a:lnTo>
                  <a:pt x="1054" y="1506"/>
                </a:lnTo>
                <a:lnTo>
                  <a:pt x="1044" y="1552"/>
                </a:lnTo>
                <a:lnTo>
                  <a:pt x="1030" y="1594"/>
                </a:lnTo>
                <a:lnTo>
                  <a:pt x="1012" y="1634"/>
                </a:lnTo>
                <a:lnTo>
                  <a:pt x="990" y="1674"/>
                </a:lnTo>
                <a:lnTo>
                  <a:pt x="966" y="1710"/>
                </a:lnTo>
                <a:lnTo>
                  <a:pt x="940" y="1742"/>
                </a:lnTo>
                <a:lnTo>
                  <a:pt x="910" y="1772"/>
                </a:lnTo>
                <a:lnTo>
                  <a:pt x="876" y="1800"/>
                </a:lnTo>
                <a:lnTo>
                  <a:pt x="842" y="1824"/>
                </a:lnTo>
                <a:lnTo>
                  <a:pt x="804" y="1844"/>
                </a:lnTo>
                <a:lnTo>
                  <a:pt x="764" y="1860"/>
                </a:lnTo>
                <a:lnTo>
                  <a:pt x="724" y="1872"/>
                </a:lnTo>
                <a:lnTo>
                  <a:pt x="702" y="1876"/>
                </a:lnTo>
                <a:lnTo>
                  <a:pt x="680" y="1878"/>
                </a:lnTo>
                <a:lnTo>
                  <a:pt x="660" y="1880"/>
                </a:lnTo>
                <a:lnTo>
                  <a:pt x="636" y="1882"/>
                </a:lnTo>
                <a:lnTo>
                  <a:pt x="602" y="1880"/>
                </a:lnTo>
                <a:lnTo>
                  <a:pt x="568" y="1874"/>
                </a:lnTo>
                <a:lnTo>
                  <a:pt x="534" y="1868"/>
                </a:lnTo>
                <a:lnTo>
                  <a:pt x="502" y="1856"/>
                </a:lnTo>
                <a:lnTo>
                  <a:pt x="470" y="1844"/>
                </a:lnTo>
                <a:lnTo>
                  <a:pt x="440" y="1828"/>
                </a:lnTo>
                <a:lnTo>
                  <a:pt x="412" y="1810"/>
                </a:lnTo>
                <a:lnTo>
                  <a:pt x="384" y="1790"/>
                </a:lnTo>
                <a:lnTo>
                  <a:pt x="358" y="1768"/>
                </a:lnTo>
                <a:lnTo>
                  <a:pt x="336" y="1744"/>
                </a:lnTo>
                <a:lnTo>
                  <a:pt x="312" y="1718"/>
                </a:lnTo>
                <a:lnTo>
                  <a:pt x="292" y="1690"/>
                </a:lnTo>
                <a:lnTo>
                  <a:pt x="274" y="1660"/>
                </a:lnTo>
                <a:lnTo>
                  <a:pt x="258" y="1628"/>
                </a:lnTo>
                <a:lnTo>
                  <a:pt x="244" y="1596"/>
                </a:lnTo>
                <a:lnTo>
                  <a:pt x="232" y="1562"/>
                </a:lnTo>
                <a:lnTo>
                  <a:pt x="210" y="1548"/>
                </a:lnTo>
                <a:lnTo>
                  <a:pt x="190" y="1534"/>
                </a:lnTo>
                <a:lnTo>
                  <a:pt x="172" y="1516"/>
                </a:lnTo>
                <a:lnTo>
                  <a:pt x="158" y="1500"/>
                </a:lnTo>
                <a:lnTo>
                  <a:pt x="146" y="1480"/>
                </a:lnTo>
                <a:lnTo>
                  <a:pt x="136" y="1460"/>
                </a:lnTo>
                <a:lnTo>
                  <a:pt x="130" y="1438"/>
                </a:lnTo>
                <a:lnTo>
                  <a:pt x="128" y="1414"/>
                </a:lnTo>
                <a:lnTo>
                  <a:pt x="128" y="1368"/>
                </a:lnTo>
                <a:lnTo>
                  <a:pt x="128" y="1284"/>
                </a:lnTo>
                <a:lnTo>
                  <a:pt x="130" y="1240"/>
                </a:lnTo>
                <a:lnTo>
                  <a:pt x="136" y="1198"/>
                </a:lnTo>
                <a:lnTo>
                  <a:pt x="144" y="1156"/>
                </a:lnTo>
                <a:lnTo>
                  <a:pt x="154" y="1116"/>
                </a:lnTo>
                <a:lnTo>
                  <a:pt x="168" y="1078"/>
                </a:lnTo>
                <a:lnTo>
                  <a:pt x="186" y="1040"/>
                </a:lnTo>
                <a:lnTo>
                  <a:pt x="204" y="1006"/>
                </a:lnTo>
                <a:lnTo>
                  <a:pt x="228" y="972"/>
                </a:lnTo>
                <a:lnTo>
                  <a:pt x="252" y="940"/>
                </a:lnTo>
                <a:lnTo>
                  <a:pt x="278" y="910"/>
                </a:lnTo>
                <a:lnTo>
                  <a:pt x="308" y="884"/>
                </a:lnTo>
                <a:lnTo>
                  <a:pt x="338" y="860"/>
                </a:lnTo>
                <a:lnTo>
                  <a:pt x="370" y="838"/>
                </a:lnTo>
                <a:lnTo>
                  <a:pt x="406" y="820"/>
                </a:lnTo>
                <a:lnTo>
                  <a:pt x="442" y="804"/>
                </a:lnTo>
                <a:lnTo>
                  <a:pt x="480" y="792"/>
                </a:lnTo>
                <a:lnTo>
                  <a:pt x="508" y="784"/>
                </a:lnTo>
                <a:lnTo>
                  <a:pt x="536" y="780"/>
                </a:lnTo>
                <a:lnTo>
                  <a:pt x="564" y="776"/>
                </a:lnTo>
                <a:lnTo>
                  <a:pt x="594" y="776"/>
                </a:lnTo>
                <a:close/>
              </a:path>
            </a:pathLst>
          </a:custGeom>
          <a:solidFill>
            <a:schemeClr val="tx1">
              <a:lumMod val="65000"/>
              <a:lumOff val="35000"/>
            </a:schemeClr>
          </a:solidFill>
          <a:ln w="9525">
            <a:no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1BB890A8-344A-46B9-82AB-C561F3875CD7}"/>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504915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إطار المشتريات فيما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إطار المشتريات للمشروع.</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يكون باستطاعة فريق التدقيق التأكيد على أن إطار المشتريات قد حدد 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مدى كفاية عملية التأهيل المسبق لمقدمي العطاءات المحتملين ومدى توافقها مع نموذج تنفيذ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عدد العروض المطلوبة للانتقال إلى عملية المشتريات.</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الآلية التي سيتم اتباعها في حالة عدم ملاءمة مقدمي العطاءات الذين أبدوا رغبتهم للمشاركة في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الآلية التي سيتم اتباعها لتقييم العروض المستلمة والمعايير المتبعة في توزيع الأوزان/درجات التقييم.</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التأهيل المسبق للمناقصة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طلب استدراج العروض</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عدد العروض المطلوبة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الآلية المتبعة في تقييم العروض</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 الآلية المتبعة بعد التفاوض</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ترسية المناقصة والآلية المتبعة في إدارة العقد</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17E29D8E-F61E-4130-949A-1C7489343B7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68</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565793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1"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6" name="Rectangle 35">
            <a:extLst>
              <a:ext uri="{FF2B5EF4-FFF2-40B4-BE49-F238E27FC236}">
                <a16:creationId xmlns:a16="http://schemas.microsoft.com/office/drawing/2014/main" id="{43338CD3-147D-4BD8-B635-AA641B6B8A3E}"/>
              </a:ext>
            </a:extLst>
          </p:cNvPr>
          <p:cNvSpPr/>
          <p:nvPr/>
        </p:nvSpPr>
        <p:spPr>
          <a:xfrm>
            <a:off x="0" y="840175"/>
            <a:ext cx="12801599" cy="7811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Pentagon 2">
            <a:extLst>
              <a:ext uri="{FF2B5EF4-FFF2-40B4-BE49-F238E27FC236}">
                <a16:creationId xmlns:a16="http://schemas.microsoft.com/office/drawing/2014/main" id="{12CE62A3-C033-46C1-941D-4BFB7895AB98}"/>
              </a:ext>
            </a:extLst>
          </p:cNvPr>
          <p:cNvSpPr/>
          <p:nvPr/>
        </p:nvSpPr>
        <p:spPr>
          <a:xfrm rot="10800000" flipV="1">
            <a:off x="11155679" y="981294"/>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1 - مبررات البدء في تنفيذ المشروع / الإعداد للمشروع</a:t>
            </a:r>
          </a:p>
        </p:txBody>
      </p:sp>
      <p:sp>
        <p:nvSpPr>
          <p:cNvPr id="38" name="Arrow: Pentagon 37">
            <a:extLst>
              <a:ext uri="{FF2B5EF4-FFF2-40B4-BE49-F238E27FC236}">
                <a16:creationId xmlns:a16="http://schemas.microsoft.com/office/drawing/2014/main" id="{4B5C2ECF-A8FE-4FF1-AD96-8FD4B613FFEC}"/>
              </a:ext>
            </a:extLst>
          </p:cNvPr>
          <p:cNvSpPr/>
          <p:nvPr/>
        </p:nvSpPr>
        <p:spPr>
          <a:xfrm rot="10800000" flipV="1">
            <a:off x="2714043" y="950816"/>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6 - تقييم المزايا</a:t>
            </a:r>
          </a:p>
        </p:txBody>
      </p:sp>
      <p:sp>
        <p:nvSpPr>
          <p:cNvPr id="39" name="Arrow: Pentagon 38">
            <a:extLst>
              <a:ext uri="{FF2B5EF4-FFF2-40B4-BE49-F238E27FC236}">
                <a16:creationId xmlns:a16="http://schemas.microsoft.com/office/drawing/2014/main" id="{4FA5FEE5-A48E-4408-91BB-28456C36407D}"/>
              </a:ext>
            </a:extLst>
          </p:cNvPr>
          <p:cNvSpPr/>
          <p:nvPr/>
        </p:nvSpPr>
        <p:spPr>
          <a:xfrm rot="10800000" flipV="1">
            <a:off x="4399721" y="981294"/>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5 - جاهزية الخدمة</a:t>
            </a:r>
          </a:p>
        </p:txBody>
      </p:sp>
      <p:sp>
        <p:nvSpPr>
          <p:cNvPr id="40" name="Arrow: Pentagon 39">
            <a:extLst>
              <a:ext uri="{FF2B5EF4-FFF2-40B4-BE49-F238E27FC236}">
                <a16:creationId xmlns:a16="http://schemas.microsoft.com/office/drawing/2014/main" id="{5783DF75-5381-45F8-9B92-2FDD9EFD030E}"/>
              </a:ext>
            </a:extLst>
          </p:cNvPr>
          <p:cNvSpPr/>
          <p:nvPr/>
        </p:nvSpPr>
        <p:spPr>
          <a:xfrm rot="10800000" flipV="1">
            <a:off x="6085397" y="950817"/>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4 - ترسية المناقصة</a:t>
            </a:r>
          </a:p>
        </p:txBody>
      </p:sp>
      <p:sp>
        <p:nvSpPr>
          <p:cNvPr id="41" name="Arrow: Pentagon 40">
            <a:extLst>
              <a:ext uri="{FF2B5EF4-FFF2-40B4-BE49-F238E27FC236}">
                <a16:creationId xmlns:a16="http://schemas.microsoft.com/office/drawing/2014/main" id="{1205880C-EA3A-4CBB-B69E-2317BD8DF96D}"/>
              </a:ext>
            </a:extLst>
          </p:cNvPr>
          <p:cNvSpPr/>
          <p:nvPr/>
        </p:nvSpPr>
        <p:spPr>
          <a:xfrm rot="10800000" flipV="1">
            <a:off x="7771073" y="966055"/>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3 - جاهزية المشتريات</a:t>
            </a:r>
          </a:p>
        </p:txBody>
      </p:sp>
      <p:sp>
        <p:nvSpPr>
          <p:cNvPr id="42" name="Arrow: Pentagon 41">
            <a:extLst>
              <a:ext uri="{FF2B5EF4-FFF2-40B4-BE49-F238E27FC236}">
                <a16:creationId xmlns:a16="http://schemas.microsoft.com/office/drawing/2014/main" id="{2C9E738E-D80A-4BE9-8C37-D72C7AB98BAF}"/>
              </a:ext>
            </a:extLst>
          </p:cNvPr>
          <p:cNvSpPr/>
          <p:nvPr/>
        </p:nvSpPr>
        <p:spPr>
          <a:xfrm rot="10800000" flipV="1">
            <a:off x="9470003" y="966054"/>
            <a:ext cx="1645920" cy="640080"/>
          </a:xfrm>
          <a:prstGeom prst="homePlate">
            <a:avLst/>
          </a:prstGeom>
          <a:solidFill>
            <a:srgbClr val="8E1838"/>
          </a:solidFill>
          <a:ln>
            <a:solidFill>
              <a:srgbClr val="8E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الرقابة المستقلة 2 - حالة العمل</a:t>
            </a:r>
          </a:p>
        </p:txBody>
      </p:sp>
      <p:grpSp>
        <p:nvGrpSpPr>
          <p:cNvPr id="4" name="Group 3">
            <a:extLst>
              <a:ext uri="{FF2B5EF4-FFF2-40B4-BE49-F238E27FC236}">
                <a16:creationId xmlns:a16="http://schemas.microsoft.com/office/drawing/2014/main" id="{C5F2E69D-7076-42EC-80C9-38D51D523F4C}"/>
              </a:ext>
            </a:extLst>
          </p:cNvPr>
          <p:cNvGrpSpPr/>
          <p:nvPr/>
        </p:nvGrpSpPr>
        <p:grpSpPr>
          <a:xfrm>
            <a:off x="662609" y="2282889"/>
            <a:ext cx="11476382" cy="6218287"/>
            <a:chOff x="662609" y="2282889"/>
            <a:chExt cx="11476382" cy="6218287"/>
          </a:xfrm>
        </p:grpSpPr>
        <p:grpSp>
          <p:nvGrpSpPr>
            <p:cNvPr id="44" name="Group 43">
              <a:extLst>
                <a:ext uri="{FF2B5EF4-FFF2-40B4-BE49-F238E27FC236}">
                  <a16:creationId xmlns:a16="http://schemas.microsoft.com/office/drawing/2014/main" id="{8DD573BF-E565-43A2-B1C5-AA808CB15C13}"/>
                </a:ext>
              </a:extLst>
            </p:cNvPr>
            <p:cNvGrpSpPr/>
            <p:nvPr/>
          </p:nvGrpSpPr>
          <p:grpSpPr>
            <a:xfrm>
              <a:off x="662609" y="2282889"/>
              <a:ext cx="11476382" cy="1951403"/>
              <a:chOff x="715618" y="1836180"/>
              <a:chExt cx="11476382" cy="1951403"/>
            </a:xfrm>
          </p:grpSpPr>
          <p:sp>
            <p:nvSpPr>
              <p:cNvPr id="80" name="Rectangle 79">
                <a:extLst>
                  <a:ext uri="{FF2B5EF4-FFF2-40B4-BE49-F238E27FC236}">
                    <a16:creationId xmlns:a16="http://schemas.microsoft.com/office/drawing/2014/main" id="{FFF9332E-5AF7-481B-BB3A-BF19A9C880B8}"/>
                  </a:ext>
                </a:extLst>
              </p:cNvPr>
              <p:cNvSpPr/>
              <p:nvPr/>
            </p:nvSpPr>
            <p:spPr>
              <a:xfrm>
                <a:off x="715618" y="1836180"/>
                <a:ext cx="11476382" cy="1951403"/>
              </a:xfrm>
              <a:prstGeom prst="rect">
                <a:avLst/>
              </a:prstGeom>
              <a:solidFill>
                <a:srgbClr val="F2F2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marR="0" lvl="4"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يقوم ديوان المحاسبة بتنفيذ عمليات الرقابة المستقلة على دورة حياة مشتريات المشاريع الرأسمالية بهدف تحسين نظام المشتريات والنتائج المرجوة من المشاريع من خلال التشجيع على الأداء الأفضل في التخطيط والتطوير والتنفيذ. تعتبر الرقابة المستقلة من العمليات المهمة التي تعمل على تقييم مدى شمولية وصحة العمليات المستخدمة في تطوير وتنفيذ مشروع ما في مرحلة معينة من دورة حياة المشروع. يمكن تنفيذ عمليات الرقابة المستقلة في 6 نقاط (أو بوابات) أثناء دورة حياة المشروع بغرض التقييم المستقل لما إذا كان قد تم تطبيق مستوى مناسب من النظام أثناء دورة حياة المشروع.</a:t>
                </a:r>
              </a:p>
            </p:txBody>
          </p:sp>
          <p:sp>
            <p:nvSpPr>
              <p:cNvPr id="81" name="Rectangle 80">
                <a:extLst>
                  <a:ext uri="{FF2B5EF4-FFF2-40B4-BE49-F238E27FC236}">
                    <a16:creationId xmlns:a16="http://schemas.microsoft.com/office/drawing/2014/main" id="{B7C67E9D-26E6-45BA-896C-8152748B4CE1}"/>
                  </a:ext>
                </a:extLst>
              </p:cNvPr>
              <p:cNvSpPr/>
              <p:nvPr/>
            </p:nvSpPr>
            <p:spPr>
              <a:xfrm>
                <a:off x="10649601" y="2105846"/>
                <a:ext cx="1167968" cy="1412071"/>
              </a:xfrm>
              <a:prstGeom prst="rect">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المعنى</a:t>
                </a:r>
                <a:endParaRPr kumimoji="0" lang="en-US" sz="1800" b="1" i="0" u="none" strike="noStrike" kern="1200" cap="none" spc="0" normalizeH="0" baseline="0" noProof="0" dirty="0">
                  <a:ln>
                    <a:noFill/>
                  </a:ln>
                  <a:solidFill>
                    <a:schemeClr val="bg1"/>
                  </a:solidFill>
                  <a:effectLst/>
                  <a:uLnTx/>
                  <a:uFillTx/>
                  <a:latin typeface="Calibri" panose="020F0502020204030204"/>
                  <a:ea typeface="+mn-ea"/>
                </a:endParaRPr>
              </a:p>
            </p:txBody>
          </p:sp>
        </p:grpSp>
        <p:grpSp>
          <p:nvGrpSpPr>
            <p:cNvPr id="56" name="Group 55">
              <a:extLst>
                <a:ext uri="{FF2B5EF4-FFF2-40B4-BE49-F238E27FC236}">
                  <a16:creationId xmlns:a16="http://schemas.microsoft.com/office/drawing/2014/main" id="{0E2DC14C-47D1-442B-ACC0-5EE53BE53B9D}"/>
                </a:ext>
              </a:extLst>
            </p:cNvPr>
            <p:cNvGrpSpPr/>
            <p:nvPr/>
          </p:nvGrpSpPr>
          <p:grpSpPr>
            <a:xfrm>
              <a:off x="662609" y="4414370"/>
              <a:ext cx="11476382" cy="1953364"/>
              <a:chOff x="715618" y="4128718"/>
              <a:chExt cx="11476382" cy="1953364"/>
            </a:xfrm>
          </p:grpSpPr>
          <p:sp>
            <p:nvSpPr>
              <p:cNvPr id="61" name="Rectangle 60">
                <a:extLst>
                  <a:ext uri="{FF2B5EF4-FFF2-40B4-BE49-F238E27FC236}">
                    <a16:creationId xmlns:a16="http://schemas.microsoft.com/office/drawing/2014/main" id="{24208EB2-D27A-4393-AF58-7F717B6D7EE1}"/>
                  </a:ext>
                </a:extLst>
              </p:cNvPr>
              <p:cNvSpPr/>
              <p:nvPr/>
            </p:nvSpPr>
            <p:spPr>
              <a:xfrm>
                <a:off x="715618" y="4128718"/>
                <a:ext cx="11476382" cy="19533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marR="0" lvl="4"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يتمثل الهدف من الرقابة المستقلة في تنفيذ مهمة تدقيق مستقلة وشاملة في المراحل الهامة للمشروع لتوفير الثقة بأنه تم اتباع الممارسات الرائدة بالإضافة إلى جمع مستوى كاف من المعلومات بحيث يتمكن المشروع من الانتقال بنجاح إلى المرحلة التالية.</a:t>
                </a:r>
                <a:endParaRPr kumimoji="0" lang="en-US" sz="18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79" name="Rectangle 78">
                <a:extLst>
                  <a:ext uri="{FF2B5EF4-FFF2-40B4-BE49-F238E27FC236}">
                    <a16:creationId xmlns:a16="http://schemas.microsoft.com/office/drawing/2014/main" id="{D23D7483-DFBA-4B4A-9FBB-AC1FCF392BF4}"/>
                  </a:ext>
                </a:extLst>
              </p:cNvPr>
              <p:cNvSpPr/>
              <p:nvPr/>
            </p:nvSpPr>
            <p:spPr>
              <a:xfrm>
                <a:off x="10649601" y="4399365"/>
                <a:ext cx="1167968" cy="1412070"/>
              </a:xfrm>
              <a:prstGeom prst="rect">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الهدف</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8C259EA0-F1DB-4964-8779-695CF0BA4871}"/>
                </a:ext>
              </a:extLst>
            </p:cNvPr>
            <p:cNvGrpSpPr/>
            <p:nvPr/>
          </p:nvGrpSpPr>
          <p:grpSpPr>
            <a:xfrm>
              <a:off x="662609" y="6547812"/>
              <a:ext cx="11476382" cy="1953364"/>
              <a:chOff x="715618" y="6518672"/>
              <a:chExt cx="11476382" cy="1953364"/>
            </a:xfrm>
          </p:grpSpPr>
          <p:sp>
            <p:nvSpPr>
              <p:cNvPr id="59" name="Rectangle 58">
                <a:extLst>
                  <a:ext uri="{FF2B5EF4-FFF2-40B4-BE49-F238E27FC236}">
                    <a16:creationId xmlns:a16="http://schemas.microsoft.com/office/drawing/2014/main" id="{568BEC45-E928-4151-9A5F-767654EE021E}"/>
                  </a:ext>
                </a:extLst>
              </p:cNvPr>
              <p:cNvSpPr/>
              <p:nvPr/>
            </p:nvSpPr>
            <p:spPr>
              <a:xfrm>
                <a:off x="715618" y="6518672"/>
                <a:ext cx="11476382" cy="19533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marR="0" lvl="4"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لا تعتبر الرقابة المستقلة عملية تدقيق أو مراجعة فنية تفصيلية، ويجب تنفيذها بواسطة خبير متخصص وذو خبرة. يجب تنفيذ الرقابة خلال 5 إلى 7 أيام عمل وتشمل المدة الزمنية للقراءة، بهدف تقييم مدى شمولية ودقة المعلومات والعمليات والإجراءات الداعمة وأنها توفر الثقة الكافية بأن المشروع سيحقق أهدافه.</a:t>
                </a:r>
                <a:endParaRPr kumimoji="0" lang="en-US" sz="18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60" name="Rectangle 59">
                <a:extLst>
                  <a:ext uri="{FF2B5EF4-FFF2-40B4-BE49-F238E27FC236}">
                    <a16:creationId xmlns:a16="http://schemas.microsoft.com/office/drawing/2014/main" id="{ED78BB4B-A640-4489-BA2E-57595592807F}"/>
                  </a:ext>
                </a:extLst>
              </p:cNvPr>
              <p:cNvSpPr/>
              <p:nvPr/>
            </p:nvSpPr>
            <p:spPr>
              <a:xfrm>
                <a:off x="10649601" y="6789319"/>
                <a:ext cx="1167968" cy="1412070"/>
              </a:xfrm>
              <a:prstGeom prst="rect">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ملحوظة</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2" name="Slide Number Placeholder 13">
            <a:extLst>
              <a:ext uri="{FF2B5EF4-FFF2-40B4-BE49-F238E27FC236}">
                <a16:creationId xmlns:a16="http://schemas.microsoft.com/office/drawing/2014/main" id="{030D8338-F86B-4E70-90F8-0F15E48DF104}"/>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ooter Placeholder 6"/>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968185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0" i="1" u="none" strike="noStrike" kern="1200" cap="none" spc="0" normalizeH="0" baseline="0" noProof="0" dirty="0">
                <a:ln>
                  <a:noFill/>
                </a:ln>
                <a:solidFill>
                  <a:srgbClr val="000000"/>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0" i="1" u="none" strike="noStrike" kern="1200" cap="none" spc="0" normalizeH="0" baseline="0" noProof="0" dirty="0">
              <a:ln>
                <a:noFill/>
              </a:ln>
              <a:solidFill>
                <a:srgbClr val="000000"/>
              </a:solidFill>
              <a:effectLst/>
              <a:uLnTx/>
              <a:uFillTx/>
              <a:latin typeface="Muna"/>
              <a:ea typeface="+mn-ea"/>
              <a:cs typeface="+mn-cs"/>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416324"/>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409572"/>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429829"/>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410777"/>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420302"/>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416323"/>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6899990"/>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6899990"/>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936974" y="6899990"/>
            <a:ext cx="1454907"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6899990"/>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6899990"/>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478602" y="6899990"/>
            <a:ext cx="0"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0F8A699E-BB10-4ED7-84BE-0DF3FBA343B0}"/>
              </a:ext>
            </a:extLst>
          </p:cNvPr>
          <p:cNvPicPr>
            <a:picLocks noChangeAspect="1"/>
          </p:cNvPicPr>
          <p:nvPr/>
        </p:nvPicPr>
        <p:blipFill>
          <a:blip r:embed="rId5"/>
          <a:stretch>
            <a:fillRect/>
          </a:stretch>
        </p:blipFill>
        <p:spPr>
          <a:xfrm>
            <a:off x="419100" y="1820741"/>
            <a:ext cx="12021773" cy="5038364"/>
          </a:xfrm>
          <a:prstGeom prst="rect">
            <a:avLst/>
          </a:prstGeom>
        </p:spPr>
      </p:pic>
      <p:sp>
        <p:nvSpPr>
          <p:cNvPr id="18" name="Slide Number Placeholder 13">
            <a:extLst>
              <a:ext uri="{FF2B5EF4-FFF2-40B4-BE49-F238E27FC236}">
                <a16:creationId xmlns:a16="http://schemas.microsoft.com/office/drawing/2014/main" id="{27439F9F-B41B-4CE3-A628-718BC198915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69</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29484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0" i="1" u="none" strike="noStrike" kern="1200" cap="none" spc="0" normalizeH="0" baseline="0" noProof="0" dirty="0">
                <a:ln>
                  <a:noFill/>
                </a:ln>
                <a:solidFill>
                  <a:srgbClr val="000000"/>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2054CCB7-D563-404A-BDF4-8F2D5825C954}"/>
              </a:ext>
            </a:extLst>
          </p:cNvPr>
          <p:cNvSpPr/>
          <p:nvPr/>
        </p:nvSpPr>
        <p:spPr>
          <a:xfrm>
            <a:off x="7168281" y="2147591"/>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المشتريات</a:t>
            </a:r>
            <a:endParaRPr kumimoji="0" lang="en-US" sz="2800" b="1" i="0" u="none" strike="noStrike" kern="0" cap="none" spc="0" normalizeH="0" baseline="0" noProof="0" dirty="0">
              <a:ln>
                <a:noFill/>
              </a:ln>
              <a:solidFill>
                <a:srgbClr val="8E1737"/>
              </a:solidFill>
              <a:effectLst/>
              <a:uLnTx/>
              <a:uFillTx/>
              <a:latin typeface="Muna"/>
              <a:ea typeface="+mn-ea"/>
              <a:cs typeface="+mn-cs"/>
            </a:endParaRPr>
          </a:p>
        </p:txBody>
      </p:sp>
      <p:sp>
        <p:nvSpPr>
          <p:cNvPr id="15" name="Oval 14">
            <a:extLst>
              <a:ext uri="{FF2B5EF4-FFF2-40B4-BE49-F238E27FC236}">
                <a16:creationId xmlns:a16="http://schemas.microsoft.com/office/drawing/2014/main" id="{CCB8879B-2273-4919-9F70-BFF2D5B5053C}"/>
              </a:ext>
            </a:extLst>
          </p:cNvPr>
          <p:cNvSpPr/>
          <p:nvPr/>
        </p:nvSpPr>
        <p:spPr>
          <a:xfrm>
            <a:off x="7801981" y="4454782"/>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009B8F0D-E127-4080-BE8F-E8A9F5FDDE93}"/>
              </a:ext>
            </a:extLst>
          </p:cNvPr>
          <p:cNvGrpSpPr/>
          <p:nvPr/>
        </p:nvGrpSpPr>
        <p:grpSpPr>
          <a:xfrm>
            <a:off x="7833536" y="4454782"/>
            <a:ext cx="2067583" cy="2175040"/>
            <a:chOff x="1356223" y="3803251"/>
            <a:chExt cx="2446892" cy="2446892"/>
          </a:xfrm>
        </p:grpSpPr>
        <p:sp>
          <p:nvSpPr>
            <p:cNvPr id="17" name="Block Arc 16">
              <a:extLst>
                <a:ext uri="{FF2B5EF4-FFF2-40B4-BE49-F238E27FC236}">
                  <a16:creationId xmlns:a16="http://schemas.microsoft.com/office/drawing/2014/main" id="{A976B16B-2BA6-4E7F-B61F-1DCB0CB9D36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20DF632B-A3F8-4C90-972A-7D4D99ADB7C9}"/>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C116CA42-802D-470D-AF84-16B6EB6361C8}"/>
              </a:ext>
            </a:extLst>
          </p:cNvPr>
          <p:cNvSpPr/>
          <p:nvPr/>
        </p:nvSpPr>
        <p:spPr>
          <a:xfrm>
            <a:off x="2474917" y="2121309"/>
            <a:ext cx="311086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CD82DE61-5211-4286-BC44-049EF1F11B43}"/>
              </a:ext>
            </a:extLst>
          </p:cNvPr>
          <p:cNvSpPr/>
          <p:nvPr/>
        </p:nvSpPr>
        <p:spPr>
          <a:xfrm rot="16200000">
            <a:off x="3447722" y="4607935"/>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95A3B891-3D7B-45FC-942B-AB2EBDDF630C}"/>
              </a:ext>
            </a:extLst>
          </p:cNvPr>
          <p:cNvGraphicFramePr>
            <a:graphicFrameLocks noGrp="1"/>
          </p:cNvGraphicFramePr>
          <p:nvPr>
            <p:extLst>
              <p:ext uri="{D42A27DB-BD31-4B8C-83A1-F6EECF244321}">
                <p14:modId xmlns:p14="http://schemas.microsoft.com/office/powerpoint/2010/main" val="2506585787"/>
              </p:ext>
            </p:extLst>
          </p:nvPr>
        </p:nvGraphicFramePr>
        <p:xfrm>
          <a:off x="2474917" y="2772188"/>
          <a:ext cx="3110865" cy="5172424"/>
        </p:xfrm>
        <a:graphic>
          <a:graphicData uri="http://schemas.openxmlformats.org/drawingml/2006/table">
            <a:tbl>
              <a:tblPr firstRow="1" bandRow="1">
                <a:tableStyleId>{5C22544A-7EE6-4342-B048-85BDC9FD1C3A}</a:tableStyleId>
              </a:tblPr>
              <a:tblGrid>
                <a:gridCol w="3110865">
                  <a:extLst>
                    <a:ext uri="{9D8B030D-6E8A-4147-A177-3AD203B41FA5}">
                      <a16:colId xmlns:a16="http://schemas.microsoft.com/office/drawing/2014/main" val="1385125779"/>
                    </a:ext>
                  </a:extLst>
                </a:gridCol>
              </a:tblGrid>
              <a:tr h="173572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اختيار المقاولون</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إطار المشتريات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استراتيجية المشتريات وإطار العقود</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bl>
          </a:graphicData>
        </a:graphic>
      </p:graphicFrame>
      <p:sp>
        <p:nvSpPr>
          <p:cNvPr id="31" name="Freeform 130">
            <a:extLst>
              <a:ext uri="{FF2B5EF4-FFF2-40B4-BE49-F238E27FC236}">
                <a16:creationId xmlns:a16="http://schemas.microsoft.com/office/drawing/2014/main" id="{0F36E246-3F86-4B3B-9694-2BE77D0D7818}"/>
              </a:ext>
            </a:extLst>
          </p:cNvPr>
          <p:cNvSpPr>
            <a:spLocks noChangeAspect="1" noEditPoints="1"/>
          </p:cNvSpPr>
          <p:nvPr/>
        </p:nvSpPr>
        <p:spPr bwMode="auto">
          <a:xfrm>
            <a:off x="8362949" y="5233124"/>
            <a:ext cx="987047" cy="574954"/>
          </a:xfrm>
          <a:custGeom>
            <a:avLst/>
            <a:gdLst>
              <a:gd name="T0" fmla="*/ 2147483647 w 6568"/>
              <a:gd name="T1" fmla="*/ 2147483647 h 3906"/>
              <a:gd name="T2" fmla="*/ 2147483647 w 6568"/>
              <a:gd name="T3" fmla="*/ 2147483647 h 3906"/>
              <a:gd name="T4" fmla="*/ 2147483647 w 6568"/>
              <a:gd name="T5" fmla="*/ 2147483647 h 3906"/>
              <a:gd name="T6" fmla="*/ 2147483647 w 6568"/>
              <a:gd name="T7" fmla="*/ 2147483647 h 3906"/>
              <a:gd name="T8" fmla="*/ 2147483647 w 6568"/>
              <a:gd name="T9" fmla="*/ 2147483647 h 3906"/>
              <a:gd name="T10" fmla="*/ 2147483647 w 6568"/>
              <a:gd name="T11" fmla="*/ 2147483647 h 3906"/>
              <a:gd name="T12" fmla="*/ 2147483647 w 6568"/>
              <a:gd name="T13" fmla="*/ 2147483647 h 3906"/>
              <a:gd name="T14" fmla="*/ 2147483647 w 6568"/>
              <a:gd name="T15" fmla="*/ 2147483647 h 3906"/>
              <a:gd name="T16" fmla="*/ 2147483647 w 6568"/>
              <a:gd name="T17" fmla="*/ 2147483647 h 3906"/>
              <a:gd name="T18" fmla="*/ 2147483647 w 6568"/>
              <a:gd name="T19" fmla="*/ 2147483647 h 3906"/>
              <a:gd name="T20" fmla="*/ 2147483647 w 6568"/>
              <a:gd name="T21" fmla="*/ 2147483647 h 3906"/>
              <a:gd name="T22" fmla="*/ 2147483647 w 6568"/>
              <a:gd name="T23" fmla="*/ 2147483647 h 3906"/>
              <a:gd name="T24" fmla="*/ 2147483647 w 6568"/>
              <a:gd name="T25" fmla="*/ 2147483647 h 3906"/>
              <a:gd name="T26" fmla="*/ 2147483647 w 6568"/>
              <a:gd name="T27" fmla="*/ 2147483647 h 3906"/>
              <a:gd name="T28" fmla="*/ 2147483647 w 6568"/>
              <a:gd name="T29" fmla="*/ 2147483647 h 3906"/>
              <a:gd name="T30" fmla="*/ 2147483647 w 6568"/>
              <a:gd name="T31" fmla="*/ 2147483647 h 3906"/>
              <a:gd name="T32" fmla="*/ 2147483647 w 6568"/>
              <a:gd name="T33" fmla="*/ 2147483647 h 3906"/>
              <a:gd name="T34" fmla="*/ 2147483647 w 6568"/>
              <a:gd name="T35" fmla="*/ 2147483647 h 3906"/>
              <a:gd name="T36" fmla="*/ 2147483647 w 6568"/>
              <a:gd name="T37" fmla="*/ 2147483647 h 3906"/>
              <a:gd name="T38" fmla="*/ 2147483647 w 6568"/>
              <a:gd name="T39" fmla="*/ 2147483647 h 3906"/>
              <a:gd name="T40" fmla="*/ 2147483647 w 6568"/>
              <a:gd name="T41" fmla="*/ 2147483647 h 3906"/>
              <a:gd name="T42" fmla="*/ 2147483647 w 6568"/>
              <a:gd name="T43" fmla="*/ 2147483647 h 3906"/>
              <a:gd name="T44" fmla="*/ 2147483647 w 6568"/>
              <a:gd name="T45" fmla="*/ 2147483647 h 3906"/>
              <a:gd name="T46" fmla="*/ 2147483647 w 6568"/>
              <a:gd name="T47" fmla="*/ 2147483647 h 3906"/>
              <a:gd name="T48" fmla="*/ 2147483647 w 6568"/>
              <a:gd name="T49" fmla="*/ 2147483647 h 3906"/>
              <a:gd name="T50" fmla="*/ 2147483647 w 6568"/>
              <a:gd name="T51" fmla="*/ 2147483647 h 3906"/>
              <a:gd name="T52" fmla="*/ 2147483647 w 6568"/>
              <a:gd name="T53" fmla="*/ 2147483647 h 3906"/>
              <a:gd name="T54" fmla="*/ 2147483647 w 6568"/>
              <a:gd name="T55" fmla="*/ 2147483647 h 3906"/>
              <a:gd name="T56" fmla="*/ 2147483647 w 6568"/>
              <a:gd name="T57" fmla="*/ 2147483647 h 3906"/>
              <a:gd name="T58" fmla="*/ 2147483647 w 6568"/>
              <a:gd name="T59" fmla="*/ 2147483647 h 3906"/>
              <a:gd name="T60" fmla="*/ 2147483647 w 6568"/>
              <a:gd name="T61" fmla="*/ 2147483647 h 3906"/>
              <a:gd name="T62" fmla="*/ 2147483647 w 6568"/>
              <a:gd name="T63" fmla="*/ 2147483647 h 3906"/>
              <a:gd name="T64" fmla="*/ 2147483647 w 6568"/>
              <a:gd name="T65" fmla="*/ 2147483647 h 3906"/>
              <a:gd name="T66" fmla="*/ 2147483647 w 6568"/>
              <a:gd name="T67" fmla="*/ 2147483647 h 3906"/>
              <a:gd name="T68" fmla="*/ 2147483647 w 6568"/>
              <a:gd name="T69" fmla="*/ 2147483647 h 3906"/>
              <a:gd name="T70" fmla="*/ 2147483647 w 6568"/>
              <a:gd name="T71" fmla="*/ 2147483647 h 3906"/>
              <a:gd name="T72" fmla="*/ 2147483647 w 6568"/>
              <a:gd name="T73" fmla="*/ 2147483647 h 3906"/>
              <a:gd name="T74" fmla="*/ 2147483647 w 6568"/>
              <a:gd name="T75" fmla="*/ 2147483647 h 3906"/>
              <a:gd name="T76" fmla="*/ 2147483647 w 6568"/>
              <a:gd name="T77" fmla="*/ 2147483647 h 3906"/>
              <a:gd name="T78" fmla="*/ 2147483647 w 6568"/>
              <a:gd name="T79" fmla="*/ 2147483647 h 3906"/>
              <a:gd name="T80" fmla="*/ 2147483647 w 6568"/>
              <a:gd name="T81" fmla="*/ 2147483647 h 3906"/>
              <a:gd name="T82" fmla="*/ 2147483647 w 6568"/>
              <a:gd name="T83" fmla="*/ 2147483647 h 3906"/>
              <a:gd name="T84" fmla="*/ 2147483647 w 6568"/>
              <a:gd name="T85" fmla="*/ 2147483647 h 3906"/>
              <a:gd name="T86" fmla="*/ 2147483647 w 6568"/>
              <a:gd name="T87" fmla="*/ 2147483647 h 3906"/>
              <a:gd name="T88" fmla="*/ 2147483647 w 6568"/>
              <a:gd name="T89" fmla="*/ 2147483647 h 3906"/>
              <a:gd name="T90" fmla="*/ 2147483647 w 6568"/>
              <a:gd name="T91" fmla="*/ 2147483647 h 3906"/>
              <a:gd name="T92" fmla="*/ 2147483647 w 6568"/>
              <a:gd name="T93" fmla="*/ 2147483647 h 3906"/>
              <a:gd name="T94" fmla="*/ 2147483647 w 6568"/>
              <a:gd name="T95" fmla="*/ 2147483647 h 3906"/>
              <a:gd name="T96" fmla="*/ 2147483647 w 6568"/>
              <a:gd name="T97" fmla="*/ 2147483647 h 3906"/>
              <a:gd name="T98" fmla="*/ 2147483647 w 6568"/>
              <a:gd name="T99" fmla="*/ 2147483647 h 3906"/>
              <a:gd name="T100" fmla="*/ 2147483647 w 6568"/>
              <a:gd name="T101" fmla="*/ 2147483647 h 3906"/>
              <a:gd name="T102" fmla="*/ 2147483647 w 6568"/>
              <a:gd name="T103" fmla="*/ 2147483647 h 3906"/>
              <a:gd name="T104" fmla="*/ 2147483647 w 6568"/>
              <a:gd name="T105" fmla="*/ 2147483647 h 3906"/>
              <a:gd name="T106" fmla="*/ 2147483647 w 6568"/>
              <a:gd name="T107" fmla="*/ 2147483647 h 3906"/>
              <a:gd name="T108" fmla="*/ 2147483647 w 6568"/>
              <a:gd name="T109" fmla="*/ 2147483647 h 3906"/>
              <a:gd name="T110" fmla="*/ 2147483647 w 6568"/>
              <a:gd name="T111" fmla="*/ 2147483647 h 3906"/>
              <a:gd name="T112" fmla="*/ 2147483647 w 6568"/>
              <a:gd name="T113" fmla="*/ 2147483647 h 3906"/>
              <a:gd name="T114" fmla="*/ 2147483647 w 6568"/>
              <a:gd name="T115" fmla="*/ 2147483647 h 3906"/>
              <a:gd name="T116" fmla="*/ 2147483647 w 6568"/>
              <a:gd name="T117" fmla="*/ 2147483647 h 3906"/>
              <a:gd name="T118" fmla="*/ 2147483647 w 6568"/>
              <a:gd name="T119" fmla="*/ 2147483647 h 3906"/>
              <a:gd name="T120" fmla="*/ 2147483647 w 6568"/>
              <a:gd name="T121" fmla="*/ 214748364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8"/>
              <a:gd name="T184" fmla="*/ 0 h 3906"/>
              <a:gd name="T185" fmla="*/ 6568 w 6568"/>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8" h="3906">
                <a:moveTo>
                  <a:pt x="0" y="3296"/>
                </a:moveTo>
                <a:lnTo>
                  <a:pt x="84" y="2390"/>
                </a:lnTo>
                <a:lnTo>
                  <a:pt x="88" y="2350"/>
                </a:lnTo>
                <a:lnTo>
                  <a:pt x="96" y="2312"/>
                </a:lnTo>
                <a:lnTo>
                  <a:pt x="104" y="2276"/>
                </a:lnTo>
                <a:lnTo>
                  <a:pt x="114" y="2242"/>
                </a:lnTo>
                <a:lnTo>
                  <a:pt x="126" y="2210"/>
                </a:lnTo>
                <a:lnTo>
                  <a:pt x="142" y="2182"/>
                </a:lnTo>
                <a:lnTo>
                  <a:pt x="158" y="2154"/>
                </a:lnTo>
                <a:lnTo>
                  <a:pt x="178" y="2130"/>
                </a:lnTo>
                <a:lnTo>
                  <a:pt x="198" y="2108"/>
                </a:lnTo>
                <a:lnTo>
                  <a:pt x="222" y="2090"/>
                </a:lnTo>
                <a:lnTo>
                  <a:pt x="250" y="2074"/>
                </a:lnTo>
                <a:lnTo>
                  <a:pt x="278" y="2060"/>
                </a:lnTo>
                <a:lnTo>
                  <a:pt x="310" y="2050"/>
                </a:lnTo>
                <a:lnTo>
                  <a:pt x="346" y="2042"/>
                </a:lnTo>
                <a:lnTo>
                  <a:pt x="384" y="2036"/>
                </a:lnTo>
                <a:lnTo>
                  <a:pt x="424" y="2036"/>
                </a:lnTo>
                <a:lnTo>
                  <a:pt x="808" y="2036"/>
                </a:lnTo>
                <a:lnTo>
                  <a:pt x="850" y="2036"/>
                </a:lnTo>
                <a:lnTo>
                  <a:pt x="890" y="2042"/>
                </a:lnTo>
                <a:lnTo>
                  <a:pt x="928" y="2050"/>
                </a:lnTo>
                <a:lnTo>
                  <a:pt x="964" y="2060"/>
                </a:lnTo>
                <a:lnTo>
                  <a:pt x="998" y="2072"/>
                </a:lnTo>
                <a:lnTo>
                  <a:pt x="1030" y="2088"/>
                </a:lnTo>
                <a:lnTo>
                  <a:pt x="1058" y="2106"/>
                </a:lnTo>
                <a:lnTo>
                  <a:pt x="1086" y="2128"/>
                </a:lnTo>
                <a:lnTo>
                  <a:pt x="1110" y="2150"/>
                </a:lnTo>
                <a:lnTo>
                  <a:pt x="1134" y="2176"/>
                </a:lnTo>
                <a:lnTo>
                  <a:pt x="1154" y="2202"/>
                </a:lnTo>
                <a:lnTo>
                  <a:pt x="1174" y="2232"/>
                </a:lnTo>
                <a:lnTo>
                  <a:pt x="1190" y="2262"/>
                </a:lnTo>
                <a:lnTo>
                  <a:pt x="1206" y="2294"/>
                </a:lnTo>
                <a:lnTo>
                  <a:pt x="1218" y="2328"/>
                </a:lnTo>
                <a:lnTo>
                  <a:pt x="1230" y="2362"/>
                </a:lnTo>
                <a:lnTo>
                  <a:pt x="1376" y="2874"/>
                </a:lnTo>
                <a:lnTo>
                  <a:pt x="1472" y="2828"/>
                </a:lnTo>
                <a:lnTo>
                  <a:pt x="1570" y="2782"/>
                </a:lnTo>
                <a:lnTo>
                  <a:pt x="1672" y="2740"/>
                </a:lnTo>
                <a:lnTo>
                  <a:pt x="1778" y="2700"/>
                </a:lnTo>
                <a:lnTo>
                  <a:pt x="1888" y="2664"/>
                </a:lnTo>
                <a:lnTo>
                  <a:pt x="2000" y="2630"/>
                </a:lnTo>
                <a:lnTo>
                  <a:pt x="2116" y="2598"/>
                </a:lnTo>
                <a:lnTo>
                  <a:pt x="2234" y="2570"/>
                </a:lnTo>
                <a:lnTo>
                  <a:pt x="2354" y="2544"/>
                </a:lnTo>
                <a:lnTo>
                  <a:pt x="2478" y="2522"/>
                </a:lnTo>
                <a:lnTo>
                  <a:pt x="2602" y="2502"/>
                </a:lnTo>
                <a:lnTo>
                  <a:pt x="2730" y="2488"/>
                </a:lnTo>
                <a:lnTo>
                  <a:pt x="2860" y="2474"/>
                </a:lnTo>
                <a:lnTo>
                  <a:pt x="2992" y="2466"/>
                </a:lnTo>
                <a:lnTo>
                  <a:pt x="3126" y="2460"/>
                </a:lnTo>
                <a:lnTo>
                  <a:pt x="3262" y="2458"/>
                </a:lnTo>
                <a:lnTo>
                  <a:pt x="3400" y="2460"/>
                </a:lnTo>
                <a:lnTo>
                  <a:pt x="3536" y="2466"/>
                </a:lnTo>
                <a:lnTo>
                  <a:pt x="3670" y="2476"/>
                </a:lnTo>
                <a:lnTo>
                  <a:pt x="3802" y="2488"/>
                </a:lnTo>
                <a:lnTo>
                  <a:pt x="3932" y="2504"/>
                </a:lnTo>
                <a:lnTo>
                  <a:pt x="4060" y="2524"/>
                </a:lnTo>
                <a:lnTo>
                  <a:pt x="4184" y="2548"/>
                </a:lnTo>
                <a:lnTo>
                  <a:pt x="4308" y="2574"/>
                </a:lnTo>
                <a:lnTo>
                  <a:pt x="4428" y="2602"/>
                </a:lnTo>
                <a:lnTo>
                  <a:pt x="4544" y="2636"/>
                </a:lnTo>
                <a:lnTo>
                  <a:pt x="4658" y="2670"/>
                </a:lnTo>
                <a:lnTo>
                  <a:pt x="4768" y="2710"/>
                </a:lnTo>
                <a:lnTo>
                  <a:pt x="4876" y="2750"/>
                </a:lnTo>
                <a:lnTo>
                  <a:pt x="4978" y="2794"/>
                </a:lnTo>
                <a:lnTo>
                  <a:pt x="5078" y="2840"/>
                </a:lnTo>
                <a:lnTo>
                  <a:pt x="5174" y="2890"/>
                </a:lnTo>
                <a:lnTo>
                  <a:pt x="5190" y="2888"/>
                </a:lnTo>
                <a:lnTo>
                  <a:pt x="5212" y="2816"/>
                </a:lnTo>
                <a:lnTo>
                  <a:pt x="5238" y="2732"/>
                </a:lnTo>
                <a:lnTo>
                  <a:pt x="5290" y="2550"/>
                </a:lnTo>
                <a:lnTo>
                  <a:pt x="5350" y="2336"/>
                </a:lnTo>
                <a:lnTo>
                  <a:pt x="5360" y="2304"/>
                </a:lnTo>
                <a:lnTo>
                  <a:pt x="5374" y="2272"/>
                </a:lnTo>
                <a:lnTo>
                  <a:pt x="5388" y="2242"/>
                </a:lnTo>
                <a:lnTo>
                  <a:pt x="5406" y="2214"/>
                </a:lnTo>
                <a:lnTo>
                  <a:pt x="5424" y="2188"/>
                </a:lnTo>
                <a:lnTo>
                  <a:pt x="5444" y="2162"/>
                </a:lnTo>
                <a:lnTo>
                  <a:pt x="5468" y="2140"/>
                </a:lnTo>
                <a:lnTo>
                  <a:pt x="5492" y="2118"/>
                </a:lnTo>
                <a:lnTo>
                  <a:pt x="5518" y="2100"/>
                </a:lnTo>
                <a:lnTo>
                  <a:pt x="5548" y="2084"/>
                </a:lnTo>
                <a:lnTo>
                  <a:pt x="5578" y="2068"/>
                </a:lnTo>
                <a:lnTo>
                  <a:pt x="5610" y="2058"/>
                </a:lnTo>
                <a:lnTo>
                  <a:pt x="5646" y="2048"/>
                </a:lnTo>
                <a:lnTo>
                  <a:pt x="5682" y="2040"/>
                </a:lnTo>
                <a:lnTo>
                  <a:pt x="5720" y="2036"/>
                </a:lnTo>
                <a:lnTo>
                  <a:pt x="5762" y="2036"/>
                </a:lnTo>
                <a:lnTo>
                  <a:pt x="6144" y="2036"/>
                </a:lnTo>
                <a:lnTo>
                  <a:pt x="6186" y="2036"/>
                </a:lnTo>
                <a:lnTo>
                  <a:pt x="6224" y="2042"/>
                </a:lnTo>
                <a:lnTo>
                  <a:pt x="6258" y="2050"/>
                </a:lnTo>
                <a:lnTo>
                  <a:pt x="6290" y="2060"/>
                </a:lnTo>
                <a:lnTo>
                  <a:pt x="6320" y="2074"/>
                </a:lnTo>
                <a:lnTo>
                  <a:pt x="6346" y="2090"/>
                </a:lnTo>
                <a:lnTo>
                  <a:pt x="6370" y="2108"/>
                </a:lnTo>
                <a:lnTo>
                  <a:pt x="6392" y="2130"/>
                </a:lnTo>
                <a:lnTo>
                  <a:pt x="6412" y="2154"/>
                </a:lnTo>
                <a:lnTo>
                  <a:pt x="6428" y="2182"/>
                </a:lnTo>
                <a:lnTo>
                  <a:pt x="6442" y="2210"/>
                </a:lnTo>
                <a:lnTo>
                  <a:pt x="6456" y="2242"/>
                </a:lnTo>
                <a:lnTo>
                  <a:pt x="6466" y="2276"/>
                </a:lnTo>
                <a:lnTo>
                  <a:pt x="6474" y="2312"/>
                </a:lnTo>
                <a:lnTo>
                  <a:pt x="6480" y="2350"/>
                </a:lnTo>
                <a:lnTo>
                  <a:pt x="6484" y="2390"/>
                </a:lnTo>
                <a:lnTo>
                  <a:pt x="6568" y="3296"/>
                </a:lnTo>
                <a:lnTo>
                  <a:pt x="6408" y="3296"/>
                </a:lnTo>
                <a:lnTo>
                  <a:pt x="6326" y="2404"/>
                </a:lnTo>
                <a:lnTo>
                  <a:pt x="6322" y="2374"/>
                </a:lnTo>
                <a:lnTo>
                  <a:pt x="6318" y="2348"/>
                </a:lnTo>
                <a:lnTo>
                  <a:pt x="6314" y="2324"/>
                </a:lnTo>
                <a:lnTo>
                  <a:pt x="6308" y="2302"/>
                </a:lnTo>
                <a:lnTo>
                  <a:pt x="6300" y="2282"/>
                </a:lnTo>
                <a:lnTo>
                  <a:pt x="6292" y="2266"/>
                </a:lnTo>
                <a:lnTo>
                  <a:pt x="6284" y="2250"/>
                </a:lnTo>
                <a:lnTo>
                  <a:pt x="6272" y="2238"/>
                </a:lnTo>
                <a:lnTo>
                  <a:pt x="6262" y="2226"/>
                </a:lnTo>
                <a:lnTo>
                  <a:pt x="6248" y="2218"/>
                </a:lnTo>
                <a:lnTo>
                  <a:pt x="6234" y="2210"/>
                </a:lnTo>
                <a:lnTo>
                  <a:pt x="6220" y="2204"/>
                </a:lnTo>
                <a:lnTo>
                  <a:pt x="6204" y="2200"/>
                </a:lnTo>
                <a:lnTo>
                  <a:pt x="6186" y="2198"/>
                </a:lnTo>
                <a:lnTo>
                  <a:pt x="6166" y="2196"/>
                </a:lnTo>
                <a:lnTo>
                  <a:pt x="6144" y="2196"/>
                </a:lnTo>
                <a:lnTo>
                  <a:pt x="5762" y="2196"/>
                </a:lnTo>
                <a:lnTo>
                  <a:pt x="5736" y="2196"/>
                </a:lnTo>
                <a:lnTo>
                  <a:pt x="5712" y="2198"/>
                </a:lnTo>
                <a:lnTo>
                  <a:pt x="5690" y="2202"/>
                </a:lnTo>
                <a:lnTo>
                  <a:pt x="5666" y="2206"/>
                </a:lnTo>
                <a:lnTo>
                  <a:pt x="5644" y="2212"/>
                </a:lnTo>
                <a:lnTo>
                  <a:pt x="5624" y="2220"/>
                </a:lnTo>
                <a:lnTo>
                  <a:pt x="5604" y="2230"/>
                </a:lnTo>
                <a:lnTo>
                  <a:pt x="5586" y="2240"/>
                </a:lnTo>
                <a:lnTo>
                  <a:pt x="5568" y="2252"/>
                </a:lnTo>
                <a:lnTo>
                  <a:pt x="5552" y="2264"/>
                </a:lnTo>
                <a:lnTo>
                  <a:pt x="5536" y="2278"/>
                </a:lnTo>
                <a:lnTo>
                  <a:pt x="5522" y="2294"/>
                </a:lnTo>
                <a:lnTo>
                  <a:pt x="5510" y="2312"/>
                </a:lnTo>
                <a:lnTo>
                  <a:pt x="5500" y="2330"/>
                </a:lnTo>
                <a:lnTo>
                  <a:pt x="5492" y="2350"/>
                </a:lnTo>
                <a:lnTo>
                  <a:pt x="5486" y="2370"/>
                </a:lnTo>
                <a:lnTo>
                  <a:pt x="5466" y="2452"/>
                </a:lnTo>
                <a:lnTo>
                  <a:pt x="5418" y="2644"/>
                </a:lnTo>
                <a:lnTo>
                  <a:pt x="5360" y="2864"/>
                </a:lnTo>
                <a:lnTo>
                  <a:pt x="5332" y="2958"/>
                </a:lnTo>
                <a:lnTo>
                  <a:pt x="5310" y="3032"/>
                </a:lnTo>
                <a:lnTo>
                  <a:pt x="4598" y="3132"/>
                </a:lnTo>
                <a:lnTo>
                  <a:pt x="4598" y="3470"/>
                </a:lnTo>
                <a:lnTo>
                  <a:pt x="5632" y="3470"/>
                </a:lnTo>
                <a:lnTo>
                  <a:pt x="5942" y="2764"/>
                </a:lnTo>
                <a:lnTo>
                  <a:pt x="6016" y="2798"/>
                </a:lnTo>
                <a:lnTo>
                  <a:pt x="5774" y="3348"/>
                </a:lnTo>
                <a:lnTo>
                  <a:pt x="5824" y="3410"/>
                </a:lnTo>
                <a:lnTo>
                  <a:pt x="5870" y="3472"/>
                </a:lnTo>
                <a:lnTo>
                  <a:pt x="5912" y="3538"/>
                </a:lnTo>
                <a:lnTo>
                  <a:pt x="5932" y="3570"/>
                </a:lnTo>
                <a:lnTo>
                  <a:pt x="5950" y="3602"/>
                </a:lnTo>
                <a:lnTo>
                  <a:pt x="5966" y="3636"/>
                </a:lnTo>
                <a:lnTo>
                  <a:pt x="5982" y="3670"/>
                </a:lnTo>
                <a:lnTo>
                  <a:pt x="5996" y="3704"/>
                </a:lnTo>
                <a:lnTo>
                  <a:pt x="6008" y="3738"/>
                </a:lnTo>
                <a:lnTo>
                  <a:pt x="6020" y="3772"/>
                </a:lnTo>
                <a:lnTo>
                  <a:pt x="6030" y="3806"/>
                </a:lnTo>
                <a:lnTo>
                  <a:pt x="6040" y="3842"/>
                </a:lnTo>
                <a:lnTo>
                  <a:pt x="6048" y="3876"/>
                </a:lnTo>
                <a:lnTo>
                  <a:pt x="470" y="3906"/>
                </a:lnTo>
                <a:lnTo>
                  <a:pt x="478" y="3866"/>
                </a:lnTo>
                <a:lnTo>
                  <a:pt x="488" y="3828"/>
                </a:lnTo>
                <a:lnTo>
                  <a:pt x="498" y="3788"/>
                </a:lnTo>
                <a:lnTo>
                  <a:pt x="510" y="3750"/>
                </a:lnTo>
                <a:lnTo>
                  <a:pt x="524" y="3710"/>
                </a:lnTo>
                <a:lnTo>
                  <a:pt x="540" y="3672"/>
                </a:lnTo>
                <a:lnTo>
                  <a:pt x="558" y="3636"/>
                </a:lnTo>
                <a:lnTo>
                  <a:pt x="576" y="3598"/>
                </a:lnTo>
                <a:lnTo>
                  <a:pt x="596" y="3560"/>
                </a:lnTo>
                <a:lnTo>
                  <a:pt x="618" y="3524"/>
                </a:lnTo>
                <a:lnTo>
                  <a:pt x="642" y="3488"/>
                </a:lnTo>
                <a:lnTo>
                  <a:pt x="668" y="3452"/>
                </a:lnTo>
                <a:lnTo>
                  <a:pt x="694" y="3416"/>
                </a:lnTo>
                <a:lnTo>
                  <a:pt x="722" y="3382"/>
                </a:lnTo>
                <a:lnTo>
                  <a:pt x="750" y="3348"/>
                </a:lnTo>
                <a:lnTo>
                  <a:pt x="782" y="3314"/>
                </a:lnTo>
                <a:lnTo>
                  <a:pt x="554" y="2798"/>
                </a:lnTo>
                <a:lnTo>
                  <a:pt x="628" y="2764"/>
                </a:lnTo>
                <a:lnTo>
                  <a:pt x="938" y="3470"/>
                </a:lnTo>
                <a:lnTo>
                  <a:pt x="1972" y="3470"/>
                </a:lnTo>
                <a:lnTo>
                  <a:pt x="1972" y="3132"/>
                </a:lnTo>
                <a:lnTo>
                  <a:pt x="1260" y="3032"/>
                </a:lnTo>
                <a:lnTo>
                  <a:pt x="1110" y="2422"/>
                </a:lnTo>
                <a:lnTo>
                  <a:pt x="1102" y="2396"/>
                </a:lnTo>
                <a:lnTo>
                  <a:pt x="1092" y="2372"/>
                </a:lnTo>
                <a:lnTo>
                  <a:pt x="1082" y="2350"/>
                </a:lnTo>
                <a:lnTo>
                  <a:pt x="1070" y="2328"/>
                </a:lnTo>
                <a:lnTo>
                  <a:pt x="1054" y="2308"/>
                </a:lnTo>
                <a:lnTo>
                  <a:pt x="1040" y="2290"/>
                </a:lnTo>
                <a:lnTo>
                  <a:pt x="1022" y="2272"/>
                </a:lnTo>
                <a:lnTo>
                  <a:pt x="1002" y="2256"/>
                </a:lnTo>
                <a:lnTo>
                  <a:pt x="982" y="2242"/>
                </a:lnTo>
                <a:lnTo>
                  <a:pt x="962" y="2230"/>
                </a:lnTo>
                <a:lnTo>
                  <a:pt x="938" y="2220"/>
                </a:lnTo>
                <a:lnTo>
                  <a:pt x="914" y="2212"/>
                </a:lnTo>
                <a:lnTo>
                  <a:pt x="890" y="2204"/>
                </a:lnTo>
                <a:lnTo>
                  <a:pt x="864" y="2200"/>
                </a:lnTo>
                <a:lnTo>
                  <a:pt x="836" y="2196"/>
                </a:lnTo>
                <a:lnTo>
                  <a:pt x="808" y="2196"/>
                </a:lnTo>
                <a:lnTo>
                  <a:pt x="424" y="2196"/>
                </a:lnTo>
                <a:lnTo>
                  <a:pt x="404" y="2196"/>
                </a:lnTo>
                <a:lnTo>
                  <a:pt x="384" y="2198"/>
                </a:lnTo>
                <a:lnTo>
                  <a:pt x="366" y="2200"/>
                </a:lnTo>
                <a:lnTo>
                  <a:pt x="350" y="2204"/>
                </a:lnTo>
                <a:lnTo>
                  <a:pt x="334" y="2210"/>
                </a:lnTo>
                <a:lnTo>
                  <a:pt x="320" y="2218"/>
                </a:lnTo>
                <a:lnTo>
                  <a:pt x="308" y="2226"/>
                </a:lnTo>
                <a:lnTo>
                  <a:pt x="296" y="2238"/>
                </a:lnTo>
                <a:lnTo>
                  <a:pt x="286" y="2250"/>
                </a:lnTo>
                <a:lnTo>
                  <a:pt x="276" y="2266"/>
                </a:lnTo>
                <a:lnTo>
                  <a:pt x="268" y="2282"/>
                </a:lnTo>
                <a:lnTo>
                  <a:pt x="262" y="2302"/>
                </a:lnTo>
                <a:lnTo>
                  <a:pt x="256" y="2324"/>
                </a:lnTo>
                <a:lnTo>
                  <a:pt x="250" y="2348"/>
                </a:lnTo>
                <a:lnTo>
                  <a:pt x="246" y="2374"/>
                </a:lnTo>
                <a:lnTo>
                  <a:pt x="244" y="2404"/>
                </a:lnTo>
                <a:lnTo>
                  <a:pt x="162" y="3296"/>
                </a:lnTo>
                <a:lnTo>
                  <a:pt x="0" y="3296"/>
                </a:lnTo>
                <a:close/>
                <a:moveTo>
                  <a:pt x="2874" y="2672"/>
                </a:moveTo>
                <a:lnTo>
                  <a:pt x="2422" y="3676"/>
                </a:lnTo>
                <a:lnTo>
                  <a:pt x="4168" y="3676"/>
                </a:lnTo>
                <a:lnTo>
                  <a:pt x="3716" y="2672"/>
                </a:lnTo>
                <a:lnTo>
                  <a:pt x="2874" y="2672"/>
                </a:lnTo>
                <a:close/>
                <a:moveTo>
                  <a:pt x="2764" y="3426"/>
                </a:moveTo>
                <a:lnTo>
                  <a:pt x="3824" y="3426"/>
                </a:lnTo>
                <a:lnTo>
                  <a:pt x="3858" y="3506"/>
                </a:lnTo>
                <a:lnTo>
                  <a:pt x="2730" y="3506"/>
                </a:lnTo>
                <a:lnTo>
                  <a:pt x="2764" y="3426"/>
                </a:lnTo>
                <a:close/>
                <a:moveTo>
                  <a:pt x="2838" y="3258"/>
                </a:moveTo>
                <a:lnTo>
                  <a:pt x="3752" y="3258"/>
                </a:lnTo>
                <a:lnTo>
                  <a:pt x="3786" y="3338"/>
                </a:lnTo>
                <a:lnTo>
                  <a:pt x="2802" y="3338"/>
                </a:lnTo>
                <a:lnTo>
                  <a:pt x="2838" y="3258"/>
                </a:lnTo>
                <a:close/>
                <a:moveTo>
                  <a:pt x="3714" y="3170"/>
                </a:moveTo>
                <a:lnTo>
                  <a:pt x="2876" y="3170"/>
                </a:lnTo>
                <a:lnTo>
                  <a:pt x="2910" y="3090"/>
                </a:lnTo>
                <a:lnTo>
                  <a:pt x="3678" y="3090"/>
                </a:lnTo>
                <a:lnTo>
                  <a:pt x="3714" y="3170"/>
                </a:lnTo>
                <a:close/>
                <a:moveTo>
                  <a:pt x="3166" y="2810"/>
                </a:moveTo>
                <a:lnTo>
                  <a:pt x="3166" y="2810"/>
                </a:lnTo>
                <a:lnTo>
                  <a:pt x="3134" y="2810"/>
                </a:lnTo>
                <a:lnTo>
                  <a:pt x="3108" y="2816"/>
                </a:lnTo>
                <a:lnTo>
                  <a:pt x="3086" y="2822"/>
                </a:lnTo>
                <a:lnTo>
                  <a:pt x="3068" y="2830"/>
                </a:lnTo>
                <a:lnTo>
                  <a:pt x="3054" y="2838"/>
                </a:lnTo>
                <a:lnTo>
                  <a:pt x="3044" y="2848"/>
                </a:lnTo>
                <a:lnTo>
                  <a:pt x="3038" y="2854"/>
                </a:lnTo>
                <a:lnTo>
                  <a:pt x="3036" y="2860"/>
                </a:lnTo>
                <a:lnTo>
                  <a:pt x="3038" y="2866"/>
                </a:lnTo>
                <a:lnTo>
                  <a:pt x="3042" y="2872"/>
                </a:lnTo>
                <a:lnTo>
                  <a:pt x="3052" y="2882"/>
                </a:lnTo>
                <a:lnTo>
                  <a:pt x="3064" y="2890"/>
                </a:lnTo>
                <a:lnTo>
                  <a:pt x="3082" y="2898"/>
                </a:lnTo>
                <a:lnTo>
                  <a:pt x="3104" y="2906"/>
                </a:lnTo>
                <a:lnTo>
                  <a:pt x="3132" y="2912"/>
                </a:lnTo>
                <a:lnTo>
                  <a:pt x="3166" y="2914"/>
                </a:lnTo>
                <a:lnTo>
                  <a:pt x="3202" y="2912"/>
                </a:lnTo>
                <a:lnTo>
                  <a:pt x="3230" y="2906"/>
                </a:lnTo>
                <a:lnTo>
                  <a:pt x="3252" y="2898"/>
                </a:lnTo>
                <a:lnTo>
                  <a:pt x="3270" y="2890"/>
                </a:lnTo>
                <a:lnTo>
                  <a:pt x="3282" y="2882"/>
                </a:lnTo>
                <a:lnTo>
                  <a:pt x="3290" y="2872"/>
                </a:lnTo>
                <a:lnTo>
                  <a:pt x="3296" y="2866"/>
                </a:lnTo>
                <a:lnTo>
                  <a:pt x="3296" y="2860"/>
                </a:lnTo>
                <a:lnTo>
                  <a:pt x="3294" y="2854"/>
                </a:lnTo>
                <a:lnTo>
                  <a:pt x="3288" y="2848"/>
                </a:lnTo>
                <a:lnTo>
                  <a:pt x="3280" y="2838"/>
                </a:lnTo>
                <a:lnTo>
                  <a:pt x="3266" y="2830"/>
                </a:lnTo>
                <a:lnTo>
                  <a:pt x="3248" y="2822"/>
                </a:lnTo>
                <a:lnTo>
                  <a:pt x="3226" y="2816"/>
                </a:lnTo>
                <a:lnTo>
                  <a:pt x="3198" y="2810"/>
                </a:lnTo>
                <a:lnTo>
                  <a:pt x="3166" y="2810"/>
                </a:lnTo>
                <a:close/>
                <a:moveTo>
                  <a:pt x="3166" y="2738"/>
                </a:moveTo>
                <a:lnTo>
                  <a:pt x="3166" y="2738"/>
                </a:lnTo>
                <a:lnTo>
                  <a:pt x="3192" y="2738"/>
                </a:lnTo>
                <a:lnTo>
                  <a:pt x="3216" y="2740"/>
                </a:lnTo>
                <a:lnTo>
                  <a:pt x="3238" y="2744"/>
                </a:lnTo>
                <a:lnTo>
                  <a:pt x="3258" y="2748"/>
                </a:lnTo>
                <a:lnTo>
                  <a:pt x="3276" y="2754"/>
                </a:lnTo>
                <a:lnTo>
                  <a:pt x="3294" y="2762"/>
                </a:lnTo>
                <a:lnTo>
                  <a:pt x="3310" y="2770"/>
                </a:lnTo>
                <a:lnTo>
                  <a:pt x="3324" y="2778"/>
                </a:lnTo>
                <a:lnTo>
                  <a:pt x="3336" y="2788"/>
                </a:lnTo>
                <a:lnTo>
                  <a:pt x="3346" y="2798"/>
                </a:lnTo>
                <a:lnTo>
                  <a:pt x="3356" y="2810"/>
                </a:lnTo>
                <a:lnTo>
                  <a:pt x="3362" y="2820"/>
                </a:lnTo>
                <a:lnTo>
                  <a:pt x="3368" y="2832"/>
                </a:lnTo>
                <a:lnTo>
                  <a:pt x="3372" y="2844"/>
                </a:lnTo>
                <a:lnTo>
                  <a:pt x="3374" y="2856"/>
                </a:lnTo>
                <a:lnTo>
                  <a:pt x="3376" y="2870"/>
                </a:lnTo>
                <a:lnTo>
                  <a:pt x="3376" y="2882"/>
                </a:lnTo>
                <a:lnTo>
                  <a:pt x="3372" y="2894"/>
                </a:lnTo>
                <a:lnTo>
                  <a:pt x="3368" y="2906"/>
                </a:lnTo>
                <a:lnTo>
                  <a:pt x="3362" y="2918"/>
                </a:lnTo>
                <a:lnTo>
                  <a:pt x="3356" y="2930"/>
                </a:lnTo>
                <a:lnTo>
                  <a:pt x="3346" y="2940"/>
                </a:lnTo>
                <a:lnTo>
                  <a:pt x="3336" y="2950"/>
                </a:lnTo>
                <a:lnTo>
                  <a:pt x="3324" y="2960"/>
                </a:lnTo>
                <a:lnTo>
                  <a:pt x="3310" y="2968"/>
                </a:lnTo>
                <a:lnTo>
                  <a:pt x="3294" y="2976"/>
                </a:lnTo>
                <a:lnTo>
                  <a:pt x="3278" y="2984"/>
                </a:lnTo>
                <a:lnTo>
                  <a:pt x="3258" y="2990"/>
                </a:lnTo>
                <a:lnTo>
                  <a:pt x="3238" y="2994"/>
                </a:lnTo>
                <a:lnTo>
                  <a:pt x="3216" y="2998"/>
                </a:lnTo>
                <a:lnTo>
                  <a:pt x="3192" y="3000"/>
                </a:lnTo>
                <a:lnTo>
                  <a:pt x="3166" y="3002"/>
                </a:lnTo>
                <a:lnTo>
                  <a:pt x="3142" y="3000"/>
                </a:lnTo>
                <a:lnTo>
                  <a:pt x="3118" y="2998"/>
                </a:lnTo>
                <a:lnTo>
                  <a:pt x="3096" y="2994"/>
                </a:lnTo>
                <a:lnTo>
                  <a:pt x="3076" y="2990"/>
                </a:lnTo>
                <a:lnTo>
                  <a:pt x="3056" y="2984"/>
                </a:lnTo>
                <a:lnTo>
                  <a:pt x="3040" y="2976"/>
                </a:lnTo>
                <a:lnTo>
                  <a:pt x="3024" y="2968"/>
                </a:lnTo>
                <a:lnTo>
                  <a:pt x="3010" y="2960"/>
                </a:lnTo>
                <a:lnTo>
                  <a:pt x="2998" y="2950"/>
                </a:lnTo>
                <a:lnTo>
                  <a:pt x="2988" y="2940"/>
                </a:lnTo>
                <a:lnTo>
                  <a:pt x="2978" y="2930"/>
                </a:lnTo>
                <a:lnTo>
                  <a:pt x="2970" y="2918"/>
                </a:lnTo>
                <a:lnTo>
                  <a:pt x="2964" y="2906"/>
                </a:lnTo>
                <a:lnTo>
                  <a:pt x="2960" y="2894"/>
                </a:lnTo>
                <a:lnTo>
                  <a:pt x="2958" y="2882"/>
                </a:lnTo>
                <a:lnTo>
                  <a:pt x="2958" y="2870"/>
                </a:lnTo>
                <a:lnTo>
                  <a:pt x="2958" y="2856"/>
                </a:lnTo>
                <a:lnTo>
                  <a:pt x="2960" y="2844"/>
                </a:lnTo>
                <a:lnTo>
                  <a:pt x="2964" y="2832"/>
                </a:lnTo>
                <a:lnTo>
                  <a:pt x="2970" y="2820"/>
                </a:lnTo>
                <a:lnTo>
                  <a:pt x="2978" y="2810"/>
                </a:lnTo>
                <a:lnTo>
                  <a:pt x="2986" y="2798"/>
                </a:lnTo>
                <a:lnTo>
                  <a:pt x="2998" y="2788"/>
                </a:lnTo>
                <a:lnTo>
                  <a:pt x="3010" y="2778"/>
                </a:lnTo>
                <a:lnTo>
                  <a:pt x="3024" y="2770"/>
                </a:lnTo>
                <a:lnTo>
                  <a:pt x="3040" y="2762"/>
                </a:lnTo>
                <a:lnTo>
                  <a:pt x="3056" y="2754"/>
                </a:lnTo>
                <a:lnTo>
                  <a:pt x="3076" y="2748"/>
                </a:lnTo>
                <a:lnTo>
                  <a:pt x="3096" y="2744"/>
                </a:lnTo>
                <a:lnTo>
                  <a:pt x="3118" y="2740"/>
                </a:lnTo>
                <a:lnTo>
                  <a:pt x="3142" y="2738"/>
                </a:lnTo>
                <a:lnTo>
                  <a:pt x="3166" y="2738"/>
                </a:lnTo>
                <a:close/>
                <a:moveTo>
                  <a:pt x="3234" y="0"/>
                </a:moveTo>
                <a:lnTo>
                  <a:pt x="3234" y="0"/>
                </a:lnTo>
                <a:lnTo>
                  <a:pt x="3254" y="2"/>
                </a:lnTo>
                <a:lnTo>
                  <a:pt x="3276" y="4"/>
                </a:lnTo>
                <a:lnTo>
                  <a:pt x="3318" y="10"/>
                </a:lnTo>
                <a:lnTo>
                  <a:pt x="3358" y="22"/>
                </a:lnTo>
                <a:lnTo>
                  <a:pt x="3396" y="38"/>
                </a:lnTo>
                <a:lnTo>
                  <a:pt x="3432" y="58"/>
                </a:lnTo>
                <a:lnTo>
                  <a:pt x="3466" y="80"/>
                </a:lnTo>
                <a:lnTo>
                  <a:pt x="3496" y="108"/>
                </a:lnTo>
                <a:lnTo>
                  <a:pt x="3526" y="136"/>
                </a:lnTo>
                <a:lnTo>
                  <a:pt x="3552" y="170"/>
                </a:lnTo>
                <a:lnTo>
                  <a:pt x="3576" y="206"/>
                </a:lnTo>
                <a:lnTo>
                  <a:pt x="3596" y="244"/>
                </a:lnTo>
                <a:lnTo>
                  <a:pt x="3614" y="284"/>
                </a:lnTo>
                <a:lnTo>
                  <a:pt x="3626" y="326"/>
                </a:lnTo>
                <a:lnTo>
                  <a:pt x="3636" y="368"/>
                </a:lnTo>
                <a:lnTo>
                  <a:pt x="3642" y="414"/>
                </a:lnTo>
                <a:lnTo>
                  <a:pt x="3646" y="460"/>
                </a:lnTo>
                <a:lnTo>
                  <a:pt x="3646" y="570"/>
                </a:lnTo>
                <a:lnTo>
                  <a:pt x="3642" y="616"/>
                </a:lnTo>
                <a:lnTo>
                  <a:pt x="3636" y="662"/>
                </a:lnTo>
                <a:lnTo>
                  <a:pt x="3626" y="704"/>
                </a:lnTo>
                <a:lnTo>
                  <a:pt x="3614" y="746"/>
                </a:lnTo>
                <a:lnTo>
                  <a:pt x="3596" y="786"/>
                </a:lnTo>
                <a:lnTo>
                  <a:pt x="3576" y="824"/>
                </a:lnTo>
                <a:lnTo>
                  <a:pt x="3552" y="860"/>
                </a:lnTo>
                <a:lnTo>
                  <a:pt x="3526" y="892"/>
                </a:lnTo>
                <a:lnTo>
                  <a:pt x="3496" y="922"/>
                </a:lnTo>
                <a:lnTo>
                  <a:pt x="3466" y="950"/>
                </a:lnTo>
                <a:lnTo>
                  <a:pt x="3432" y="972"/>
                </a:lnTo>
                <a:lnTo>
                  <a:pt x="3396" y="992"/>
                </a:lnTo>
                <a:lnTo>
                  <a:pt x="3358" y="1008"/>
                </a:lnTo>
                <a:lnTo>
                  <a:pt x="3318" y="1020"/>
                </a:lnTo>
                <a:lnTo>
                  <a:pt x="3276" y="1026"/>
                </a:lnTo>
                <a:lnTo>
                  <a:pt x="3254" y="1028"/>
                </a:lnTo>
                <a:lnTo>
                  <a:pt x="3234" y="1030"/>
                </a:lnTo>
                <a:lnTo>
                  <a:pt x="3212" y="1028"/>
                </a:lnTo>
                <a:lnTo>
                  <a:pt x="3190" y="1026"/>
                </a:lnTo>
                <a:lnTo>
                  <a:pt x="3148" y="1020"/>
                </a:lnTo>
                <a:lnTo>
                  <a:pt x="3110" y="1008"/>
                </a:lnTo>
                <a:lnTo>
                  <a:pt x="3070" y="992"/>
                </a:lnTo>
                <a:lnTo>
                  <a:pt x="3034" y="972"/>
                </a:lnTo>
                <a:lnTo>
                  <a:pt x="3000" y="950"/>
                </a:lnTo>
                <a:lnTo>
                  <a:pt x="2970" y="922"/>
                </a:lnTo>
                <a:lnTo>
                  <a:pt x="2940" y="892"/>
                </a:lnTo>
                <a:lnTo>
                  <a:pt x="2914" y="860"/>
                </a:lnTo>
                <a:lnTo>
                  <a:pt x="2890" y="824"/>
                </a:lnTo>
                <a:lnTo>
                  <a:pt x="2870" y="786"/>
                </a:lnTo>
                <a:lnTo>
                  <a:pt x="2854" y="746"/>
                </a:lnTo>
                <a:lnTo>
                  <a:pt x="2840" y="704"/>
                </a:lnTo>
                <a:lnTo>
                  <a:pt x="2830" y="662"/>
                </a:lnTo>
                <a:lnTo>
                  <a:pt x="2824" y="616"/>
                </a:lnTo>
                <a:lnTo>
                  <a:pt x="2822" y="570"/>
                </a:lnTo>
                <a:lnTo>
                  <a:pt x="2822" y="460"/>
                </a:lnTo>
                <a:lnTo>
                  <a:pt x="2824" y="414"/>
                </a:lnTo>
                <a:lnTo>
                  <a:pt x="2830" y="368"/>
                </a:lnTo>
                <a:lnTo>
                  <a:pt x="2840" y="326"/>
                </a:lnTo>
                <a:lnTo>
                  <a:pt x="2854" y="284"/>
                </a:lnTo>
                <a:lnTo>
                  <a:pt x="2870" y="244"/>
                </a:lnTo>
                <a:lnTo>
                  <a:pt x="2890" y="206"/>
                </a:lnTo>
                <a:lnTo>
                  <a:pt x="2914" y="170"/>
                </a:lnTo>
                <a:lnTo>
                  <a:pt x="2940" y="136"/>
                </a:lnTo>
                <a:lnTo>
                  <a:pt x="2970" y="108"/>
                </a:lnTo>
                <a:lnTo>
                  <a:pt x="3000" y="80"/>
                </a:lnTo>
                <a:lnTo>
                  <a:pt x="3034" y="58"/>
                </a:lnTo>
                <a:lnTo>
                  <a:pt x="3070" y="38"/>
                </a:lnTo>
                <a:lnTo>
                  <a:pt x="3110" y="22"/>
                </a:lnTo>
                <a:lnTo>
                  <a:pt x="3148" y="10"/>
                </a:lnTo>
                <a:lnTo>
                  <a:pt x="3190" y="4"/>
                </a:lnTo>
                <a:lnTo>
                  <a:pt x="3212" y="2"/>
                </a:lnTo>
                <a:lnTo>
                  <a:pt x="3234" y="0"/>
                </a:lnTo>
                <a:close/>
                <a:moveTo>
                  <a:pt x="3366" y="112"/>
                </a:moveTo>
                <a:lnTo>
                  <a:pt x="3288" y="310"/>
                </a:lnTo>
                <a:lnTo>
                  <a:pt x="3274" y="330"/>
                </a:lnTo>
                <a:lnTo>
                  <a:pt x="3258" y="346"/>
                </a:lnTo>
                <a:lnTo>
                  <a:pt x="3242" y="360"/>
                </a:lnTo>
                <a:lnTo>
                  <a:pt x="3224" y="374"/>
                </a:lnTo>
                <a:lnTo>
                  <a:pt x="3204" y="386"/>
                </a:lnTo>
                <a:lnTo>
                  <a:pt x="3184" y="396"/>
                </a:lnTo>
                <a:lnTo>
                  <a:pt x="3160" y="406"/>
                </a:lnTo>
                <a:lnTo>
                  <a:pt x="3138" y="414"/>
                </a:lnTo>
                <a:lnTo>
                  <a:pt x="3086" y="428"/>
                </a:lnTo>
                <a:lnTo>
                  <a:pt x="3030" y="438"/>
                </a:lnTo>
                <a:lnTo>
                  <a:pt x="2968" y="448"/>
                </a:lnTo>
                <a:lnTo>
                  <a:pt x="2902" y="456"/>
                </a:lnTo>
                <a:lnTo>
                  <a:pt x="2902" y="460"/>
                </a:lnTo>
                <a:lnTo>
                  <a:pt x="2902" y="570"/>
                </a:lnTo>
                <a:lnTo>
                  <a:pt x="2904" y="610"/>
                </a:lnTo>
                <a:lnTo>
                  <a:pt x="2908" y="648"/>
                </a:lnTo>
                <a:lnTo>
                  <a:pt x="2916" y="684"/>
                </a:lnTo>
                <a:lnTo>
                  <a:pt x="2928" y="720"/>
                </a:lnTo>
                <a:lnTo>
                  <a:pt x="2942" y="752"/>
                </a:lnTo>
                <a:lnTo>
                  <a:pt x="2960" y="784"/>
                </a:lnTo>
                <a:lnTo>
                  <a:pt x="2978" y="812"/>
                </a:lnTo>
                <a:lnTo>
                  <a:pt x="3000" y="840"/>
                </a:lnTo>
                <a:lnTo>
                  <a:pt x="3024" y="864"/>
                </a:lnTo>
                <a:lnTo>
                  <a:pt x="3050" y="886"/>
                </a:lnTo>
                <a:lnTo>
                  <a:pt x="3076" y="904"/>
                </a:lnTo>
                <a:lnTo>
                  <a:pt x="3106" y="920"/>
                </a:lnTo>
                <a:lnTo>
                  <a:pt x="3136" y="932"/>
                </a:lnTo>
                <a:lnTo>
                  <a:pt x="3168" y="942"/>
                </a:lnTo>
                <a:lnTo>
                  <a:pt x="3200" y="948"/>
                </a:lnTo>
                <a:lnTo>
                  <a:pt x="3234" y="950"/>
                </a:lnTo>
                <a:lnTo>
                  <a:pt x="3266" y="948"/>
                </a:lnTo>
                <a:lnTo>
                  <a:pt x="3298" y="942"/>
                </a:lnTo>
                <a:lnTo>
                  <a:pt x="3330" y="932"/>
                </a:lnTo>
                <a:lnTo>
                  <a:pt x="3360" y="920"/>
                </a:lnTo>
                <a:lnTo>
                  <a:pt x="3390" y="904"/>
                </a:lnTo>
                <a:lnTo>
                  <a:pt x="3416" y="886"/>
                </a:lnTo>
                <a:lnTo>
                  <a:pt x="3442" y="864"/>
                </a:lnTo>
                <a:lnTo>
                  <a:pt x="3466" y="840"/>
                </a:lnTo>
                <a:lnTo>
                  <a:pt x="3488" y="812"/>
                </a:lnTo>
                <a:lnTo>
                  <a:pt x="3508" y="784"/>
                </a:lnTo>
                <a:lnTo>
                  <a:pt x="3524" y="752"/>
                </a:lnTo>
                <a:lnTo>
                  <a:pt x="3538" y="720"/>
                </a:lnTo>
                <a:lnTo>
                  <a:pt x="3550" y="684"/>
                </a:lnTo>
                <a:lnTo>
                  <a:pt x="3558" y="648"/>
                </a:lnTo>
                <a:lnTo>
                  <a:pt x="3564" y="610"/>
                </a:lnTo>
                <a:lnTo>
                  <a:pt x="3566" y="570"/>
                </a:lnTo>
                <a:lnTo>
                  <a:pt x="3566" y="460"/>
                </a:lnTo>
                <a:lnTo>
                  <a:pt x="3562" y="416"/>
                </a:lnTo>
                <a:lnTo>
                  <a:pt x="3556" y="374"/>
                </a:lnTo>
                <a:lnTo>
                  <a:pt x="3546" y="334"/>
                </a:lnTo>
                <a:lnTo>
                  <a:pt x="3532" y="294"/>
                </a:lnTo>
                <a:lnTo>
                  <a:pt x="3344" y="310"/>
                </a:lnTo>
                <a:lnTo>
                  <a:pt x="3412" y="140"/>
                </a:lnTo>
                <a:lnTo>
                  <a:pt x="3390" y="126"/>
                </a:lnTo>
                <a:lnTo>
                  <a:pt x="3366" y="112"/>
                </a:lnTo>
                <a:close/>
                <a:moveTo>
                  <a:pt x="1892" y="2512"/>
                </a:moveTo>
                <a:lnTo>
                  <a:pt x="2004" y="1662"/>
                </a:lnTo>
                <a:lnTo>
                  <a:pt x="2008" y="1632"/>
                </a:lnTo>
                <a:lnTo>
                  <a:pt x="2016" y="1606"/>
                </a:lnTo>
                <a:lnTo>
                  <a:pt x="2024" y="1580"/>
                </a:lnTo>
                <a:lnTo>
                  <a:pt x="2036" y="1558"/>
                </a:lnTo>
                <a:lnTo>
                  <a:pt x="2048" y="1538"/>
                </a:lnTo>
                <a:lnTo>
                  <a:pt x="2062" y="1518"/>
                </a:lnTo>
                <a:lnTo>
                  <a:pt x="2078" y="1500"/>
                </a:lnTo>
                <a:lnTo>
                  <a:pt x="2096" y="1484"/>
                </a:lnTo>
                <a:lnTo>
                  <a:pt x="2116" y="1470"/>
                </a:lnTo>
                <a:lnTo>
                  <a:pt x="2136" y="1456"/>
                </a:lnTo>
                <a:lnTo>
                  <a:pt x="2158" y="1442"/>
                </a:lnTo>
                <a:lnTo>
                  <a:pt x="2182" y="1430"/>
                </a:lnTo>
                <a:lnTo>
                  <a:pt x="2234" y="1406"/>
                </a:lnTo>
                <a:lnTo>
                  <a:pt x="2288" y="1384"/>
                </a:lnTo>
                <a:lnTo>
                  <a:pt x="2888" y="1142"/>
                </a:lnTo>
                <a:lnTo>
                  <a:pt x="3066" y="2194"/>
                </a:lnTo>
                <a:lnTo>
                  <a:pt x="3152" y="1326"/>
                </a:lnTo>
                <a:lnTo>
                  <a:pt x="3134" y="1314"/>
                </a:lnTo>
                <a:lnTo>
                  <a:pt x="3118" y="1302"/>
                </a:lnTo>
                <a:lnTo>
                  <a:pt x="3102" y="1286"/>
                </a:lnTo>
                <a:lnTo>
                  <a:pt x="3090" y="1268"/>
                </a:lnTo>
                <a:lnTo>
                  <a:pt x="3234" y="1134"/>
                </a:lnTo>
                <a:lnTo>
                  <a:pt x="3376" y="1268"/>
                </a:lnTo>
                <a:lnTo>
                  <a:pt x="3360" y="1288"/>
                </a:lnTo>
                <a:lnTo>
                  <a:pt x="3342" y="1306"/>
                </a:lnTo>
                <a:lnTo>
                  <a:pt x="3322" y="1320"/>
                </a:lnTo>
                <a:lnTo>
                  <a:pt x="3298" y="1332"/>
                </a:lnTo>
                <a:lnTo>
                  <a:pt x="3394" y="2174"/>
                </a:lnTo>
                <a:lnTo>
                  <a:pt x="3568" y="1142"/>
                </a:lnTo>
                <a:lnTo>
                  <a:pt x="4166" y="1384"/>
                </a:lnTo>
                <a:lnTo>
                  <a:pt x="4222" y="1406"/>
                </a:lnTo>
                <a:lnTo>
                  <a:pt x="4274" y="1430"/>
                </a:lnTo>
                <a:lnTo>
                  <a:pt x="4296" y="1442"/>
                </a:lnTo>
                <a:lnTo>
                  <a:pt x="4318" y="1456"/>
                </a:lnTo>
                <a:lnTo>
                  <a:pt x="4340" y="1470"/>
                </a:lnTo>
                <a:lnTo>
                  <a:pt x="4358" y="1484"/>
                </a:lnTo>
                <a:lnTo>
                  <a:pt x="4376" y="1500"/>
                </a:lnTo>
                <a:lnTo>
                  <a:pt x="4392" y="1518"/>
                </a:lnTo>
                <a:lnTo>
                  <a:pt x="4408" y="1538"/>
                </a:lnTo>
                <a:lnTo>
                  <a:pt x="4420" y="1558"/>
                </a:lnTo>
                <a:lnTo>
                  <a:pt x="4430" y="1580"/>
                </a:lnTo>
                <a:lnTo>
                  <a:pt x="4440" y="1606"/>
                </a:lnTo>
                <a:lnTo>
                  <a:pt x="4446" y="1632"/>
                </a:lnTo>
                <a:lnTo>
                  <a:pt x="4452" y="1662"/>
                </a:lnTo>
                <a:lnTo>
                  <a:pt x="4560" y="2490"/>
                </a:lnTo>
                <a:lnTo>
                  <a:pt x="4486" y="2470"/>
                </a:lnTo>
                <a:lnTo>
                  <a:pt x="4412" y="2450"/>
                </a:lnTo>
                <a:lnTo>
                  <a:pt x="4336" y="2432"/>
                </a:lnTo>
                <a:lnTo>
                  <a:pt x="4258" y="2414"/>
                </a:lnTo>
                <a:lnTo>
                  <a:pt x="4180" y="2398"/>
                </a:lnTo>
                <a:lnTo>
                  <a:pt x="4100" y="2384"/>
                </a:lnTo>
                <a:lnTo>
                  <a:pt x="4020" y="2370"/>
                </a:lnTo>
                <a:lnTo>
                  <a:pt x="3940" y="2358"/>
                </a:lnTo>
                <a:lnTo>
                  <a:pt x="3858" y="2348"/>
                </a:lnTo>
                <a:lnTo>
                  <a:pt x="3774" y="2338"/>
                </a:lnTo>
                <a:lnTo>
                  <a:pt x="3690" y="2330"/>
                </a:lnTo>
                <a:lnTo>
                  <a:pt x="3606" y="2324"/>
                </a:lnTo>
                <a:lnTo>
                  <a:pt x="3522" y="2318"/>
                </a:lnTo>
                <a:lnTo>
                  <a:pt x="3436" y="2314"/>
                </a:lnTo>
                <a:lnTo>
                  <a:pt x="3348" y="2312"/>
                </a:lnTo>
                <a:lnTo>
                  <a:pt x="3262" y="2312"/>
                </a:lnTo>
                <a:lnTo>
                  <a:pt x="3170" y="2312"/>
                </a:lnTo>
                <a:lnTo>
                  <a:pt x="3078" y="2316"/>
                </a:lnTo>
                <a:lnTo>
                  <a:pt x="2986" y="2320"/>
                </a:lnTo>
                <a:lnTo>
                  <a:pt x="2896" y="2326"/>
                </a:lnTo>
                <a:lnTo>
                  <a:pt x="2808" y="2332"/>
                </a:lnTo>
                <a:lnTo>
                  <a:pt x="2718" y="2342"/>
                </a:lnTo>
                <a:lnTo>
                  <a:pt x="2632" y="2352"/>
                </a:lnTo>
                <a:lnTo>
                  <a:pt x="2544" y="2364"/>
                </a:lnTo>
                <a:lnTo>
                  <a:pt x="2460" y="2378"/>
                </a:lnTo>
                <a:lnTo>
                  <a:pt x="2374" y="2392"/>
                </a:lnTo>
                <a:lnTo>
                  <a:pt x="2292" y="2408"/>
                </a:lnTo>
                <a:lnTo>
                  <a:pt x="2208" y="2426"/>
                </a:lnTo>
                <a:lnTo>
                  <a:pt x="2128" y="2446"/>
                </a:lnTo>
                <a:lnTo>
                  <a:pt x="2048" y="2466"/>
                </a:lnTo>
                <a:lnTo>
                  <a:pt x="1970" y="2488"/>
                </a:lnTo>
                <a:lnTo>
                  <a:pt x="1892" y="2512"/>
                </a:lnTo>
                <a:close/>
                <a:moveTo>
                  <a:pt x="5690" y="790"/>
                </a:moveTo>
                <a:lnTo>
                  <a:pt x="6110" y="790"/>
                </a:lnTo>
                <a:lnTo>
                  <a:pt x="6168" y="794"/>
                </a:lnTo>
                <a:lnTo>
                  <a:pt x="6220" y="800"/>
                </a:lnTo>
                <a:lnTo>
                  <a:pt x="6270" y="810"/>
                </a:lnTo>
                <a:lnTo>
                  <a:pt x="6314" y="826"/>
                </a:lnTo>
                <a:lnTo>
                  <a:pt x="6356" y="844"/>
                </a:lnTo>
                <a:lnTo>
                  <a:pt x="6392" y="864"/>
                </a:lnTo>
                <a:lnTo>
                  <a:pt x="6424" y="888"/>
                </a:lnTo>
                <a:lnTo>
                  <a:pt x="6454" y="916"/>
                </a:lnTo>
                <a:lnTo>
                  <a:pt x="6480" y="944"/>
                </a:lnTo>
                <a:lnTo>
                  <a:pt x="6502" y="976"/>
                </a:lnTo>
                <a:lnTo>
                  <a:pt x="6520" y="1010"/>
                </a:lnTo>
                <a:lnTo>
                  <a:pt x="6534" y="1044"/>
                </a:lnTo>
                <a:lnTo>
                  <a:pt x="6546" y="1080"/>
                </a:lnTo>
                <a:lnTo>
                  <a:pt x="6554" y="1118"/>
                </a:lnTo>
                <a:lnTo>
                  <a:pt x="6560" y="1156"/>
                </a:lnTo>
                <a:lnTo>
                  <a:pt x="6562" y="1194"/>
                </a:lnTo>
                <a:lnTo>
                  <a:pt x="6562" y="1232"/>
                </a:lnTo>
                <a:lnTo>
                  <a:pt x="6560" y="1272"/>
                </a:lnTo>
                <a:lnTo>
                  <a:pt x="6554" y="1310"/>
                </a:lnTo>
                <a:lnTo>
                  <a:pt x="6546" y="1348"/>
                </a:lnTo>
                <a:lnTo>
                  <a:pt x="6536" y="1384"/>
                </a:lnTo>
                <a:lnTo>
                  <a:pt x="6522" y="1420"/>
                </a:lnTo>
                <a:lnTo>
                  <a:pt x="6508" y="1454"/>
                </a:lnTo>
                <a:lnTo>
                  <a:pt x="6490" y="1488"/>
                </a:lnTo>
                <a:lnTo>
                  <a:pt x="6470" y="1518"/>
                </a:lnTo>
                <a:lnTo>
                  <a:pt x="6450" y="1546"/>
                </a:lnTo>
                <a:lnTo>
                  <a:pt x="6428" y="1572"/>
                </a:lnTo>
                <a:lnTo>
                  <a:pt x="6402" y="1596"/>
                </a:lnTo>
                <a:lnTo>
                  <a:pt x="6376" y="1616"/>
                </a:lnTo>
                <a:lnTo>
                  <a:pt x="6348" y="1634"/>
                </a:lnTo>
                <a:lnTo>
                  <a:pt x="6320" y="1646"/>
                </a:lnTo>
                <a:lnTo>
                  <a:pt x="6290" y="1656"/>
                </a:lnTo>
                <a:lnTo>
                  <a:pt x="6248" y="1684"/>
                </a:lnTo>
                <a:lnTo>
                  <a:pt x="6202" y="1714"/>
                </a:lnTo>
                <a:lnTo>
                  <a:pt x="6142" y="1746"/>
                </a:lnTo>
                <a:lnTo>
                  <a:pt x="6110" y="1776"/>
                </a:lnTo>
                <a:lnTo>
                  <a:pt x="6078" y="1804"/>
                </a:lnTo>
                <a:lnTo>
                  <a:pt x="6042" y="1826"/>
                </a:lnTo>
                <a:lnTo>
                  <a:pt x="6004" y="1846"/>
                </a:lnTo>
                <a:lnTo>
                  <a:pt x="5964" y="1862"/>
                </a:lnTo>
                <a:lnTo>
                  <a:pt x="5924" y="1872"/>
                </a:lnTo>
                <a:lnTo>
                  <a:pt x="5902" y="1876"/>
                </a:lnTo>
                <a:lnTo>
                  <a:pt x="5880" y="1880"/>
                </a:lnTo>
                <a:lnTo>
                  <a:pt x="5860" y="1880"/>
                </a:lnTo>
                <a:lnTo>
                  <a:pt x="5836" y="1880"/>
                </a:lnTo>
                <a:lnTo>
                  <a:pt x="5814" y="1880"/>
                </a:lnTo>
                <a:lnTo>
                  <a:pt x="5792" y="1878"/>
                </a:lnTo>
                <a:lnTo>
                  <a:pt x="5770" y="1874"/>
                </a:lnTo>
                <a:lnTo>
                  <a:pt x="5750" y="1870"/>
                </a:lnTo>
                <a:lnTo>
                  <a:pt x="5728" y="1864"/>
                </a:lnTo>
                <a:lnTo>
                  <a:pt x="5708" y="1856"/>
                </a:lnTo>
                <a:lnTo>
                  <a:pt x="5668" y="1840"/>
                </a:lnTo>
                <a:lnTo>
                  <a:pt x="5632" y="1818"/>
                </a:lnTo>
                <a:lnTo>
                  <a:pt x="5596" y="1794"/>
                </a:lnTo>
                <a:lnTo>
                  <a:pt x="5564" y="1766"/>
                </a:lnTo>
                <a:lnTo>
                  <a:pt x="5534" y="1734"/>
                </a:lnTo>
                <a:lnTo>
                  <a:pt x="5508" y="1700"/>
                </a:lnTo>
                <a:lnTo>
                  <a:pt x="5484" y="1662"/>
                </a:lnTo>
                <a:lnTo>
                  <a:pt x="5464" y="1622"/>
                </a:lnTo>
                <a:lnTo>
                  <a:pt x="5446" y="1580"/>
                </a:lnTo>
                <a:lnTo>
                  <a:pt x="5434" y="1536"/>
                </a:lnTo>
                <a:lnTo>
                  <a:pt x="5424" y="1492"/>
                </a:lnTo>
                <a:lnTo>
                  <a:pt x="5418" y="1444"/>
                </a:lnTo>
                <a:lnTo>
                  <a:pt x="5416" y="1396"/>
                </a:lnTo>
                <a:lnTo>
                  <a:pt x="5418" y="1282"/>
                </a:lnTo>
                <a:lnTo>
                  <a:pt x="5422" y="1238"/>
                </a:lnTo>
                <a:lnTo>
                  <a:pt x="5428" y="1196"/>
                </a:lnTo>
                <a:lnTo>
                  <a:pt x="5436" y="1154"/>
                </a:lnTo>
                <a:lnTo>
                  <a:pt x="5448" y="1114"/>
                </a:lnTo>
                <a:lnTo>
                  <a:pt x="5454" y="1080"/>
                </a:lnTo>
                <a:lnTo>
                  <a:pt x="5460" y="1048"/>
                </a:lnTo>
                <a:lnTo>
                  <a:pt x="5468" y="1018"/>
                </a:lnTo>
                <a:lnTo>
                  <a:pt x="5478" y="988"/>
                </a:lnTo>
                <a:lnTo>
                  <a:pt x="5488" y="958"/>
                </a:lnTo>
                <a:lnTo>
                  <a:pt x="5498" y="932"/>
                </a:lnTo>
                <a:lnTo>
                  <a:pt x="5512" y="906"/>
                </a:lnTo>
                <a:lnTo>
                  <a:pt x="5526" y="884"/>
                </a:lnTo>
                <a:lnTo>
                  <a:pt x="5542" y="862"/>
                </a:lnTo>
                <a:lnTo>
                  <a:pt x="5558" y="844"/>
                </a:lnTo>
                <a:lnTo>
                  <a:pt x="5576" y="828"/>
                </a:lnTo>
                <a:lnTo>
                  <a:pt x="5596" y="814"/>
                </a:lnTo>
                <a:lnTo>
                  <a:pt x="5618" y="804"/>
                </a:lnTo>
                <a:lnTo>
                  <a:pt x="5640" y="796"/>
                </a:lnTo>
                <a:lnTo>
                  <a:pt x="5664" y="792"/>
                </a:lnTo>
                <a:lnTo>
                  <a:pt x="5690" y="790"/>
                </a:lnTo>
                <a:close/>
                <a:moveTo>
                  <a:pt x="6172" y="1538"/>
                </a:moveTo>
                <a:lnTo>
                  <a:pt x="6172" y="1538"/>
                </a:lnTo>
                <a:lnTo>
                  <a:pt x="6122" y="1514"/>
                </a:lnTo>
                <a:lnTo>
                  <a:pt x="6070" y="1488"/>
                </a:lnTo>
                <a:lnTo>
                  <a:pt x="6032" y="1464"/>
                </a:lnTo>
                <a:lnTo>
                  <a:pt x="5996" y="1440"/>
                </a:lnTo>
                <a:lnTo>
                  <a:pt x="5960" y="1414"/>
                </a:lnTo>
                <a:lnTo>
                  <a:pt x="5926" y="1386"/>
                </a:lnTo>
                <a:lnTo>
                  <a:pt x="5896" y="1356"/>
                </a:lnTo>
                <a:lnTo>
                  <a:pt x="5864" y="1326"/>
                </a:lnTo>
                <a:lnTo>
                  <a:pt x="5836" y="1292"/>
                </a:lnTo>
                <a:lnTo>
                  <a:pt x="5810" y="1260"/>
                </a:lnTo>
                <a:lnTo>
                  <a:pt x="5784" y="1224"/>
                </a:lnTo>
                <a:lnTo>
                  <a:pt x="5760" y="1188"/>
                </a:lnTo>
                <a:lnTo>
                  <a:pt x="5738" y="1152"/>
                </a:lnTo>
                <a:lnTo>
                  <a:pt x="5718" y="1114"/>
                </a:lnTo>
                <a:lnTo>
                  <a:pt x="5700" y="1076"/>
                </a:lnTo>
                <a:lnTo>
                  <a:pt x="5684" y="1036"/>
                </a:lnTo>
                <a:lnTo>
                  <a:pt x="5670" y="996"/>
                </a:lnTo>
                <a:lnTo>
                  <a:pt x="5658" y="956"/>
                </a:lnTo>
                <a:lnTo>
                  <a:pt x="5640" y="970"/>
                </a:lnTo>
                <a:lnTo>
                  <a:pt x="5624" y="984"/>
                </a:lnTo>
                <a:lnTo>
                  <a:pt x="5608" y="1000"/>
                </a:lnTo>
                <a:lnTo>
                  <a:pt x="5594" y="1016"/>
                </a:lnTo>
                <a:lnTo>
                  <a:pt x="5580" y="1034"/>
                </a:lnTo>
                <a:lnTo>
                  <a:pt x="5568" y="1054"/>
                </a:lnTo>
                <a:lnTo>
                  <a:pt x="5556" y="1072"/>
                </a:lnTo>
                <a:lnTo>
                  <a:pt x="5544" y="1094"/>
                </a:lnTo>
                <a:lnTo>
                  <a:pt x="5534" y="1114"/>
                </a:lnTo>
                <a:lnTo>
                  <a:pt x="5526" y="1136"/>
                </a:lnTo>
                <a:lnTo>
                  <a:pt x="5518" y="1160"/>
                </a:lnTo>
                <a:lnTo>
                  <a:pt x="5512" y="1182"/>
                </a:lnTo>
                <a:lnTo>
                  <a:pt x="5506" y="1206"/>
                </a:lnTo>
                <a:lnTo>
                  <a:pt x="5502" y="1232"/>
                </a:lnTo>
                <a:lnTo>
                  <a:pt x="5500" y="1256"/>
                </a:lnTo>
                <a:lnTo>
                  <a:pt x="5498" y="1282"/>
                </a:lnTo>
                <a:lnTo>
                  <a:pt x="5496" y="1398"/>
                </a:lnTo>
                <a:lnTo>
                  <a:pt x="5498" y="1438"/>
                </a:lnTo>
                <a:lnTo>
                  <a:pt x="5502" y="1478"/>
                </a:lnTo>
                <a:lnTo>
                  <a:pt x="5510" y="1518"/>
                </a:lnTo>
                <a:lnTo>
                  <a:pt x="5522" y="1554"/>
                </a:lnTo>
                <a:lnTo>
                  <a:pt x="5536" y="1590"/>
                </a:lnTo>
                <a:lnTo>
                  <a:pt x="5554" y="1622"/>
                </a:lnTo>
                <a:lnTo>
                  <a:pt x="5574" y="1654"/>
                </a:lnTo>
                <a:lnTo>
                  <a:pt x="5596" y="1682"/>
                </a:lnTo>
                <a:lnTo>
                  <a:pt x="5620" y="1708"/>
                </a:lnTo>
                <a:lnTo>
                  <a:pt x="5646" y="1730"/>
                </a:lnTo>
                <a:lnTo>
                  <a:pt x="5674" y="1752"/>
                </a:lnTo>
                <a:lnTo>
                  <a:pt x="5704" y="1768"/>
                </a:lnTo>
                <a:lnTo>
                  <a:pt x="5736" y="1782"/>
                </a:lnTo>
                <a:lnTo>
                  <a:pt x="5770" y="1792"/>
                </a:lnTo>
                <a:lnTo>
                  <a:pt x="5804" y="1798"/>
                </a:lnTo>
                <a:lnTo>
                  <a:pt x="5838" y="1800"/>
                </a:lnTo>
                <a:lnTo>
                  <a:pt x="5866" y="1800"/>
                </a:lnTo>
                <a:lnTo>
                  <a:pt x="5894" y="1796"/>
                </a:lnTo>
                <a:lnTo>
                  <a:pt x="5920" y="1792"/>
                </a:lnTo>
                <a:lnTo>
                  <a:pt x="5946" y="1784"/>
                </a:lnTo>
                <a:lnTo>
                  <a:pt x="5972" y="1772"/>
                </a:lnTo>
                <a:lnTo>
                  <a:pt x="5996" y="1760"/>
                </a:lnTo>
                <a:lnTo>
                  <a:pt x="6020" y="1746"/>
                </a:lnTo>
                <a:lnTo>
                  <a:pt x="6042" y="1730"/>
                </a:lnTo>
                <a:lnTo>
                  <a:pt x="6064" y="1710"/>
                </a:lnTo>
                <a:lnTo>
                  <a:pt x="6084" y="1690"/>
                </a:lnTo>
                <a:lnTo>
                  <a:pt x="6104" y="1668"/>
                </a:lnTo>
                <a:lnTo>
                  <a:pt x="6120" y="1646"/>
                </a:lnTo>
                <a:lnTo>
                  <a:pt x="6136" y="1620"/>
                </a:lnTo>
                <a:lnTo>
                  <a:pt x="6150" y="1594"/>
                </a:lnTo>
                <a:lnTo>
                  <a:pt x="6162" y="1566"/>
                </a:lnTo>
                <a:lnTo>
                  <a:pt x="6172" y="1538"/>
                </a:lnTo>
                <a:close/>
                <a:moveTo>
                  <a:pt x="290" y="1352"/>
                </a:moveTo>
                <a:lnTo>
                  <a:pt x="290" y="1414"/>
                </a:lnTo>
                <a:lnTo>
                  <a:pt x="292" y="1454"/>
                </a:lnTo>
                <a:lnTo>
                  <a:pt x="298" y="1492"/>
                </a:lnTo>
                <a:lnTo>
                  <a:pt x="306" y="1530"/>
                </a:lnTo>
                <a:lnTo>
                  <a:pt x="318" y="1566"/>
                </a:lnTo>
                <a:lnTo>
                  <a:pt x="334" y="1600"/>
                </a:lnTo>
                <a:lnTo>
                  <a:pt x="352" y="1632"/>
                </a:lnTo>
                <a:lnTo>
                  <a:pt x="372" y="1662"/>
                </a:lnTo>
                <a:lnTo>
                  <a:pt x="394" y="1690"/>
                </a:lnTo>
                <a:lnTo>
                  <a:pt x="418" y="1714"/>
                </a:lnTo>
                <a:lnTo>
                  <a:pt x="446" y="1736"/>
                </a:lnTo>
                <a:lnTo>
                  <a:pt x="474" y="1756"/>
                </a:lnTo>
                <a:lnTo>
                  <a:pt x="504" y="1772"/>
                </a:lnTo>
                <a:lnTo>
                  <a:pt x="536" y="1784"/>
                </a:lnTo>
                <a:lnTo>
                  <a:pt x="568" y="1794"/>
                </a:lnTo>
                <a:lnTo>
                  <a:pt x="602" y="1800"/>
                </a:lnTo>
                <a:lnTo>
                  <a:pt x="636" y="1802"/>
                </a:lnTo>
                <a:lnTo>
                  <a:pt x="672" y="1800"/>
                </a:lnTo>
                <a:lnTo>
                  <a:pt x="706" y="1794"/>
                </a:lnTo>
                <a:lnTo>
                  <a:pt x="738" y="1784"/>
                </a:lnTo>
                <a:lnTo>
                  <a:pt x="770" y="1772"/>
                </a:lnTo>
                <a:lnTo>
                  <a:pt x="800" y="1756"/>
                </a:lnTo>
                <a:lnTo>
                  <a:pt x="828" y="1736"/>
                </a:lnTo>
                <a:lnTo>
                  <a:pt x="856" y="1714"/>
                </a:lnTo>
                <a:lnTo>
                  <a:pt x="880" y="1690"/>
                </a:lnTo>
                <a:lnTo>
                  <a:pt x="902" y="1662"/>
                </a:lnTo>
                <a:lnTo>
                  <a:pt x="922" y="1632"/>
                </a:lnTo>
                <a:lnTo>
                  <a:pt x="940" y="1600"/>
                </a:lnTo>
                <a:lnTo>
                  <a:pt x="954" y="1566"/>
                </a:lnTo>
                <a:lnTo>
                  <a:pt x="966" y="1530"/>
                </a:lnTo>
                <a:lnTo>
                  <a:pt x="976" y="1492"/>
                </a:lnTo>
                <a:lnTo>
                  <a:pt x="980" y="1454"/>
                </a:lnTo>
                <a:lnTo>
                  <a:pt x="982" y="1414"/>
                </a:lnTo>
                <a:lnTo>
                  <a:pt x="982" y="1284"/>
                </a:lnTo>
                <a:lnTo>
                  <a:pt x="982" y="1258"/>
                </a:lnTo>
                <a:lnTo>
                  <a:pt x="980" y="1234"/>
                </a:lnTo>
                <a:lnTo>
                  <a:pt x="976" y="1210"/>
                </a:lnTo>
                <a:lnTo>
                  <a:pt x="972" y="1186"/>
                </a:lnTo>
                <a:lnTo>
                  <a:pt x="966" y="1164"/>
                </a:lnTo>
                <a:lnTo>
                  <a:pt x="958" y="1142"/>
                </a:lnTo>
                <a:lnTo>
                  <a:pt x="950" y="1120"/>
                </a:lnTo>
                <a:lnTo>
                  <a:pt x="942" y="1100"/>
                </a:lnTo>
                <a:lnTo>
                  <a:pt x="930" y="1080"/>
                </a:lnTo>
                <a:lnTo>
                  <a:pt x="920" y="1060"/>
                </a:lnTo>
                <a:lnTo>
                  <a:pt x="906" y="1042"/>
                </a:lnTo>
                <a:lnTo>
                  <a:pt x="894" y="1024"/>
                </a:lnTo>
                <a:lnTo>
                  <a:pt x="880" y="1008"/>
                </a:lnTo>
                <a:lnTo>
                  <a:pt x="864" y="992"/>
                </a:lnTo>
                <a:lnTo>
                  <a:pt x="848" y="978"/>
                </a:lnTo>
                <a:lnTo>
                  <a:pt x="832" y="964"/>
                </a:lnTo>
                <a:lnTo>
                  <a:pt x="584" y="1100"/>
                </a:lnTo>
                <a:lnTo>
                  <a:pt x="690" y="1224"/>
                </a:lnTo>
                <a:lnTo>
                  <a:pt x="456" y="1232"/>
                </a:lnTo>
                <a:lnTo>
                  <a:pt x="456" y="1352"/>
                </a:lnTo>
                <a:lnTo>
                  <a:pt x="290" y="1352"/>
                </a:lnTo>
                <a:close/>
                <a:moveTo>
                  <a:pt x="594" y="776"/>
                </a:moveTo>
                <a:lnTo>
                  <a:pt x="594" y="776"/>
                </a:lnTo>
                <a:lnTo>
                  <a:pt x="620" y="776"/>
                </a:lnTo>
                <a:lnTo>
                  <a:pt x="946" y="780"/>
                </a:lnTo>
                <a:lnTo>
                  <a:pt x="956" y="782"/>
                </a:lnTo>
                <a:lnTo>
                  <a:pt x="964" y="784"/>
                </a:lnTo>
                <a:lnTo>
                  <a:pt x="972" y="788"/>
                </a:lnTo>
                <a:lnTo>
                  <a:pt x="978" y="794"/>
                </a:lnTo>
                <a:lnTo>
                  <a:pt x="984" y="800"/>
                </a:lnTo>
                <a:lnTo>
                  <a:pt x="988" y="808"/>
                </a:lnTo>
                <a:lnTo>
                  <a:pt x="990" y="816"/>
                </a:lnTo>
                <a:lnTo>
                  <a:pt x="992" y="826"/>
                </a:lnTo>
                <a:lnTo>
                  <a:pt x="994" y="834"/>
                </a:lnTo>
                <a:lnTo>
                  <a:pt x="992" y="844"/>
                </a:lnTo>
                <a:lnTo>
                  <a:pt x="990" y="854"/>
                </a:lnTo>
                <a:lnTo>
                  <a:pt x="986" y="864"/>
                </a:lnTo>
                <a:lnTo>
                  <a:pt x="980" y="874"/>
                </a:lnTo>
                <a:lnTo>
                  <a:pt x="972" y="882"/>
                </a:lnTo>
                <a:lnTo>
                  <a:pt x="962" y="890"/>
                </a:lnTo>
                <a:lnTo>
                  <a:pt x="952" y="898"/>
                </a:lnTo>
                <a:lnTo>
                  <a:pt x="908" y="922"/>
                </a:lnTo>
                <a:lnTo>
                  <a:pt x="924" y="938"/>
                </a:lnTo>
                <a:lnTo>
                  <a:pt x="942" y="956"/>
                </a:lnTo>
                <a:lnTo>
                  <a:pt x="958" y="976"/>
                </a:lnTo>
                <a:lnTo>
                  <a:pt x="972" y="994"/>
                </a:lnTo>
                <a:lnTo>
                  <a:pt x="986" y="1016"/>
                </a:lnTo>
                <a:lnTo>
                  <a:pt x="998" y="1036"/>
                </a:lnTo>
                <a:lnTo>
                  <a:pt x="1010" y="1058"/>
                </a:lnTo>
                <a:lnTo>
                  <a:pt x="1020" y="1082"/>
                </a:lnTo>
                <a:lnTo>
                  <a:pt x="1030" y="1104"/>
                </a:lnTo>
                <a:lnTo>
                  <a:pt x="1038" y="1128"/>
                </a:lnTo>
                <a:lnTo>
                  <a:pt x="1046" y="1154"/>
                </a:lnTo>
                <a:lnTo>
                  <a:pt x="1052" y="1178"/>
                </a:lnTo>
                <a:lnTo>
                  <a:pt x="1056" y="1204"/>
                </a:lnTo>
                <a:lnTo>
                  <a:pt x="1060" y="1230"/>
                </a:lnTo>
                <a:lnTo>
                  <a:pt x="1062" y="1256"/>
                </a:lnTo>
                <a:lnTo>
                  <a:pt x="1062" y="1284"/>
                </a:lnTo>
                <a:lnTo>
                  <a:pt x="1062" y="1414"/>
                </a:lnTo>
                <a:lnTo>
                  <a:pt x="1060" y="1460"/>
                </a:lnTo>
                <a:lnTo>
                  <a:pt x="1054" y="1506"/>
                </a:lnTo>
                <a:lnTo>
                  <a:pt x="1044" y="1552"/>
                </a:lnTo>
                <a:lnTo>
                  <a:pt x="1030" y="1594"/>
                </a:lnTo>
                <a:lnTo>
                  <a:pt x="1012" y="1634"/>
                </a:lnTo>
                <a:lnTo>
                  <a:pt x="990" y="1674"/>
                </a:lnTo>
                <a:lnTo>
                  <a:pt x="966" y="1710"/>
                </a:lnTo>
                <a:lnTo>
                  <a:pt x="940" y="1742"/>
                </a:lnTo>
                <a:lnTo>
                  <a:pt x="910" y="1772"/>
                </a:lnTo>
                <a:lnTo>
                  <a:pt x="876" y="1800"/>
                </a:lnTo>
                <a:lnTo>
                  <a:pt x="842" y="1824"/>
                </a:lnTo>
                <a:lnTo>
                  <a:pt x="804" y="1844"/>
                </a:lnTo>
                <a:lnTo>
                  <a:pt x="764" y="1860"/>
                </a:lnTo>
                <a:lnTo>
                  <a:pt x="724" y="1872"/>
                </a:lnTo>
                <a:lnTo>
                  <a:pt x="702" y="1876"/>
                </a:lnTo>
                <a:lnTo>
                  <a:pt x="680" y="1878"/>
                </a:lnTo>
                <a:lnTo>
                  <a:pt x="660" y="1880"/>
                </a:lnTo>
                <a:lnTo>
                  <a:pt x="636" y="1882"/>
                </a:lnTo>
                <a:lnTo>
                  <a:pt x="602" y="1880"/>
                </a:lnTo>
                <a:lnTo>
                  <a:pt x="568" y="1874"/>
                </a:lnTo>
                <a:lnTo>
                  <a:pt x="534" y="1868"/>
                </a:lnTo>
                <a:lnTo>
                  <a:pt x="502" y="1856"/>
                </a:lnTo>
                <a:lnTo>
                  <a:pt x="470" y="1844"/>
                </a:lnTo>
                <a:lnTo>
                  <a:pt x="440" y="1828"/>
                </a:lnTo>
                <a:lnTo>
                  <a:pt x="412" y="1810"/>
                </a:lnTo>
                <a:lnTo>
                  <a:pt x="384" y="1790"/>
                </a:lnTo>
                <a:lnTo>
                  <a:pt x="358" y="1768"/>
                </a:lnTo>
                <a:lnTo>
                  <a:pt x="336" y="1744"/>
                </a:lnTo>
                <a:lnTo>
                  <a:pt x="312" y="1718"/>
                </a:lnTo>
                <a:lnTo>
                  <a:pt x="292" y="1690"/>
                </a:lnTo>
                <a:lnTo>
                  <a:pt x="274" y="1660"/>
                </a:lnTo>
                <a:lnTo>
                  <a:pt x="258" y="1628"/>
                </a:lnTo>
                <a:lnTo>
                  <a:pt x="244" y="1596"/>
                </a:lnTo>
                <a:lnTo>
                  <a:pt x="232" y="1562"/>
                </a:lnTo>
                <a:lnTo>
                  <a:pt x="210" y="1548"/>
                </a:lnTo>
                <a:lnTo>
                  <a:pt x="190" y="1534"/>
                </a:lnTo>
                <a:lnTo>
                  <a:pt x="172" y="1516"/>
                </a:lnTo>
                <a:lnTo>
                  <a:pt x="158" y="1500"/>
                </a:lnTo>
                <a:lnTo>
                  <a:pt x="146" y="1480"/>
                </a:lnTo>
                <a:lnTo>
                  <a:pt x="136" y="1460"/>
                </a:lnTo>
                <a:lnTo>
                  <a:pt x="130" y="1438"/>
                </a:lnTo>
                <a:lnTo>
                  <a:pt x="128" y="1414"/>
                </a:lnTo>
                <a:lnTo>
                  <a:pt x="128" y="1368"/>
                </a:lnTo>
                <a:lnTo>
                  <a:pt x="128" y="1284"/>
                </a:lnTo>
                <a:lnTo>
                  <a:pt x="130" y="1240"/>
                </a:lnTo>
                <a:lnTo>
                  <a:pt x="136" y="1198"/>
                </a:lnTo>
                <a:lnTo>
                  <a:pt x="144" y="1156"/>
                </a:lnTo>
                <a:lnTo>
                  <a:pt x="154" y="1116"/>
                </a:lnTo>
                <a:lnTo>
                  <a:pt x="168" y="1078"/>
                </a:lnTo>
                <a:lnTo>
                  <a:pt x="186" y="1040"/>
                </a:lnTo>
                <a:lnTo>
                  <a:pt x="204" y="1006"/>
                </a:lnTo>
                <a:lnTo>
                  <a:pt x="228" y="972"/>
                </a:lnTo>
                <a:lnTo>
                  <a:pt x="252" y="940"/>
                </a:lnTo>
                <a:lnTo>
                  <a:pt x="278" y="910"/>
                </a:lnTo>
                <a:lnTo>
                  <a:pt x="308" y="884"/>
                </a:lnTo>
                <a:lnTo>
                  <a:pt x="338" y="860"/>
                </a:lnTo>
                <a:lnTo>
                  <a:pt x="370" y="838"/>
                </a:lnTo>
                <a:lnTo>
                  <a:pt x="406" y="820"/>
                </a:lnTo>
                <a:lnTo>
                  <a:pt x="442" y="804"/>
                </a:lnTo>
                <a:lnTo>
                  <a:pt x="480" y="792"/>
                </a:lnTo>
                <a:lnTo>
                  <a:pt x="508" y="784"/>
                </a:lnTo>
                <a:lnTo>
                  <a:pt x="536" y="780"/>
                </a:lnTo>
                <a:lnTo>
                  <a:pt x="564" y="776"/>
                </a:lnTo>
                <a:lnTo>
                  <a:pt x="594" y="776"/>
                </a:lnTo>
                <a:close/>
              </a:path>
            </a:pathLst>
          </a:custGeom>
          <a:solidFill>
            <a:schemeClr val="tx1">
              <a:lumMod val="65000"/>
              <a:lumOff val="35000"/>
            </a:schemeClr>
          </a:solidFill>
          <a:ln w="9525">
            <a:no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4008B803-4926-4E29-9722-73C27A180D5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118484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استراتيجية المشتريات والعقود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استراتيجية المشتريات وإطار العقود لإدارة المشروع قيد التدقيق.</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يكون باستطاعة فريق التدقيق التأكيد على تضمن استراتيجية المشتريات وإطار العقود ما يلي:</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تحديد نطاق المشروع وأن الأطراف الرئيسية ذات العلاقة على دراية بأهداف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تحديد متطلبات المشروع التي ستحكم الطريقة التي سيتم بها تنفيذ المشروع بالإضافة إلى التأكيد على أن نموذج المشتريات قد أخذ نموذج التشغيل المستهدف ونموذج تنفيذ المشروع بعين الاعتبار</a:t>
            </a: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المعتمدة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نطاق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متطلبات، قيود، وخصائص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المخاطر وضوابط التخفيف</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الأطراف ذات العلاقة بالمشروع والقدرات التسويقية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خيارات تنفيذ المشروع والخيار المفضل</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استراتيجية المشتريات وإطار التعاقد - الجدول الزمني للمشتريات وتسلسل المشتريات</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85156EAF-19F0-4288-9926-402DCEF8855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71</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008669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800633"/>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793881"/>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814138"/>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795086"/>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804611"/>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800632"/>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224023"/>
            <a:ext cx="169434" cy="56985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703443" y="7263779"/>
            <a:ext cx="601718" cy="53685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056243" y="7263779"/>
            <a:ext cx="1335638" cy="55035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a:off x="9223513" y="7224023"/>
            <a:ext cx="211728" cy="57106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3790122" y="7263779"/>
            <a:ext cx="1558399" cy="54083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145078" y="7224023"/>
            <a:ext cx="333524" cy="57660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DA149E28-9A36-491F-8811-E4223C9AC39E}"/>
              </a:ext>
            </a:extLst>
          </p:cNvPr>
          <p:cNvPicPr>
            <a:picLocks noChangeAspect="1"/>
          </p:cNvPicPr>
          <p:nvPr/>
        </p:nvPicPr>
        <p:blipFill>
          <a:blip r:embed="rId5"/>
          <a:stretch>
            <a:fillRect/>
          </a:stretch>
        </p:blipFill>
        <p:spPr>
          <a:xfrm>
            <a:off x="648447" y="1780986"/>
            <a:ext cx="11379557" cy="5443037"/>
          </a:xfrm>
          <a:prstGeom prst="rect">
            <a:avLst/>
          </a:prstGeom>
        </p:spPr>
      </p:pic>
      <p:sp>
        <p:nvSpPr>
          <p:cNvPr id="18" name="Slide Number Placeholder 13">
            <a:extLst>
              <a:ext uri="{FF2B5EF4-FFF2-40B4-BE49-F238E27FC236}">
                <a16:creationId xmlns:a16="http://schemas.microsoft.com/office/drawing/2014/main" id="{2211DA91-A4B0-4000-B6BB-392F9697221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6267395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2866697194"/>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400" b="1" i="0" kern="1200" dirty="0">
                          <a:solidFill>
                            <a:schemeClr val="bg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986F1DC0-0EB8-427D-84D4-0B75C1A03DB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73</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801410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التكاليف فيما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ملاءمة تقارير التكلفة من حيث الهيكل، المدة الزمنية وقائمة التوزيع بغرض إدارة الجدول الزمني للمشروع قيد التدقيق.</a:t>
            </a:r>
            <a:endParaRPr kumimoji="0" lang="en-US" sz="17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أن إطار إدارة التكاليف يتضمن 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إصدار تقارير التكلفة ذات العلاقة بقياس التكلفة الرئيسية للمشروع لدعم وتعزيز عملية اتخاذ القرار</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أنها تسمح بتجميع التكلفة النهائية المتوقعة للمشروع </a:t>
            </a:r>
            <a:r>
              <a:rPr kumimoji="0" lang="en-US" sz="1700" b="1" i="0" u="none" strike="noStrike" kern="1200" cap="none" spc="0" normalizeH="0" baseline="0" noProof="0" dirty="0">
                <a:ln>
                  <a:noFill/>
                </a:ln>
                <a:solidFill>
                  <a:srgbClr val="8C734B"/>
                </a:solidFill>
                <a:effectLst/>
                <a:uLnTx/>
                <a:uFillTx/>
                <a:latin typeface="Muna"/>
                <a:ea typeface="+mn-ea"/>
              </a:rPr>
              <a:t>AFC </a:t>
            </a: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 بشكل صحيح</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أنها تسمح بقياس المخاطر التي تواجه المشروع وتضمين تلك المخاطر في التكلفة النهائية المتوقعة للمشروع</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متابعة الانخفاض في مخصصات الطوارئ ورفع تقارير بهذا الشأن</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إجراء إدارة التكاليف</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بتكاليف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مخاطر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الانخفاض في مخصصات الطوارئ</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الموازنة الأساسية للمشروع، الموازنات الفعلية والمتوقعة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التكلفة النهائية المتوقعة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حالة المشروع</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CF6D6A29-ABD8-43F6-B41B-F7654CA97AC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74</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6228455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681365"/>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674613"/>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694870"/>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675818"/>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685343"/>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681364"/>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165031"/>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165031"/>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73952" y="7235108"/>
            <a:ext cx="91792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165031"/>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165031"/>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126339"/>
            <a:ext cx="156807" cy="55502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826ED7B7-9117-44A5-AE97-AC95EE591476}"/>
              </a:ext>
            </a:extLst>
          </p:cNvPr>
          <p:cNvPicPr>
            <a:picLocks noChangeAspect="1"/>
          </p:cNvPicPr>
          <p:nvPr/>
        </p:nvPicPr>
        <p:blipFill rotWithShape="1">
          <a:blip r:embed="rId5"/>
          <a:srcRect b="23360"/>
          <a:stretch/>
        </p:blipFill>
        <p:spPr>
          <a:xfrm>
            <a:off x="453534" y="1925386"/>
            <a:ext cx="12033504" cy="5200953"/>
          </a:xfrm>
          <a:prstGeom prst="rect">
            <a:avLst/>
          </a:prstGeom>
        </p:spPr>
      </p:pic>
      <p:sp>
        <p:nvSpPr>
          <p:cNvPr id="18" name="Slide Number Placeholder 13">
            <a:extLst>
              <a:ext uri="{FF2B5EF4-FFF2-40B4-BE49-F238E27FC236}">
                <a16:creationId xmlns:a16="http://schemas.microsoft.com/office/drawing/2014/main" id="{018F9362-41E7-4880-BF66-E9AE5C011B6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82390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2474667880"/>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C662A901-BEDE-4007-B095-A0C2E6A658E3}"/>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848652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الحوكمة ورفع التقارير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إطار الحوكمة ورفع التقارير لإدارة المشروع الحالي.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أن إطار الحوكمة ورفع التقارير:</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يحدد خطة التواصل التي تتوافق مع الجهة الخاضعة، المشروع والمتطلبات التعاقدية والتي تسمح بتنفيذ عمليات التواصل بين الأطراف ذات العلاقة وفرق العمل المسؤولة عن التنفيذ</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يحدد تقارير أداء المشروع والتأكد من القيام بتجميع تلك التقارير وفقاً للمتطلبات التعاقدية مع اتباع تقويم رفع التقارير</a:t>
            </a: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التواصل</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أداء المشروع وتقويم رفع التقارير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نقاط الاجتماعات ذات العلاقة بحالة التقدم المحرز</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توزيع الصلاحيات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مؤشرات الأداء الرئيسية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إطار إدارة المخاطر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إطار للحوكمة المؤسسية</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0311C9AB-6B79-4F51-82C5-97D13CD662C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77</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1927552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131938"/>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125186"/>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145443"/>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126391"/>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135916"/>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131937"/>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615604"/>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615604"/>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473952" y="7685681"/>
            <a:ext cx="91792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615604"/>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615604"/>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560413"/>
            <a:ext cx="61197" cy="57152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C4384DD9-8D8C-4D56-9A1C-4AE379B68FBF}"/>
              </a:ext>
            </a:extLst>
          </p:cNvPr>
          <p:cNvPicPr>
            <a:picLocks noChangeAspect="1"/>
          </p:cNvPicPr>
          <p:nvPr/>
        </p:nvPicPr>
        <p:blipFill>
          <a:blip r:embed="rId5"/>
          <a:stretch>
            <a:fillRect/>
          </a:stretch>
        </p:blipFill>
        <p:spPr>
          <a:xfrm>
            <a:off x="438866" y="1916520"/>
            <a:ext cx="12033504" cy="5643893"/>
          </a:xfrm>
          <a:prstGeom prst="rect">
            <a:avLst/>
          </a:prstGeom>
        </p:spPr>
      </p:pic>
      <p:sp>
        <p:nvSpPr>
          <p:cNvPr id="18" name="Slide Number Placeholder 13">
            <a:extLst>
              <a:ext uri="{FF2B5EF4-FFF2-40B4-BE49-F238E27FC236}">
                <a16:creationId xmlns:a16="http://schemas.microsoft.com/office/drawing/2014/main" id="{E6F9230F-9FC0-4144-9C86-46CAA015AFE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1923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 </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8" name="Rectangle 7">
            <a:extLst>
              <a:ext uri="{FF2B5EF4-FFF2-40B4-BE49-F238E27FC236}">
                <a16:creationId xmlns:a16="http://schemas.microsoft.com/office/drawing/2014/main" id="{E510A654-D937-4067-A0F3-B879BD468831}"/>
              </a:ext>
            </a:extLst>
          </p:cNvPr>
          <p:cNvSpPr/>
          <p:nvPr/>
        </p:nvSpPr>
        <p:spPr>
          <a:xfrm>
            <a:off x="7582426" y="1180154"/>
            <a:ext cx="4899248" cy="533304"/>
          </a:xfrm>
          <a:prstGeom prst="rect">
            <a:avLst/>
          </a:prstGeom>
        </p:spPr>
        <p:txBody>
          <a:bodyPr wrap="square">
            <a:spAutoFit/>
          </a:bodyPr>
          <a:lstStyle/>
          <a:p>
            <a:pPr marL="0" marR="0" lvl="0" indent="0" algn="r" defTabSz="128016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808080">
                    <a:lumMod val="50000"/>
                  </a:srgbClr>
                </a:solidFill>
                <a:effectLst/>
                <a:uLnTx/>
                <a:uFillTx/>
                <a:latin typeface="Muna"/>
                <a:ea typeface="+mn-ea"/>
                <a:cs typeface="Arial" panose="020B0604020202020204" pitchFamily="34" charset="0"/>
              </a:rPr>
              <a:t>مراحل المشروع وعمليات الرقابة:</a:t>
            </a:r>
            <a:endParaRPr kumimoji="0" lang="en-US" sz="2800" b="0" i="0" u="none" strike="noStrike" kern="0" cap="none" spc="0" normalizeH="0" baseline="0" noProof="0" dirty="0">
              <a:ln>
                <a:noFill/>
              </a:ln>
              <a:solidFill>
                <a:srgbClr val="808080">
                  <a:lumMod val="50000"/>
                </a:srgbClr>
              </a:solidFill>
              <a:effectLst/>
              <a:uLnTx/>
              <a:uFillTx/>
              <a:latin typeface="Muna"/>
              <a:ea typeface="+mn-ea"/>
              <a:cs typeface="+mn-cs"/>
            </a:endParaRPr>
          </a:p>
        </p:txBody>
      </p:sp>
      <p:grpSp>
        <p:nvGrpSpPr>
          <p:cNvPr id="3" name="Group 2">
            <a:extLst>
              <a:ext uri="{FF2B5EF4-FFF2-40B4-BE49-F238E27FC236}">
                <a16:creationId xmlns:a16="http://schemas.microsoft.com/office/drawing/2014/main" id="{951193F3-186A-4DDE-9A24-AA1E2F75D477}"/>
              </a:ext>
            </a:extLst>
          </p:cNvPr>
          <p:cNvGrpSpPr/>
          <p:nvPr/>
        </p:nvGrpSpPr>
        <p:grpSpPr>
          <a:xfrm>
            <a:off x="1663947" y="1877695"/>
            <a:ext cx="10037571" cy="7097320"/>
            <a:chOff x="1663947" y="1877695"/>
            <a:chExt cx="10037571" cy="7097320"/>
          </a:xfrm>
        </p:grpSpPr>
        <p:grpSp>
          <p:nvGrpSpPr>
            <p:cNvPr id="45" name="Group 44">
              <a:extLst>
                <a:ext uri="{FF2B5EF4-FFF2-40B4-BE49-F238E27FC236}">
                  <a16:creationId xmlns:a16="http://schemas.microsoft.com/office/drawing/2014/main" id="{16729529-E5C8-4AAA-B7ED-B1956263B877}"/>
                </a:ext>
              </a:extLst>
            </p:cNvPr>
            <p:cNvGrpSpPr/>
            <p:nvPr/>
          </p:nvGrpSpPr>
          <p:grpSpPr>
            <a:xfrm>
              <a:off x="1663947" y="1877695"/>
              <a:ext cx="10037569" cy="1115845"/>
              <a:chOff x="1042061" y="1691378"/>
              <a:chExt cx="9026366" cy="1101873"/>
            </a:xfrm>
          </p:grpSpPr>
          <p:sp>
            <p:nvSpPr>
              <p:cNvPr id="76" name="Rectangle 75">
                <a:extLst>
                  <a:ext uri="{FF2B5EF4-FFF2-40B4-BE49-F238E27FC236}">
                    <a16:creationId xmlns:a16="http://schemas.microsoft.com/office/drawing/2014/main" id="{130F3594-51EF-47CE-8305-7CCD58E8B297}"/>
                  </a:ext>
                </a:extLst>
              </p:cNvPr>
              <p:cNvSpPr/>
              <p:nvPr/>
            </p:nvSpPr>
            <p:spPr>
              <a:xfrm>
                <a:off x="1042061" y="1691378"/>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تؤكد مهمة التدقيق على توافق المشروع المقترح مع الخطط الاستراتيجية للوزارة أو الجهة الخاضعة للرقابة وأنه تم أخذ الضمانات التي تم تحديدها والتي يحتاجها المشروع بعين الاعتبار.</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77" name="Isosceles Triangle 76">
                <a:extLst>
                  <a:ext uri="{FF2B5EF4-FFF2-40B4-BE49-F238E27FC236}">
                    <a16:creationId xmlns:a16="http://schemas.microsoft.com/office/drawing/2014/main" id="{D768D163-F533-4FF0-988D-8CC0D4135573}"/>
                  </a:ext>
                </a:extLst>
              </p:cNvPr>
              <p:cNvSpPr/>
              <p:nvPr/>
            </p:nvSpPr>
            <p:spPr>
              <a:xfrm rot="16200000">
                <a:off x="8213047" y="2037780"/>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78" name="Rectangle 77">
                <a:extLst>
                  <a:ext uri="{FF2B5EF4-FFF2-40B4-BE49-F238E27FC236}">
                    <a16:creationId xmlns:a16="http://schemas.microsoft.com/office/drawing/2014/main" id="{F3CED70D-34AB-41BC-B0EB-C1F370AD6020}"/>
                  </a:ext>
                </a:extLst>
              </p:cNvPr>
              <p:cNvSpPr/>
              <p:nvPr/>
            </p:nvSpPr>
            <p:spPr>
              <a:xfrm>
                <a:off x="8971147" y="1695971"/>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1</a:t>
                </a:r>
                <a:endParaRPr kumimoji="0" lang="en-US" sz="1600" b="1" i="0" u="none" strike="noStrike" kern="1200" cap="none" spc="0" normalizeH="0" baseline="0" noProof="0" dirty="0">
                  <a:ln>
                    <a:noFill/>
                  </a:ln>
                  <a:solidFill>
                    <a:srgbClr val="8E1737"/>
                  </a:solidFill>
                  <a:effectLst/>
                  <a:uLnTx/>
                  <a:uFillTx/>
                  <a:latin typeface="Muna"/>
                  <a:ea typeface="+mn-ea"/>
                  <a:cs typeface="+mn-cs"/>
                </a:endParaRPr>
              </a:p>
            </p:txBody>
          </p:sp>
          <p:sp>
            <p:nvSpPr>
              <p:cNvPr id="85" name="Rectangle 84">
                <a:extLst>
                  <a:ext uri="{FF2B5EF4-FFF2-40B4-BE49-F238E27FC236}">
                    <a16:creationId xmlns:a16="http://schemas.microsoft.com/office/drawing/2014/main" id="{E32C7CE7-3690-43D0-B747-FACBEEF0A285}"/>
                  </a:ext>
                </a:extLst>
              </p:cNvPr>
              <p:cNvSpPr/>
              <p:nvPr/>
            </p:nvSpPr>
            <p:spPr>
              <a:xfrm>
                <a:off x="7292604" y="1782919"/>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مبررات البدء في تنفيذ المشروع / الإعداد للمشروع</a:t>
                </a:r>
                <a:endParaRPr kumimoji="0" lang="en-US" sz="1200" b="1" i="0" u="none" strike="noStrike" kern="1200" cap="none" spc="0" normalizeH="0" baseline="0" noProof="0" dirty="0">
                  <a:ln>
                    <a:noFill/>
                  </a:ln>
                  <a:solidFill>
                    <a:srgbClr val="00A3AE"/>
                  </a:solidFill>
                  <a:effectLst/>
                  <a:uLnTx/>
                  <a:uFillTx/>
                  <a:latin typeface="Muna"/>
                  <a:ea typeface="+mn-ea"/>
                  <a:cs typeface="+mn-cs"/>
                </a:endParaRPr>
              </a:p>
            </p:txBody>
          </p:sp>
        </p:grpSp>
        <p:grpSp>
          <p:nvGrpSpPr>
            <p:cNvPr id="46" name="Group 45">
              <a:extLst>
                <a:ext uri="{FF2B5EF4-FFF2-40B4-BE49-F238E27FC236}">
                  <a16:creationId xmlns:a16="http://schemas.microsoft.com/office/drawing/2014/main" id="{720C2C84-1B32-4D5A-BDB7-23814B69886C}"/>
                </a:ext>
              </a:extLst>
            </p:cNvPr>
            <p:cNvGrpSpPr/>
            <p:nvPr/>
          </p:nvGrpSpPr>
          <p:grpSpPr>
            <a:xfrm>
              <a:off x="1664950" y="3079164"/>
              <a:ext cx="10036566" cy="1114826"/>
              <a:chOff x="888453" y="1720066"/>
              <a:chExt cx="9025468" cy="1100867"/>
            </a:xfrm>
          </p:grpSpPr>
          <p:sp>
            <p:nvSpPr>
              <p:cNvPr id="72" name="Rectangle 71">
                <a:extLst>
                  <a:ext uri="{FF2B5EF4-FFF2-40B4-BE49-F238E27FC236}">
                    <a16:creationId xmlns:a16="http://schemas.microsoft.com/office/drawing/2014/main" id="{672757F4-51B4-463C-8CCC-D1071461B7FC}"/>
                  </a:ext>
                </a:extLst>
              </p:cNvPr>
              <p:cNvSpPr/>
              <p:nvPr/>
            </p:nvSpPr>
            <p:spPr>
              <a:xfrm>
                <a:off x="888453" y="1723653"/>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تقوم مهمة التدقيق بتقييم مدى شمولية وصحة الحالة الاقتصادية والمالية والتجارية التي تدعم المشروع وأن التكاليف والمزايا العائدة من المشروع قد تم احتسابها والتحقق منها بشكل مناسب.</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73" name="Isosceles Triangle 72">
                <a:extLst>
                  <a:ext uri="{FF2B5EF4-FFF2-40B4-BE49-F238E27FC236}">
                    <a16:creationId xmlns:a16="http://schemas.microsoft.com/office/drawing/2014/main" id="{7CB88937-58C0-42D2-8D64-AEB76A366BC3}"/>
                  </a:ext>
                </a:extLst>
              </p:cNvPr>
              <p:cNvSpPr/>
              <p:nvPr/>
            </p:nvSpPr>
            <p:spPr>
              <a:xfrm rot="16200000">
                <a:off x="8058541" y="2052443"/>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74" name="Rectangle 73">
                <a:extLst>
                  <a:ext uri="{FF2B5EF4-FFF2-40B4-BE49-F238E27FC236}">
                    <a16:creationId xmlns:a16="http://schemas.microsoft.com/office/drawing/2014/main" id="{AB96A837-E5C7-4DA2-B5D0-7E7B8FB8DFC6}"/>
                  </a:ext>
                </a:extLst>
              </p:cNvPr>
              <p:cNvSpPr/>
              <p:nvPr/>
            </p:nvSpPr>
            <p:spPr>
              <a:xfrm>
                <a:off x="8816641" y="1720066"/>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2</a:t>
                </a:r>
              </a:p>
            </p:txBody>
          </p:sp>
          <p:sp>
            <p:nvSpPr>
              <p:cNvPr id="75" name="Rectangle 74">
                <a:extLst>
                  <a:ext uri="{FF2B5EF4-FFF2-40B4-BE49-F238E27FC236}">
                    <a16:creationId xmlns:a16="http://schemas.microsoft.com/office/drawing/2014/main" id="{0D9FD2A8-28BD-4F9A-923D-8C03201033D7}"/>
                  </a:ext>
                </a:extLst>
              </p:cNvPr>
              <p:cNvSpPr/>
              <p:nvPr/>
            </p:nvSpPr>
            <p:spPr>
              <a:xfrm>
                <a:off x="7138097" y="1811863"/>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حالة العمل</a:t>
                </a:r>
                <a:endParaRPr kumimoji="0" lang="en-US" sz="1400" b="1" i="0" u="none" strike="noStrike" kern="1200" cap="none" spc="0" normalizeH="0" baseline="0" noProof="0" dirty="0">
                  <a:ln>
                    <a:noFill/>
                  </a:ln>
                  <a:solidFill>
                    <a:srgbClr val="8E1737"/>
                  </a:solidFill>
                  <a:effectLst/>
                  <a:uLnTx/>
                  <a:uFillTx/>
                  <a:latin typeface="Muna"/>
                  <a:ea typeface="+mn-ea"/>
                  <a:cs typeface="+mn-cs"/>
                </a:endParaRPr>
              </a:p>
            </p:txBody>
          </p:sp>
        </p:grpSp>
        <p:grpSp>
          <p:nvGrpSpPr>
            <p:cNvPr id="47" name="Group 46">
              <a:extLst>
                <a:ext uri="{FF2B5EF4-FFF2-40B4-BE49-F238E27FC236}">
                  <a16:creationId xmlns:a16="http://schemas.microsoft.com/office/drawing/2014/main" id="{E364007E-2AC5-4496-A99A-FF44F5BAE1E9}"/>
                </a:ext>
              </a:extLst>
            </p:cNvPr>
            <p:cNvGrpSpPr/>
            <p:nvPr/>
          </p:nvGrpSpPr>
          <p:grpSpPr>
            <a:xfrm>
              <a:off x="1672380" y="4275983"/>
              <a:ext cx="10029137" cy="1116240"/>
              <a:chOff x="1049640" y="1744163"/>
              <a:chExt cx="9018787" cy="1102263"/>
            </a:xfrm>
          </p:grpSpPr>
          <p:sp>
            <p:nvSpPr>
              <p:cNvPr id="68" name="Rectangle 67">
                <a:extLst>
                  <a:ext uri="{FF2B5EF4-FFF2-40B4-BE49-F238E27FC236}">
                    <a16:creationId xmlns:a16="http://schemas.microsoft.com/office/drawing/2014/main" id="{BCE5304B-6392-4C2C-B4D0-91B33DDE032E}"/>
                  </a:ext>
                </a:extLst>
              </p:cNvPr>
              <p:cNvSpPr/>
              <p:nvPr/>
            </p:nvSpPr>
            <p:spPr>
              <a:xfrm>
                <a:off x="1049640" y="1749146"/>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تؤكد مهمة التدقيق على أنه تم اختيار استراتيجية مشتريات مناسبة وأنه تم تحديد المشروع بشكل مناسب للبدء في مرحلة المناقصة.</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69" name="Isosceles Triangle 68">
                <a:extLst>
                  <a:ext uri="{FF2B5EF4-FFF2-40B4-BE49-F238E27FC236}">
                    <a16:creationId xmlns:a16="http://schemas.microsoft.com/office/drawing/2014/main" id="{7B20A11B-F49B-410C-953E-17E6F6269F59}"/>
                  </a:ext>
                </a:extLst>
              </p:cNvPr>
              <p:cNvSpPr/>
              <p:nvPr/>
            </p:nvSpPr>
            <p:spPr>
              <a:xfrm rot="16200000">
                <a:off x="8213046" y="2072263"/>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70" name="Rectangle 69">
                <a:extLst>
                  <a:ext uri="{FF2B5EF4-FFF2-40B4-BE49-F238E27FC236}">
                    <a16:creationId xmlns:a16="http://schemas.microsoft.com/office/drawing/2014/main" id="{825151F2-57B8-4DD2-AF4C-49FC2EECF72C}"/>
                  </a:ext>
                </a:extLst>
              </p:cNvPr>
              <p:cNvSpPr/>
              <p:nvPr/>
            </p:nvSpPr>
            <p:spPr>
              <a:xfrm>
                <a:off x="8971147" y="1744163"/>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3</a:t>
                </a:r>
              </a:p>
            </p:txBody>
          </p:sp>
          <p:sp>
            <p:nvSpPr>
              <p:cNvPr id="71" name="Rectangle 70">
                <a:extLst>
                  <a:ext uri="{FF2B5EF4-FFF2-40B4-BE49-F238E27FC236}">
                    <a16:creationId xmlns:a16="http://schemas.microsoft.com/office/drawing/2014/main" id="{BFE8FB05-C231-4AF7-B738-74BF79AF407C}"/>
                  </a:ext>
                </a:extLst>
              </p:cNvPr>
              <p:cNvSpPr/>
              <p:nvPr/>
            </p:nvSpPr>
            <p:spPr>
              <a:xfrm>
                <a:off x="7292602" y="1831569"/>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جاهزية المشتريات</a:t>
                </a:r>
                <a:endParaRPr kumimoji="0" lang="en-US" sz="1400" b="1" i="0" u="none" strike="noStrike" kern="1200" cap="none" spc="0" normalizeH="0" baseline="0" noProof="0" dirty="0">
                  <a:ln>
                    <a:noFill/>
                  </a:ln>
                  <a:solidFill>
                    <a:srgbClr val="8E1737"/>
                  </a:solidFill>
                  <a:effectLst/>
                  <a:uLnTx/>
                  <a:uFillTx/>
                  <a:latin typeface="Muna"/>
                  <a:ea typeface="+mn-ea"/>
                  <a:cs typeface="+mn-cs"/>
                </a:endParaRPr>
              </a:p>
            </p:txBody>
          </p:sp>
        </p:grpSp>
        <p:grpSp>
          <p:nvGrpSpPr>
            <p:cNvPr id="48" name="Group 47">
              <a:extLst>
                <a:ext uri="{FF2B5EF4-FFF2-40B4-BE49-F238E27FC236}">
                  <a16:creationId xmlns:a16="http://schemas.microsoft.com/office/drawing/2014/main" id="{A3EB90DB-30EF-4905-A04F-D98A542CCD44}"/>
                </a:ext>
              </a:extLst>
            </p:cNvPr>
            <p:cNvGrpSpPr/>
            <p:nvPr/>
          </p:nvGrpSpPr>
          <p:grpSpPr>
            <a:xfrm>
              <a:off x="1672381" y="5472801"/>
              <a:ext cx="10029134" cy="1114217"/>
              <a:chOff x="1049641" y="1768259"/>
              <a:chExt cx="9018785" cy="1100265"/>
            </a:xfrm>
          </p:grpSpPr>
          <p:sp>
            <p:nvSpPr>
              <p:cNvPr id="64" name="Rectangle 63">
                <a:extLst>
                  <a:ext uri="{FF2B5EF4-FFF2-40B4-BE49-F238E27FC236}">
                    <a16:creationId xmlns:a16="http://schemas.microsoft.com/office/drawing/2014/main" id="{1BF9DCD7-5FD6-4896-A6A9-9786CED268D8}"/>
                  </a:ext>
                </a:extLst>
              </p:cNvPr>
              <p:cNvSpPr/>
              <p:nvPr/>
            </p:nvSpPr>
            <p:spPr>
              <a:xfrm>
                <a:off x="1049641" y="1771244"/>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تؤكد مهمة التدقيق على أنه تم اتباع الإجراءات المعتمدة للمناقصة وأنها توفر الثقة بأنه تم اختيار المناقصة الأمثل لترسية المشروع. </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65" name="Isosceles Triangle 64">
                <a:extLst>
                  <a:ext uri="{FF2B5EF4-FFF2-40B4-BE49-F238E27FC236}">
                    <a16:creationId xmlns:a16="http://schemas.microsoft.com/office/drawing/2014/main" id="{CEF15631-C5E9-416E-8883-98FE5A3B00F9}"/>
                  </a:ext>
                </a:extLst>
              </p:cNvPr>
              <p:cNvSpPr/>
              <p:nvPr/>
            </p:nvSpPr>
            <p:spPr>
              <a:xfrm rot="16200000">
                <a:off x="8213048" y="2096015"/>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66" name="Rectangle 65">
                <a:extLst>
                  <a:ext uri="{FF2B5EF4-FFF2-40B4-BE49-F238E27FC236}">
                    <a16:creationId xmlns:a16="http://schemas.microsoft.com/office/drawing/2014/main" id="{15B30748-D207-40F5-A5FE-F906EFB4A68E}"/>
                  </a:ext>
                </a:extLst>
              </p:cNvPr>
              <p:cNvSpPr/>
              <p:nvPr/>
            </p:nvSpPr>
            <p:spPr>
              <a:xfrm>
                <a:off x="8971146" y="1768259"/>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4</a:t>
                </a:r>
              </a:p>
            </p:txBody>
          </p:sp>
          <p:sp>
            <p:nvSpPr>
              <p:cNvPr id="67" name="Rectangle 66">
                <a:extLst>
                  <a:ext uri="{FF2B5EF4-FFF2-40B4-BE49-F238E27FC236}">
                    <a16:creationId xmlns:a16="http://schemas.microsoft.com/office/drawing/2014/main" id="{0687560A-3BA4-4E6C-A440-FCCFD8012E4A}"/>
                  </a:ext>
                </a:extLst>
              </p:cNvPr>
              <p:cNvSpPr/>
              <p:nvPr/>
            </p:nvSpPr>
            <p:spPr>
              <a:xfrm>
                <a:off x="7292603" y="1855978"/>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ترسية المناقصة</a:t>
                </a:r>
                <a:endParaRPr kumimoji="0" lang="en-US" sz="1400" b="1" i="0" u="none" strike="noStrike" kern="1200" cap="none" spc="0" normalizeH="0" baseline="0" noProof="0" dirty="0">
                  <a:ln>
                    <a:noFill/>
                  </a:ln>
                  <a:solidFill>
                    <a:srgbClr val="8E1737"/>
                  </a:solidFill>
                  <a:effectLst/>
                  <a:uLnTx/>
                  <a:uFillTx/>
                  <a:latin typeface="Muna"/>
                  <a:ea typeface="+mn-ea"/>
                  <a:cs typeface="+mn-cs"/>
                </a:endParaRPr>
              </a:p>
            </p:txBody>
          </p:sp>
        </p:grpSp>
        <p:grpSp>
          <p:nvGrpSpPr>
            <p:cNvPr id="49" name="Group 48">
              <a:extLst>
                <a:ext uri="{FF2B5EF4-FFF2-40B4-BE49-F238E27FC236}">
                  <a16:creationId xmlns:a16="http://schemas.microsoft.com/office/drawing/2014/main" id="{A44A12B9-588B-499C-B75C-D48103A0EC4C}"/>
                </a:ext>
              </a:extLst>
            </p:cNvPr>
            <p:cNvGrpSpPr/>
            <p:nvPr/>
          </p:nvGrpSpPr>
          <p:grpSpPr>
            <a:xfrm>
              <a:off x="1664950" y="6668150"/>
              <a:ext cx="10036567" cy="1111354"/>
              <a:chOff x="1042959" y="1790906"/>
              <a:chExt cx="9025469" cy="1097440"/>
            </a:xfrm>
          </p:grpSpPr>
          <p:sp>
            <p:nvSpPr>
              <p:cNvPr id="55" name="Rectangle 54">
                <a:extLst>
                  <a:ext uri="{FF2B5EF4-FFF2-40B4-BE49-F238E27FC236}">
                    <a16:creationId xmlns:a16="http://schemas.microsoft.com/office/drawing/2014/main" id="{379B21E1-DB9C-4623-8119-E88DFEBB6CB3}"/>
                  </a:ext>
                </a:extLst>
              </p:cNvPr>
              <p:cNvSpPr/>
              <p:nvPr/>
            </p:nvSpPr>
            <p:spPr>
              <a:xfrm>
                <a:off x="1042959" y="1790906"/>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تقوم مهمة التدقيق بتقييم جاهزية المشروع قبل استخدامه بواسطة العميل. تعمل المهمة على تقييم الكيفية المتبعة في إقفال المشروع بشكل مناسب، جمع المستندات، الموافقات/الاعتمادات وتوفر خطة الصيانة.</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58" name="Isosceles Triangle 57">
                <a:extLst>
                  <a:ext uri="{FF2B5EF4-FFF2-40B4-BE49-F238E27FC236}">
                    <a16:creationId xmlns:a16="http://schemas.microsoft.com/office/drawing/2014/main" id="{8FC97188-D5C3-4321-8ECB-A964D4BC989C}"/>
                  </a:ext>
                </a:extLst>
              </p:cNvPr>
              <p:cNvSpPr/>
              <p:nvPr/>
            </p:nvSpPr>
            <p:spPr>
              <a:xfrm rot="16200000">
                <a:off x="8217004" y="2122924"/>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62" name="Rectangle 61">
                <a:extLst>
                  <a:ext uri="{FF2B5EF4-FFF2-40B4-BE49-F238E27FC236}">
                    <a16:creationId xmlns:a16="http://schemas.microsoft.com/office/drawing/2014/main" id="{6E900B7C-CFB9-4A60-8DD9-0F131CB69D72}"/>
                  </a:ext>
                </a:extLst>
              </p:cNvPr>
              <p:cNvSpPr/>
              <p:nvPr/>
            </p:nvSpPr>
            <p:spPr>
              <a:xfrm>
                <a:off x="8971148" y="1791066"/>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5</a:t>
                </a:r>
              </a:p>
            </p:txBody>
          </p:sp>
          <p:sp>
            <p:nvSpPr>
              <p:cNvPr id="63" name="Rectangle 62">
                <a:extLst>
                  <a:ext uri="{FF2B5EF4-FFF2-40B4-BE49-F238E27FC236}">
                    <a16:creationId xmlns:a16="http://schemas.microsoft.com/office/drawing/2014/main" id="{B28E9A59-2D05-4730-80A7-9AD5766FEC5E}"/>
                  </a:ext>
                </a:extLst>
              </p:cNvPr>
              <p:cNvSpPr/>
              <p:nvPr/>
            </p:nvSpPr>
            <p:spPr>
              <a:xfrm>
                <a:off x="7292603" y="1876723"/>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جاهزية الخدمة</a:t>
                </a:r>
                <a:endParaRPr kumimoji="0" lang="en-US" sz="1400" b="1" i="0" u="none" strike="noStrike" kern="1200" cap="none" spc="0" normalizeH="0" baseline="0" noProof="0" dirty="0">
                  <a:ln>
                    <a:noFill/>
                  </a:ln>
                  <a:solidFill>
                    <a:srgbClr val="8E1737"/>
                  </a:solidFill>
                  <a:effectLst/>
                  <a:uLnTx/>
                  <a:uFillTx/>
                  <a:latin typeface="Muna"/>
                  <a:ea typeface="+mn-ea"/>
                  <a:cs typeface="+mn-cs"/>
                </a:endParaRPr>
              </a:p>
            </p:txBody>
          </p:sp>
        </p:grpSp>
        <p:grpSp>
          <p:nvGrpSpPr>
            <p:cNvPr id="50" name="Group 49">
              <a:extLst>
                <a:ext uri="{FF2B5EF4-FFF2-40B4-BE49-F238E27FC236}">
                  <a16:creationId xmlns:a16="http://schemas.microsoft.com/office/drawing/2014/main" id="{219ABA15-89E5-415C-B7A1-3DF38862B069}"/>
                </a:ext>
              </a:extLst>
            </p:cNvPr>
            <p:cNvGrpSpPr/>
            <p:nvPr/>
          </p:nvGrpSpPr>
          <p:grpSpPr>
            <a:xfrm>
              <a:off x="1663947" y="7861246"/>
              <a:ext cx="10037571" cy="1113769"/>
              <a:chOff x="1042056" y="1811328"/>
              <a:chExt cx="9026372" cy="1099825"/>
            </a:xfrm>
          </p:grpSpPr>
          <p:sp>
            <p:nvSpPr>
              <p:cNvPr id="51" name="Rectangle 50">
                <a:extLst>
                  <a:ext uri="{FF2B5EF4-FFF2-40B4-BE49-F238E27FC236}">
                    <a16:creationId xmlns:a16="http://schemas.microsoft.com/office/drawing/2014/main" id="{8395E9FA-7C02-48E0-BC4F-CFC36AC91F52}"/>
                  </a:ext>
                </a:extLst>
              </p:cNvPr>
              <p:cNvSpPr/>
              <p:nvPr/>
            </p:nvSpPr>
            <p:spPr>
              <a:xfrm>
                <a:off x="1042056" y="1811328"/>
                <a:ext cx="7315200" cy="10972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تؤكد مهمة التدقيق على تحقق المزايا المتوقعة من المشروع بالإضافة إلى توافقها مع متطلبات الوزارة و/أو الجهة الخاضعة للرقابة.</a:t>
                </a:r>
                <a:endParaRPr kumimoji="0" lang="en-US" sz="1600" b="0" i="0" u="none" strike="noStrike" kern="1200" cap="none" spc="0" normalizeH="0" baseline="0" noProof="0" dirty="0">
                  <a:ln>
                    <a:noFill/>
                  </a:ln>
                  <a:solidFill>
                    <a:srgbClr val="8C734B"/>
                  </a:solidFill>
                  <a:effectLst/>
                  <a:uLnTx/>
                  <a:uFillTx/>
                  <a:latin typeface="Muna"/>
                  <a:ea typeface="+mn-ea"/>
                  <a:cs typeface="Arial" panose="020B0604020202020204" pitchFamily="34" charset="0"/>
                </a:endParaRPr>
              </a:p>
            </p:txBody>
          </p:sp>
          <p:sp>
            <p:nvSpPr>
              <p:cNvPr id="52" name="Isosceles Triangle 51">
                <a:extLst>
                  <a:ext uri="{FF2B5EF4-FFF2-40B4-BE49-F238E27FC236}">
                    <a16:creationId xmlns:a16="http://schemas.microsoft.com/office/drawing/2014/main" id="{2908ED6C-2EB0-446A-8A80-A241C75C93F5}"/>
                  </a:ext>
                </a:extLst>
              </p:cNvPr>
              <p:cNvSpPr/>
              <p:nvPr/>
            </p:nvSpPr>
            <p:spPr>
              <a:xfrm rot="16200000">
                <a:off x="8213046" y="2138744"/>
                <a:ext cx="854645" cy="440652"/>
              </a:xfrm>
              <a:prstGeom prst="triangle">
                <a:avLst>
                  <a:gd name="adj" fmla="val 50440"/>
                </a:avLst>
              </a:prstGeom>
              <a:solidFill>
                <a:srgbClr val="8C73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53" name="Rectangle 52">
                <a:extLst>
                  <a:ext uri="{FF2B5EF4-FFF2-40B4-BE49-F238E27FC236}">
                    <a16:creationId xmlns:a16="http://schemas.microsoft.com/office/drawing/2014/main" id="{6FA2F17E-A8F2-4D40-85C7-4E4FA790A4CB}"/>
                  </a:ext>
                </a:extLst>
              </p:cNvPr>
              <p:cNvSpPr/>
              <p:nvPr/>
            </p:nvSpPr>
            <p:spPr>
              <a:xfrm>
                <a:off x="8971148" y="1813873"/>
                <a:ext cx="1097280" cy="109728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الرقابة المستقلة 6</a:t>
                </a:r>
              </a:p>
            </p:txBody>
          </p:sp>
          <p:sp>
            <p:nvSpPr>
              <p:cNvPr id="54" name="Rectangle 53">
                <a:extLst>
                  <a:ext uri="{FF2B5EF4-FFF2-40B4-BE49-F238E27FC236}">
                    <a16:creationId xmlns:a16="http://schemas.microsoft.com/office/drawing/2014/main" id="{8F50F062-B9CF-4A36-963E-FBD9A2246E51}"/>
                  </a:ext>
                </a:extLst>
              </p:cNvPr>
              <p:cNvSpPr/>
              <p:nvPr/>
            </p:nvSpPr>
            <p:spPr>
              <a:xfrm>
                <a:off x="7292602" y="1898632"/>
                <a:ext cx="914400" cy="9144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8E1737"/>
                    </a:solidFill>
                    <a:effectLst/>
                    <a:uLnTx/>
                    <a:uFillTx/>
                    <a:latin typeface="Muna"/>
                    <a:ea typeface="+mn-ea"/>
                    <a:cs typeface="Arial" panose="020B0604020202020204" pitchFamily="34" charset="0"/>
                  </a:rPr>
                  <a:t>تقييم المزايا</a:t>
                </a:r>
                <a:endParaRPr kumimoji="0" lang="en-US" sz="1400" b="1" i="0" u="none" strike="noStrike" kern="1200" cap="none" spc="0" normalizeH="0" baseline="0" noProof="0" dirty="0">
                  <a:ln>
                    <a:noFill/>
                  </a:ln>
                  <a:solidFill>
                    <a:srgbClr val="8E1737"/>
                  </a:solidFill>
                  <a:effectLst/>
                  <a:uLnTx/>
                  <a:uFillTx/>
                  <a:latin typeface="Muna"/>
                  <a:ea typeface="+mn-ea"/>
                  <a:cs typeface="+mn-cs"/>
                </a:endParaRPr>
              </a:p>
            </p:txBody>
          </p:sp>
        </p:grpSp>
      </p:grpSp>
      <p:sp>
        <p:nvSpPr>
          <p:cNvPr id="37" name="Slide Number Placeholder 13">
            <a:extLst>
              <a:ext uri="{FF2B5EF4-FFF2-40B4-BE49-F238E27FC236}">
                <a16:creationId xmlns:a16="http://schemas.microsoft.com/office/drawing/2014/main" id="{A9988E1E-8C9A-4574-A439-50BED8D9A90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809104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3811548006"/>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4B7FD7A6-FDDE-4FE5-A97B-9C66F8559AF2}"/>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79</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0282247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الجدول الزمني فيما يلي:</a:t>
            </a:r>
          </a:p>
          <a:p>
            <a:pPr marL="731520" marR="0" lvl="0" indent="-457200" algn="r" defTabSz="457200" rtl="1" eaLnBrk="1" fontAlgn="auto" latinLnBrk="0" hangingPunct="1">
              <a:lnSpc>
                <a:spcPct val="100000"/>
              </a:lnSpc>
              <a:spcBef>
                <a:spcPts val="300"/>
              </a:spcBef>
              <a:spcAft>
                <a:spcPts val="3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إطار إدارة الجدول الزمني لإدارة المشروع الحالي.</a:t>
            </a:r>
          </a:p>
          <a:p>
            <a:pPr marL="731520" marR="0" lvl="0" indent="-457200" algn="r" defTabSz="457200" rtl="1" eaLnBrk="1" fontAlgn="auto" latinLnBrk="0" hangingPunct="1">
              <a:lnSpc>
                <a:spcPct val="100000"/>
              </a:lnSpc>
              <a:spcBef>
                <a:spcPts val="300"/>
              </a:spcBef>
              <a:spcAft>
                <a:spcPts val="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أن الجدول الزمني الأساسي للمشروع:</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متوفر وتم اعتماده وفقاً لمصفوفة توزيع الصلاحيات،</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أخذ بعين الاعتبار هيكل تقسيم الأنشطة/تسلسل الأنشطة ومتطلبات المشروع ذات العلاقة،</a:t>
            </a:r>
          </a:p>
          <a:p>
            <a:pPr marL="1188720" marR="0" lvl="0" indent="-457200" algn="r" defTabSz="457200" rtl="1" eaLnBrk="1" fontAlgn="auto" latinLnBrk="0" hangingPunct="1">
              <a:lnSpc>
                <a:spcPct val="100000"/>
              </a:lnSpc>
              <a:spcBef>
                <a:spcPts val="300"/>
              </a:spcBef>
              <a:spcAft>
                <a:spcPts val="3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أخذ بعين الاعتبار الخبرات المكتسبة من تنفيذ مشاريع مماثلة،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تم إعداده وفقاً للآلية المتبعة في تحديد المدد الزمنية للأنشطة ووفقاً لافتراضات الإنتاجية التي تم مراجعتها مع التقدم في تنفيذ مراحل 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الأساسي - هيكل تقسيم أعمال المشروع</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الأساسي - تسلسل الأنشطة والمدد الزمنية</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الأساسي - المعلومات التاريخية التي تم تجميعها من مشاريع مماثلة</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الأساسي - قيود المشروع</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الأساسي - افتراضات المشروع</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الجداول الزمنية للمقاولين</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الجدول الزمني المعدّل للمشروع</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الأعمال المتضمنة في الخطة/الأعمال ذات القيمة المكتسبة</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التواريخ الرئيسية ذات العلاقة بالأعمال الموضوعة بالخطة، الأعمال الفعلية والأعمال المتوقعة</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مؤشر أداء الجدول الزمني</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الموارد</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الخطط المطلوب تحقيقها</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المسار الحاسم للمشروع</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تحليل الاتجاهات</a:t>
            </a:r>
          </a:p>
          <a:p>
            <a:pPr marL="285750" marR="0" lvl="0" indent="-285750" algn="r" defTabSz="457200" rtl="1" eaLnBrk="1" fontAlgn="auto" latinLnBrk="0" hangingPunct="1">
              <a:lnSpc>
                <a:spcPct val="100000"/>
              </a:lnSpc>
              <a:spcBef>
                <a:spcPts val="0"/>
              </a:spcBef>
              <a:spcAft>
                <a:spcPts val="300"/>
              </a:spcAft>
              <a:buClr>
                <a:srgbClr val="8E1838"/>
              </a:buClr>
              <a:buSzTx/>
              <a:buFont typeface="Wingdings" panose="05000000000000000000" pitchFamily="2" charset="2"/>
              <a:buChar char="§"/>
              <a:tabLst/>
              <a:defRPr/>
            </a:pPr>
            <a:r>
              <a:rPr kumimoji="0" lang="ar-SA" sz="19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التقدم في تنفيذ المشروع - المجالات ذات الأهمية</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DA31DFBF-E555-43ED-BF39-8F5306D2584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80</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5050257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158442"/>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151690"/>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171947"/>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152895"/>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162420"/>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158441"/>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642108"/>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642108"/>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069496" y="7642108"/>
            <a:ext cx="1322385"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642108"/>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642108"/>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618840"/>
            <a:ext cx="61197" cy="53960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2D02EF9D-1D50-4BE4-A8AC-7884B2994FD2}"/>
              </a:ext>
            </a:extLst>
          </p:cNvPr>
          <p:cNvPicPr>
            <a:picLocks noChangeAspect="1"/>
          </p:cNvPicPr>
          <p:nvPr/>
        </p:nvPicPr>
        <p:blipFill>
          <a:blip r:embed="rId5"/>
          <a:stretch>
            <a:fillRect/>
          </a:stretch>
        </p:blipFill>
        <p:spPr>
          <a:xfrm>
            <a:off x="445816" y="1535016"/>
            <a:ext cx="12033504" cy="6083824"/>
          </a:xfrm>
          <a:prstGeom prst="rect">
            <a:avLst/>
          </a:prstGeom>
        </p:spPr>
      </p:pic>
      <p:sp>
        <p:nvSpPr>
          <p:cNvPr id="18" name="Slide Number Placeholder 13">
            <a:extLst>
              <a:ext uri="{FF2B5EF4-FFF2-40B4-BE49-F238E27FC236}">
                <a16:creationId xmlns:a16="http://schemas.microsoft.com/office/drawing/2014/main" id="{40AD9314-AEA9-4D6D-A893-5D1CA677DB95}"/>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5847650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1316168205"/>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99366351-9EA7-4D0D-8DAD-5A5BB3E39AD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82</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9274310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التغيير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إطار إدارة التغيير لإدارة المشروع قيد التدقيق.</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أن إطار إدارة التغيير:</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يتم تجميعه وفقاً لإطار أوامر التغيير المتبع بواسطة الجهة الخاضعة،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يتم متابعة ومراقبة المدة الزمنية المطلوبة للتغيير،</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يتم توثيق المكونات الفرعية وأنه يشكل جزءً من عملية مراجعة أوامر التغيير.</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إجراء إدارة التغييرات التي تطرأ على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سجل متابعة أوامر التغيير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إثبات أوامر التغيير</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9A019769-EDF9-492F-BA15-05EEEA975928}"/>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83</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78108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853641"/>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846889"/>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867146"/>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848094"/>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857619"/>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853640"/>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H="1" flipV="1">
            <a:off x="1139687" y="7337307"/>
            <a:ext cx="122114"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337307"/>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042991" y="7337307"/>
            <a:ext cx="1348890"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337307"/>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337307"/>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337307"/>
            <a:ext cx="61197"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73379339-FBB8-4803-9C41-1F7A43A37A42}"/>
              </a:ext>
            </a:extLst>
          </p:cNvPr>
          <p:cNvPicPr>
            <a:picLocks noChangeAspect="1"/>
          </p:cNvPicPr>
          <p:nvPr/>
        </p:nvPicPr>
        <p:blipFill>
          <a:blip r:embed="rId5"/>
          <a:stretch>
            <a:fillRect/>
          </a:stretch>
        </p:blipFill>
        <p:spPr>
          <a:xfrm>
            <a:off x="444160" y="1899828"/>
            <a:ext cx="12033504" cy="5385072"/>
          </a:xfrm>
          <a:prstGeom prst="rect">
            <a:avLst/>
          </a:prstGeom>
        </p:spPr>
      </p:pic>
      <p:sp>
        <p:nvSpPr>
          <p:cNvPr id="18" name="Slide Number Placeholder 13">
            <a:extLst>
              <a:ext uri="{FF2B5EF4-FFF2-40B4-BE49-F238E27FC236}">
                <a16:creationId xmlns:a16="http://schemas.microsoft.com/office/drawing/2014/main" id="{A1F9AB7C-D25B-4CE5-9D16-A44BC2341B6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84</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524975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903339895"/>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AFB50DF9-81E9-4A55-B41F-E0EDED852B3E}"/>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85</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6446323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العلاقات فيما يلي:</a:t>
            </a:r>
            <a:endParaRPr kumimoji="0" lang="en-US" sz="20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خطة إدارة العلاقات في إدارة المشروع.</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ما يلي:</a:t>
            </a:r>
            <a:endParaRPr kumimoji="0" lang="en-US" sz="20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تحديد العلاقات المطلوبة من خلال خطة إدارة العلاقات التي تم اعتمادها بواسطة الجهة الخاضعة وفقاً لمصفوفة توزيع الصلاحيات</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 خطة إدارة العلاقات تحدد مشاركة الأطراف ذات العلاقة بالجهة الخاضعة في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 خطة إدارة العلاقات تحدد المدراء المسؤولين عن العلاقات</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العلاقات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نماذج موحدة للعلاقات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سجل متابعة العلاقات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متطلبات/افتراضات العلاقات المتضمنة في دراسة جدوى/حالة عمل المشروع</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20483278-54E7-4F92-AEC6-AEDD58BC9F4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86</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2881734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959659"/>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952907"/>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973164"/>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954112"/>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963637"/>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959658"/>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443325"/>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443325"/>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216622" y="7443325"/>
            <a:ext cx="1175259"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7443325"/>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443325"/>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7380617"/>
            <a:ext cx="61197" cy="57904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75E17290-82D7-4C92-8BB0-76BB8B3AEC73}"/>
              </a:ext>
            </a:extLst>
          </p:cNvPr>
          <p:cNvPicPr>
            <a:picLocks noChangeAspect="1"/>
          </p:cNvPicPr>
          <p:nvPr/>
        </p:nvPicPr>
        <p:blipFill>
          <a:blip r:embed="rId5"/>
          <a:stretch>
            <a:fillRect/>
          </a:stretch>
        </p:blipFill>
        <p:spPr>
          <a:xfrm>
            <a:off x="452232" y="1902972"/>
            <a:ext cx="12033504" cy="5477645"/>
          </a:xfrm>
          <a:prstGeom prst="rect">
            <a:avLst/>
          </a:prstGeom>
        </p:spPr>
      </p:pic>
      <p:sp>
        <p:nvSpPr>
          <p:cNvPr id="18" name="Slide Number Placeholder 13">
            <a:extLst>
              <a:ext uri="{FF2B5EF4-FFF2-40B4-BE49-F238E27FC236}">
                <a16:creationId xmlns:a16="http://schemas.microsoft.com/office/drawing/2014/main" id="{9A9E68C0-BED5-415E-88D1-3BCAA9A691BD}"/>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8938521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4115969214"/>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AC400913-30F9-4FAE-9679-30D7E8A807F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471807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6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عمليات الرقابة</a:t>
            </a:r>
            <a:endParaRPr kumimoji="0" lang="en-US" sz="3600" b="1" u="none" strike="noStrike" kern="1200" cap="none" spc="0" normalizeH="0" baseline="0" noProof="0" dirty="0">
              <a:ln>
                <a:noFill/>
              </a:ln>
              <a:solidFill>
                <a:srgbClr val="8E1838"/>
              </a:solidFill>
              <a:effectLst/>
              <a:uLnTx/>
              <a:uFillTx/>
              <a:latin typeface="Muna"/>
              <a:ea typeface="+mn-ea"/>
            </a:endParaRPr>
          </a:p>
        </p:txBody>
      </p:sp>
      <p:pic>
        <p:nvPicPr>
          <p:cNvPr id="20" name="Picture 19">
            <a:extLst>
              <a:ext uri="{FF2B5EF4-FFF2-40B4-BE49-F238E27FC236}">
                <a16:creationId xmlns:a16="http://schemas.microsoft.com/office/drawing/2014/main" id="{3A17D444-4525-4996-B822-8F98DCC79996}"/>
              </a:ext>
            </a:extLst>
          </p:cNvPr>
          <p:cNvPicPr>
            <a:picLocks noChangeAspect="1"/>
          </p:cNvPicPr>
          <p:nvPr/>
        </p:nvPicPr>
        <p:blipFill>
          <a:blip r:embed="rId4"/>
          <a:stretch>
            <a:fillRect/>
          </a:stretch>
        </p:blipFill>
        <p:spPr>
          <a:xfrm>
            <a:off x="563429" y="125468"/>
            <a:ext cx="1631094" cy="548640"/>
          </a:xfrm>
          <a:prstGeom prst="rect">
            <a:avLst/>
          </a:prstGeom>
        </p:spPr>
      </p:pic>
      <p:sp>
        <p:nvSpPr>
          <p:cNvPr id="37" name="Rectangle 36">
            <a:extLst>
              <a:ext uri="{FF2B5EF4-FFF2-40B4-BE49-F238E27FC236}">
                <a16:creationId xmlns:a16="http://schemas.microsoft.com/office/drawing/2014/main" id="{741EB856-46DB-4AAE-9239-7D1E5DD819C4}"/>
              </a:ext>
            </a:extLst>
          </p:cNvPr>
          <p:cNvSpPr/>
          <p:nvPr/>
        </p:nvSpPr>
        <p:spPr>
          <a:xfrm>
            <a:off x="8225293" y="1180154"/>
            <a:ext cx="3931920" cy="523220"/>
          </a:xfrm>
          <a:prstGeom prst="rect">
            <a:avLst/>
          </a:prstGeom>
        </p:spPr>
        <p:txBody>
          <a:bodyPr wrap="square">
            <a:spAutoFit/>
          </a:bodyPr>
          <a:lstStyle/>
          <a:p>
            <a:pPr marL="0" marR="0" lvl="0" indent="0" algn="r" defTabSz="128016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808080">
                    <a:lumMod val="50000"/>
                  </a:srgbClr>
                </a:solidFill>
                <a:effectLst/>
                <a:uLnTx/>
                <a:uFillTx/>
                <a:latin typeface="Muna"/>
                <a:ea typeface="+mn-ea"/>
                <a:cs typeface="Arial" panose="020B0604020202020204" pitchFamily="34" charset="0"/>
              </a:rPr>
              <a:t>إطار عمليات الرقابة</a:t>
            </a:r>
          </a:p>
        </p:txBody>
      </p:sp>
      <p:sp>
        <p:nvSpPr>
          <p:cNvPr id="38" name="Flowchart: Off-page Connector 37">
            <a:extLst>
              <a:ext uri="{FF2B5EF4-FFF2-40B4-BE49-F238E27FC236}">
                <a16:creationId xmlns:a16="http://schemas.microsoft.com/office/drawing/2014/main" id="{9556D627-10DE-4B59-BEFB-2C7C132CBD8E}"/>
              </a:ext>
            </a:extLst>
          </p:cNvPr>
          <p:cNvSpPr/>
          <p:nvPr/>
        </p:nvSpPr>
        <p:spPr>
          <a:xfrm>
            <a:off x="5011565" y="1752600"/>
            <a:ext cx="3187700" cy="673100"/>
          </a:xfrm>
          <a:prstGeom prst="flowChartOffpage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A00035"/>
                </a:solidFill>
                <a:effectLst/>
                <a:uLnTx/>
                <a:uFillTx/>
                <a:latin typeface="Muna"/>
                <a:ea typeface="+mn-ea"/>
                <a:cs typeface="Arial" panose="020B0604020202020204" pitchFamily="34" charset="0"/>
              </a:rPr>
              <a:t>كيف يتم إجراء عملية الرقابة؟</a:t>
            </a:r>
            <a:endParaRPr kumimoji="0" lang="en-US" sz="1600" b="1" i="0" u="none" strike="noStrike" kern="1200" cap="none" spc="0" normalizeH="0" baseline="0" noProof="0" dirty="0">
              <a:ln>
                <a:noFill/>
              </a:ln>
              <a:solidFill>
                <a:srgbClr val="A00035"/>
              </a:solidFill>
              <a:effectLst/>
              <a:uLnTx/>
              <a:uFillTx/>
              <a:latin typeface="Muna"/>
              <a:ea typeface="+mn-ea"/>
              <a:cs typeface="+mn-cs"/>
            </a:endParaRPr>
          </a:p>
        </p:txBody>
      </p:sp>
      <p:cxnSp>
        <p:nvCxnSpPr>
          <p:cNvPr id="39" name="Straight Arrow Connector 38">
            <a:extLst>
              <a:ext uri="{FF2B5EF4-FFF2-40B4-BE49-F238E27FC236}">
                <a16:creationId xmlns:a16="http://schemas.microsoft.com/office/drawing/2014/main" id="{751BC4FD-4875-4547-82AF-414A18E714B4}"/>
              </a:ext>
            </a:extLst>
          </p:cNvPr>
          <p:cNvCxnSpPr>
            <a:cxnSpLocks/>
            <a:endCxn id="40" idx="0"/>
          </p:cNvCxnSpPr>
          <p:nvPr/>
        </p:nvCxnSpPr>
        <p:spPr>
          <a:xfrm>
            <a:off x="6605415" y="2425700"/>
            <a:ext cx="0" cy="250775"/>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3A6F55E-2942-4E60-AC50-AF38D357ED9C}"/>
              </a:ext>
            </a:extLst>
          </p:cNvPr>
          <p:cNvSpPr/>
          <p:nvPr/>
        </p:nvSpPr>
        <p:spPr>
          <a:xfrm>
            <a:off x="5005215" y="2676475"/>
            <a:ext cx="3200400" cy="7610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كل عملية رقابة لها عوامل نجاح تُجرى عليها المراجعة</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41" name="Straight Arrow Connector 40">
            <a:extLst>
              <a:ext uri="{FF2B5EF4-FFF2-40B4-BE49-F238E27FC236}">
                <a16:creationId xmlns:a16="http://schemas.microsoft.com/office/drawing/2014/main" id="{06532760-9030-4BEC-878A-E2B2D010FB51}"/>
              </a:ext>
            </a:extLst>
          </p:cNvPr>
          <p:cNvCxnSpPr>
            <a:cxnSpLocks/>
            <a:stCxn id="40" idx="2"/>
            <a:endCxn id="42" idx="0"/>
          </p:cNvCxnSpPr>
          <p:nvPr/>
        </p:nvCxnSpPr>
        <p:spPr>
          <a:xfrm>
            <a:off x="6605415" y="3437478"/>
            <a:ext cx="0" cy="238169"/>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E8DA0F3-C229-4710-BE2C-DC09FB6CC1B3}"/>
              </a:ext>
            </a:extLst>
          </p:cNvPr>
          <p:cNvSpPr/>
          <p:nvPr/>
        </p:nvSpPr>
        <p:spPr>
          <a:xfrm>
            <a:off x="5005215" y="3675647"/>
            <a:ext cx="3200400" cy="75643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تم وضع مؤشرات لكل عوامل النجاح لمساعدة فريق المراجعة في تقييم المشروع *</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sp>
        <p:nvSpPr>
          <p:cNvPr id="43" name="Rectangle: Single Corner Snipped 42">
            <a:extLst>
              <a:ext uri="{FF2B5EF4-FFF2-40B4-BE49-F238E27FC236}">
                <a16:creationId xmlns:a16="http://schemas.microsoft.com/office/drawing/2014/main" id="{2F1EA9E6-B8F3-45F0-BDB1-6598255BDFD4}"/>
              </a:ext>
            </a:extLst>
          </p:cNvPr>
          <p:cNvSpPr/>
          <p:nvPr/>
        </p:nvSpPr>
        <p:spPr>
          <a:xfrm rot="10800000" flipV="1">
            <a:off x="9009682" y="3596665"/>
            <a:ext cx="2395728" cy="914400"/>
          </a:xfrm>
          <a:prstGeom prst="snip1Rect">
            <a:avLst/>
          </a:prstGeom>
          <a:solidFill>
            <a:srgbClr val="FBDD56"/>
          </a:solidFill>
          <a:ln>
            <a:solidFill>
              <a:srgbClr val="FBD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lumMod val="50000"/>
                  </a:prstClr>
                </a:solidFill>
                <a:effectLst/>
                <a:uLnTx/>
                <a:uFillTx/>
                <a:latin typeface="Muna"/>
                <a:ea typeface="+mn-ea"/>
                <a:cs typeface="Arial" panose="020B0604020202020204" pitchFamily="34" charset="0"/>
              </a:rPr>
              <a:t>قم بمقابلة أعضاء فريق المشروع لجمع المعلومات لكل مؤشر</a:t>
            </a:r>
            <a:endParaRPr kumimoji="0" lang="en-IN" sz="1400" b="1" i="0" u="none" strike="noStrike" kern="1200" cap="none" spc="0" normalizeH="0" baseline="0" noProof="0" dirty="0">
              <a:ln>
                <a:noFill/>
              </a:ln>
              <a:solidFill>
                <a:prstClr val="white">
                  <a:lumMod val="50000"/>
                </a:prstClr>
              </a:solidFill>
              <a:effectLst/>
              <a:uLnTx/>
              <a:uFillTx/>
              <a:latin typeface="Muna"/>
              <a:ea typeface="+mn-ea"/>
              <a:cs typeface="+mn-cs"/>
            </a:endParaRPr>
          </a:p>
        </p:txBody>
      </p:sp>
      <p:sp>
        <p:nvSpPr>
          <p:cNvPr id="44" name="Rectangle: Single Corner Snipped 43">
            <a:extLst>
              <a:ext uri="{FF2B5EF4-FFF2-40B4-BE49-F238E27FC236}">
                <a16:creationId xmlns:a16="http://schemas.microsoft.com/office/drawing/2014/main" id="{2F735FF6-E6B2-41A0-AAE4-A6394EE22D83}"/>
              </a:ext>
            </a:extLst>
          </p:cNvPr>
          <p:cNvSpPr/>
          <p:nvPr/>
        </p:nvSpPr>
        <p:spPr>
          <a:xfrm rot="10800000" flipV="1">
            <a:off x="1617703" y="3596380"/>
            <a:ext cx="2395497" cy="914685"/>
          </a:xfrm>
          <a:prstGeom prst="snip1Rect">
            <a:avLst/>
          </a:prstGeom>
          <a:solidFill>
            <a:srgbClr val="FBDD56"/>
          </a:solidFill>
          <a:ln>
            <a:solidFill>
              <a:srgbClr val="FBD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lumMod val="50000"/>
                  </a:prstClr>
                </a:solidFill>
                <a:effectLst/>
                <a:uLnTx/>
                <a:uFillTx/>
                <a:latin typeface="Muna"/>
                <a:ea typeface="+mn-ea"/>
                <a:cs typeface="Arial" panose="020B0604020202020204" pitchFamily="34" charset="0"/>
              </a:rPr>
              <a:t>استخدم وثائق المشروع الموجودة لجمع المعلومات لكل مؤشر</a:t>
            </a:r>
            <a:endParaRPr kumimoji="0" lang="en-IN" sz="1400" b="1" i="0" u="none" strike="noStrike" kern="1200" cap="none" spc="0" normalizeH="0" baseline="0" noProof="0" dirty="0">
              <a:ln>
                <a:noFill/>
              </a:ln>
              <a:solidFill>
                <a:prstClr val="white">
                  <a:lumMod val="50000"/>
                </a:prstClr>
              </a:solidFill>
              <a:effectLst/>
              <a:uLnTx/>
              <a:uFillTx/>
              <a:latin typeface="Muna"/>
              <a:ea typeface="+mn-ea"/>
              <a:cs typeface="+mn-cs"/>
            </a:endParaRPr>
          </a:p>
        </p:txBody>
      </p:sp>
      <p:cxnSp>
        <p:nvCxnSpPr>
          <p:cNvPr id="56" name="Straight Connector 55">
            <a:extLst>
              <a:ext uri="{FF2B5EF4-FFF2-40B4-BE49-F238E27FC236}">
                <a16:creationId xmlns:a16="http://schemas.microsoft.com/office/drawing/2014/main" id="{346E8CE9-69E0-4997-A145-28D28B6B5861}"/>
              </a:ext>
            </a:extLst>
          </p:cNvPr>
          <p:cNvCxnSpPr>
            <a:cxnSpLocks/>
            <a:stCxn id="43" idx="0"/>
            <a:endCxn id="42" idx="3"/>
          </p:cNvCxnSpPr>
          <p:nvPr/>
        </p:nvCxnSpPr>
        <p:spPr>
          <a:xfrm flipH="1">
            <a:off x="8205615" y="4053865"/>
            <a:ext cx="804067" cy="1"/>
          </a:xfrm>
          <a:prstGeom prst="line">
            <a:avLst/>
          </a:prstGeom>
          <a:noFill/>
          <a:ln w="9525" cap="flat" cmpd="sng" algn="ctr">
            <a:solidFill>
              <a:srgbClr val="808080"/>
            </a:solidFill>
            <a:prstDash val="sysDot"/>
            <a:tailEnd type="none"/>
          </a:ln>
          <a:effectLst/>
        </p:spPr>
      </p:cxnSp>
      <p:cxnSp>
        <p:nvCxnSpPr>
          <p:cNvPr id="57" name="Straight Connector 56">
            <a:extLst>
              <a:ext uri="{FF2B5EF4-FFF2-40B4-BE49-F238E27FC236}">
                <a16:creationId xmlns:a16="http://schemas.microsoft.com/office/drawing/2014/main" id="{F0614E74-AFFE-48A2-8F43-71262F70AFA8}"/>
              </a:ext>
            </a:extLst>
          </p:cNvPr>
          <p:cNvCxnSpPr>
            <a:cxnSpLocks/>
            <a:endCxn id="42" idx="1"/>
          </p:cNvCxnSpPr>
          <p:nvPr/>
        </p:nvCxnSpPr>
        <p:spPr>
          <a:xfrm>
            <a:off x="4013200" y="4053865"/>
            <a:ext cx="992015" cy="1"/>
          </a:xfrm>
          <a:prstGeom prst="line">
            <a:avLst/>
          </a:prstGeom>
          <a:noFill/>
          <a:ln w="9525" cap="flat" cmpd="sng" algn="ctr">
            <a:solidFill>
              <a:srgbClr val="808080"/>
            </a:solidFill>
            <a:prstDash val="sysDot"/>
            <a:tailEnd type="none"/>
          </a:ln>
          <a:effectLst/>
        </p:spPr>
      </p:cxnSp>
      <p:sp>
        <p:nvSpPr>
          <p:cNvPr id="59" name="Rectangle 58">
            <a:extLst>
              <a:ext uri="{FF2B5EF4-FFF2-40B4-BE49-F238E27FC236}">
                <a16:creationId xmlns:a16="http://schemas.microsoft.com/office/drawing/2014/main" id="{F27DAAC6-F7EB-4ABD-BD44-DD6F9A6B5FDC}"/>
              </a:ext>
            </a:extLst>
          </p:cNvPr>
          <p:cNvSpPr/>
          <p:nvPr/>
        </p:nvSpPr>
        <p:spPr>
          <a:xfrm>
            <a:off x="5005215" y="4728572"/>
            <a:ext cx="3200400" cy="75895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بعد الانتهاء من ذلك ، يتم تصنيف كل عامل لإعطاء حالة للمشروع ، باتباع معايير التصنيف أدناه: **</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60" name="Straight Arrow Connector 59">
            <a:extLst>
              <a:ext uri="{FF2B5EF4-FFF2-40B4-BE49-F238E27FC236}">
                <a16:creationId xmlns:a16="http://schemas.microsoft.com/office/drawing/2014/main" id="{23C02A30-16CB-4F29-B982-C4AF84A9CE3A}"/>
              </a:ext>
            </a:extLst>
          </p:cNvPr>
          <p:cNvCxnSpPr>
            <a:cxnSpLocks/>
          </p:cNvCxnSpPr>
          <p:nvPr/>
        </p:nvCxnSpPr>
        <p:spPr>
          <a:xfrm>
            <a:off x="6605415" y="4432084"/>
            <a:ext cx="0" cy="296487"/>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4B75A1A-7646-4D00-8C13-38379BBF6A8B}"/>
              </a:ext>
            </a:extLst>
          </p:cNvPr>
          <p:cNvSpPr/>
          <p:nvPr/>
        </p:nvSpPr>
        <p:spPr>
          <a:xfrm>
            <a:off x="5011565" y="5784010"/>
            <a:ext cx="3200400" cy="128016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400050" algn="ctr" defTabSz="4572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يجب أن يستند الترتيب العام لعملية الرقابة على تصنيف عوامل النجاح (يتم تحقيق معظم النقاط التشاؤمية ، لذلك إذا تم تصنيف عامل نجاح واحد على أنه "أحمر" ، فإن التقييم العام لعملية الرقابة هو "أحمر")</a:t>
            </a:r>
            <a:endParaRPr kumimoji="0" lang="en-US" sz="1600" b="0" i="0" u="none" strike="noStrike" kern="1200" cap="none" spc="0" normalizeH="0" baseline="0" noProof="0" dirty="0">
              <a:ln>
                <a:noFill/>
              </a:ln>
              <a:solidFill>
                <a:prstClr val="black"/>
              </a:solidFill>
              <a:effectLst/>
              <a:uLnTx/>
              <a:uFillTx/>
              <a:latin typeface="Muna"/>
              <a:ea typeface="+mn-ea"/>
              <a:cs typeface="+mn-cs"/>
            </a:endParaRPr>
          </a:p>
        </p:txBody>
      </p:sp>
      <p:cxnSp>
        <p:nvCxnSpPr>
          <p:cNvPr id="79" name="Straight Arrow Connector 78">
            <a:extLst>
              <a:ext uri="{FF2B5EF4-FFF2-40B4-BE49-F238E27FC236}">
                <a16:creationId xmlns:a16="http://schemas.microsoft.com/office/drawing/2014/main" id="{FD47F1C8-511A-4E7D-9080-D9EDD5160756}"/>
              </a:ext>
            </a:extLst>
          </p:cNvPr>
          <p:cNvCxnSpPr>
            <a:cxnSpLocks/>
            <a:stCxn id="59" idx="2"/>
            <a:endCxn id="61" idx="0"/>
          </p:cNvCxnSpPr>
          <p:nvPr/>
        </p:nvCxnSpPr>
        <p:spPr>
          <a:xfrm>
            <a:off x="6605415" y="5487524"/>
            <a:ext cx="6350" cy="29648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0" name="Table 79">
            <a:extLst>
              <a:ext uri="{FF2B5EF4-FFF2-40B4-BE49-F238E27FC236}">
                <a16:creationId xmlns:a16="http://schemas.microsoft.com/office/drawing/2014/main" id="{301A01D5-8EBE-4452-9CEB-657599DDBC5B}"/>
              </a:ext>
            </a:extLst>
          </p:cNvPr>
          <p:cNvGraphicFramePr>
            <a:graphicFrameLocks noGrp="1"/>
          </p:cNvGraphicFramePr>
          <p:nvPr/>
        </p:nvGraphicFramePr>
        <p:xfrm>
          <a:off x="746609" y="7615947"/>
          <a:ext cx="4024174" cy="1614489"/>
        </p:xfrm>
        <a:graphic>
          <a:graphicData uri="http://schemas.openxmlformats.org/drawingml/2006/table">
            <a:tbl>
              <a:tblPr firstRow="1" firstCol="1" bandRow="1"/>
              <a:tblGrid>
                <a:gridCol w="3311231">
                  <a:extLst>
                    <a:ext uri="{9D8B030D-6E8A-4147-A177-3AD203B41FA5}">
                      <a16:colId xmlns:a16="http://schemas.microsoft.com/office/drawing/2014/main" val="3629639801"/>
                    </a:ext>
                  </a:extLst>
                </a:gridCol>
                <a:gridCol w="712943">
                  <a:extLst>
                    <a:ext uri="{9D8B030D-6E8A-4147-A177-3AD203B41FA5}">
                      <a16:colId xmlns:a16="http://schemas.microsoft.com/office/drawing/2014/main" val="2644829971"/>
                    </a:ext>
                  </a:extLst>
                </a:gridCol>
              </a:tblGrid>
              <a:tr h="476708">
                <a:tc>
                  <a:txBody>
                    <a:bodyPr/>
                    <a:lstStyle/>
                    <a:p>
                      <a:pPr marL="0" marR="0" algn="r" rtl="1">
                        <a:lnSpc>
                          <a:spcPct val="107000"/>
                        </a:lnSpc>
                        <a:spcBef>
                          <a:spcPts val="0"/>
                        </a:spcBef>
                        <a:spcAft>
                          <a:spcPts val="0"/>
                        </a:spcAft>
                      </a:pPr>
                      <a:r>
                        <a:rPr lang="ar-SA" sz="1100" dirty="0">
                          <a:solidFill>
                            <a:srgbClr val="000000"/>
                          </a:solidFill>
                          <a:effectLst/>
                          <a:latin typeface="Muna"/>
                          <a:ea typeface="Calibri" panose="020F0502020204030204" pitchFamily="34" charset="0"/>
                          <a:cs typeface="Calibri" panose="020F0502020204030204" pitchFamily="34" charset="0"/>
                        </a:rPr>
                        <a:t>يرى فريق مراجعة عملية الرقابة  أن هذا الجانب يشكل خطرًا كبيرًا على المشروع ويجب توضيحه أو معالجته قبل إجراء مزيد من النظر في المشروع.</a:t>
                      </a:r>
                      <a:endParaRPr lang="en-US" sz="1100"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dirty="0">
                          <a:effectLst/>
                          <a:latin typeface="Muna"/>
                          <a:ea typeface="Calibri" panose="020F0502020204030204" pitchFamily="34" charset="0"/>
                          <a:cs typeface="Arial" panose="020B0604020202020204" pitchFamily="34" charset="0"/>
                        </a:rPr>
                        <a:t>أحمر</a:t>
                      </a:r>
                      <a:endParaRPr lang="en-US" sz="1100" b="1"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25616700"/>
                  </a:ext>
                </a:extLst>
              </a:tr>
              <a:tr h="476708">
                <a:tc>
                  <a:txBody>
                    <a:bodyPr/>
                    <a:lstStyle/>
                    <a:p>
                      <a:pPr marL="0" marR="0" algn="r" rtl="1">
                        <a:lnSpc>
                          <a:spcPct val="107000"/>
                        </a:lnSpc>
                        <a:spcBef>
                          <a:spcPts val="0"/>
                        </a:spcBef>
                        <a:spcAft>
                          <a:spcPts val="0"/>
                        </a:spcAft>
                      </a:pPr>
                      <a:r>
                        <a:rPr lang="ar-SA" sz="1100" dirty="0">
                          <a:solidFill>
                            <a:srgbClr val="000000"/>
                          </a:solidFill>
                          <a:effectLst/>
                          <a:latin typeface="Muna"/>
                          <a:ea typeface="Calibri" panose="020F0502020204030204" pitchFamily="34" charset="0"/>
                          <a:cs typeface="Calibri" panose="020F0502020204030204" pitchFamily="34" charset="0"/>
                        </a:rPr>
                        <a:t>يرى فريق مراجعة عملية الرقابة  أن هذا الجانب يشير إلى وجود خطر طفيف على المشروع ويجب توضيحه أو معالجته كجزء من الانتقال إلى المرحلة التالية من المشروع.</a:t>
                      </a:r>
                      <a:r>
                        <a:rPr lang="en-US" sz="1000" dirty="0">
                          <a:solidFill>
                            <a:srgbClr val="000000"/>
                          </a:solidFill>
                          <a:effectLst/>
                          <a:latin typeface="Muna"/>
                          <a:ea typeface="Calibri" panose="020F0502020204030204" pitchFamily="34" charset="0"/>
                          <a:cs typeface="Calibri" panose="020F0502020204030204" pitchFamily="34" charset="0"/>
                        </a:rPr>
                        <a:t>.</a:t>
                      </a:r>
                      <a:endParaRPr lang="en-US" sz="1000"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dirty="0">
                          <a:effectLst/>
                          <a:latin typeface="Muna"/>
                          <a:ea typeface="Calibri" panose="020F0502020204030204" pitchFamily="34" charset="0"/>
                          <a:cs typeface="Arial" panose="020B0604020202020204" pitchFamily="34" charset="0"/>
                        </a:rPr>
                        <a:t>أصفر</a:t>
                      </a:r>
                      <a:endParaRPr lang="en-US" sz="1000" b="1"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87608621"/>
                  </a:ext>
                </a:extLst>
              </a:tr>
              <a:tr h="476708">
                <a:tc>
                  <a:txBody>
                    <a:bodyPr/>
                    <a:lstStyle/>
                    <a:p>
                      <a:pPr marL="0" marR="0" algn="r" rtl="1">
                        <a:lnSpc>
                          <a:spcPct val="107000"/>
                        </a:lnSpc>
                        <a:spcBef>
                          <a:spcPts val="0"/>
                        </a:spcBef>
                        <a:spcAft>
                          <a:spcPts val="725"/>
                        </a:spcAft>
                      </a:pPr>
                      <a:r>
                        <a:rPr lang="ar-SA" sz="1100" dirty="0">
                          <a:effectLst/>
                          <a:latin typeface="Muna"/>
                          <a:ea typeface="Calibri" panose="020F0502020204030204" pitchFamily="34" charset="0"/>
                          <a:cs typeface="Calibri" panose="020F0502020204030204" pitchFamily="34" charset="0"/>
                        </a:rPr>
                        <a:t>يرى فريق مراجعة عملية الرقابة أن هذا الجانب قد تم إيلاء الاعتبار الكافي لعدم تعريض نجاح التقدم إلى المرحلة التالية من المشروع للخطر.</a:t>
                      </a:r>
                      <a:endParaRPr lang="en-US" sz="1100"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725"/>
                        </a:spcAft>
                      </a:pPr>
                      <a:r>
                        <a:rPr lang="ar-SA" sz="1200" b="1" dirty="0">
                          <a:effectLst/>
                          <a:latin typeface="Muna"/>
                          <a:ea typeface="Calibri" panose="020F0502020204030204" pitchFamily="34" charset="0"/>
                          <a:cs typeface="Arial" panose="020B0604020202020204" pitchFamily="34" charset="0"/>
                        </a:rPr>
                        <a:t>أخضر</a:t>
                      </a:r>
                      <a:endParaRPr lang="en-US" sz="1100" b="1" dirty="0">
                        <a:effectLst/>
                        <a:latin typeface="Muna"/>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93805585"/>
                  </a:ext>
                </a:extLst>
              </a:tr>
            </a:tbl>
          </a:graphicData>
        </a:graphic>
      </p:graphicFrame>
      <p:sp>
        <p:nvSpPr>
          <p:cNvPr id="81" name="Rectangle 80">
            <a:extLst>
              <a:ext uri="{FF2B5EF4-FFF2-40B4-BE49-F238E27FC236}">
                <a16:creationId xmlns:a16="http://schemas.microsoft.com/office/drawing/2014/main" id="{E518685B-B7C9-4BB3-B17C-B942320D490A}"/>
              </a:ext>
            </a:extLst>
          </p:cNvPr>
          <p:cNvSpPr/>
          <p:nvPr/>
        </p:nvSpPr>
        <p:spPr>
          <a:xfrm>
            <a:off x="610150" y="7360847"/>
            <a:ext cx="4254500" cy="261610"/>
          </a:xfrm>
          <a:prstGeom prst="rect">
            <a:avLst/>
          </a:prstGeom>
        </p:spPr>
        <p:txBody>
          <a:bodyPr wrap="square">
            <a:spAutoFit/>
          </a:bodyPr>
          <a:lstStyle/>
          <a:p>
            <a:pPr marL="57150" marR="0" lvl="1" indent="0" algn="r" defTabSz="457200" rtl="1" eaLnBrk="1" fontAlgn="auto" latinLnBrk="0" hangingPunct="1">
              <a:lnSpc>
                <a:spcPct val="100000"/>
              </a:lnSpc>
              <a:spcBef>
                <a:spcPts val="0"/>
              </a:spcBef>
              <a:spcAft>
                <a:spcPts val="0"/>
              </a:spcAft>
              <a:buClrTx/>
              <a:buSzTx/>
              <a:buFontTx/>
              <a:buNone/>
              <a:tabLst/>
              <a:defRPr/>
            </a:pPr>
            <a:r>
              <a:rPr kumimoji="0" lang="ar-SA" sz="11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معايير التصنيف</a:t>
            </a:r>
            <a:endParaRPr kumimoji="0" lang="en-US" sz="1100" b="1"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sp>
        <p:nvSpPr>
          <p:cNvPr id="82" name="Rectangle 81">
            <a:extLst>
              <a:ext uri="{FF2B5EF4-FFF2-40B4-BE49-F238E27FC236}">
                <a16:creationId xmlns:a16="http://schemas.microsoft.com/office/drawing/2014/main" id="{5657F03A-F6B2-49C3-B8B4-7B292DC792F0}"/>
              </a:ext>
            </a:extLst>
          </p:cNvPr>
          <p:cNvSpPr/>
          <p:nvPr/>
        </p:nvSpPr>
        <p:spPr>
          <a:xfrm>
            <a:off x="5141848" y="7721963"/>
            <a:ext cx="7642459" cy="1446550"/>
          </a:xfrm>
          <a:prstGeom prst="rect">
            <a:avLst/>
          </a:prstGeom>
        </p:spPr>
        <p:txBody>
          <a:bodyPr wrap="square">
            <a:spAutoFit/>
          </a:bodyPr>
          <a:lstStyle/>
          <a:p>
            <a:pPr marL="171450" marR="0" lvl="1" indent="0" algn="r" defTabSz="457200" rtl="1"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يشجع فريق المراجعة على توسيع أو تعديل قائمة المؤشرات لتعكس الخصائص المحددة للمشروع ، حسب الاقتضاء.</a:t>
            </a:r>
          </a:p>
          <a:p>
            <a:pPr marL="171450" marR="0" lvl="1" indent="0" algn="r" defTabSz="457200" rtl="1"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r>
              <a:rPr kumimoji="0" lang="ar-SA" sz="1100" b="0" i="0" u="sng" strike="noStrike" kern="1200" cap="none" spc="0" normalizeH="0" baseline="0" noProof="0" dirty="0">
                <a:ln>
                  <a:noFill/>
                </a:ln>
                <a:solidFill>
                  <a:prstClr val="black"/>
                </a:solidFill>
                <a:effectLst/>
                <a:uLnTx/>
                <a:uFillTx/>
                <a:latin typeface="Muna"/>
                <a:ea typeface="+mn-ea"/>
                <a:cs typeface="Arial" panose="020B0604020202020204" pitchFamily="34" charset="0"/>
              </a:rPr>
              <a:t>إرشادات التصنيف</a:t>
            </a:r>
            <a:r>
              <a:rPr kumimoji="0" lang="en-US" sz="1100" b="0" i="0" u="sng" strike="noStrike" kern="1200" cap="none" spc="0" normalizeH="0" baseline="0" noProof="0" dirty="0">
                <a:ln>
                  <a:noFill/>
                </a:ln>
                <a:solidFill>
                  <a:prstClr val="black"/>
                </a:solidFill>
                <a:effectLst/>
                <a:uLnTx/>
                <a:uFillTx/>
                <a:latin typeface="Muna"/>
                <a:ea typeface="+mn-ea"/>
                <a:cs typeface="+mn-cs"/>
              </a:rPr>
              <a:t>:</a:t>
            </a:r>
          </a:p>
          <a:p>
            <a:pPr marL="457200" marR="0" lvl="2"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يجب على فريق المراجعة:</a:t>
            </a:r>
            <a:r>
              <a:rPr kumimoji="0" lang="en-US" sz="1100" b="0" i="0" u="none" strike="noStrike" kern="1200" cap="none" spc="0" normalizeH="0" baseline="0" noProof="0" dirty="0">
                <a:ln>
                  <a:noFill/>
                </a:ln>
                <a:solidFill>
                  <a:prstClr val="black"/>
                </a:solidFill>
                <a:effectLst/>
                <a:uLnTx/>
                <a:uFillTx/>
                <a:latin typeface="Muna"/>
                <a:ea typeface="+mn-ea"/>
                <a:cs typeface="+mn-cs"/>
              </a:rPr>
              <a:t> </a:t>
            </a:r>
          </a:p>
          <a:p>
            <a:pPr marL="685800" marR="0" lvl="2"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تصنيف عامل النجاح </a:t>
            </a:r>
            <a:r>
              <a:rPr kumimoji="0" lang="ar-SA" sz="11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بأخضر</a:t>
            </a:r>
            <a:r>
              <a:rPr kumimoji="0" lang="en-US" sz="1100" b="0" i="0" u="none" strike="noStrike" kern="1200" cap="none" spc="0" normalizeH="0" baseline="0" noProof="0" dirty="0">
                <a:ln>
                  <a:noFill/>
                </a:ln>
                <a:solidFill>
                  <a:prstClr val="black"/>
                </a:solidFill>
                <a:effectLst/>
                <a:uLnTx/>
                <a:uFillTx/>
                <a:latin typeface="Muna"/>
                <a:ea typeface="+mn-ea"/>
                <a:cs typeface="+mn-cs"/>
              </a:rPr>
              <a:t> ،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في حالة توفر </a:t>
            </a:r>
            <a:r>
              <a:rPr kumimoji="0" lang="en-US" sz="1100" b="0" i="0" u="none" strike="noStrike" kern="1200" cap="none" spc="0" normalizeH="0" baseline="0" noProof="0" dirty="0">
                <a:ln>
                  <a:noFill/>
                </a:ln>
                <a:solidFill>
                  <a:prstClr val="black"/>
                </a:solidFill>
                <a:effectLst/>
                <a:uLnTx/>
                <a:uFillTx/>
                <a:latin typeface="Muna"/>
                <a:ea typeface="+mn-ea"/>
                <a:cs typeface="+mn-cs"/>
              </a:rPr>
              <a:t>90%</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أو أكثر من المؤشرات.</a:t>
            </a:r>
          </a:p>
          <a:p>
            <a:pPr marL="685800" marR="0" lvl="2"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تصنيف عامل النجاح </a:t>
            </a:r>
            <a:r>
              <a:rPr kumimoji="0" lang="ar-SA" sz="11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بأصفر</a:t>
            </a:r>
            <a:r>
              <a:rPr kumimoji="0" lang="en-US" sz="1100" b="0" i="0" u="none" strike="noStrike" kern="1200" cap="none" spc="0" normalizeH="0" baseline="0" noProof="0" dirty="0">
                <a:ln>
                  <a:noFill/>
                </a:ln>
                <a:solidFill>
                  <a:prstClr val="black"/>
                </a:solidFill>
                <a:effectLst/>
                <a:uLnTx/>
                <a:uFillTx/>
                <a:latin typeface="Muna"/>
                <a:ea typeface="+mn-ea"/>
                <a:cs typeface="+mn-cs"/>
              </a:rPr>
              <a:t>،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في حالة توفر</a:t>
            </a:r>
            <a:r>
              <a:rPr kumimoji="0" lang="en-US" sz="1100" b="0" i="0" u="none" strike="noStrike" kern="1200" cap="none" spc="0" normalizeH="0" baseline="0" noProof="0" dirty="0">
                <a:ln>
                  <a:noFill/>
                </a:ln>
                <a:solidFill>
                  <a:prstClr val="black"/>
                </a:solidFill>
                <a:effectLst/>
                <a:uLnTx/>
                <a:uFillTx/>
                <a:latin typeface="Muna"/>
                <a:ea typeface="+mn-ea"/>
                <a:cs typeface="+mn-cs"/>
              </a:rPr>
              <a:t>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Muna"/>
                <a:ea typeface="+mn-ea"/>
                <a:cs typeface="+mn-cs"/>
              </a:rPr>
              <a:t> 47%</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a:t>
            </a:r>
            <a:r>
              <a:rPr kumimoji="0" lang="en-US" sz="1100" b="0" i="0" u="none" strike="noStrike" kern="1200" cap="none" spc="0" normalizeH="0" baseline="0" noProof="0" dirty="0">
                <a:ln>
                  <a:noFill/>
                </a:ln>
                <a:solidFill>
                  <a:prstClr val="black"/>
                </a:solidFill>
                <a:effectLst/>
                <a:uLnTx/>
                <a:uFillTx/>
                <a:latin typeface="Muna"/>
                <a:ea typeface="+mn-ea"/>
                <a:cs typeface="+mn-cs"/>
              </a:rPr>
              <a:t>  89%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من المؤشرات.</a:t>
            </a:r>
          </a:p>
          <a:p>
            <a:pPr marL="685800" marR="0" lvl="2"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تصنيف عامل النجاح </a:t>
            </a:r>
            <a:r>
              <a:rPr kumimoji="0" lang="ar-SA" sz="1100" b="1"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بأحمر</a:t>
            </a:r>
            <a:r>
              <a:rPr kumimoji="0" lang="en-US" sz="1100" b="0" i="0" u="none" strike="noStrike" kern="1200" cap="none" spc="0" normalizeH="0" baseline="0" noProof="0" dirty="0">
                <a:ln>
                  <a:noFill/>
                </a:ln>
                <a:solidFill>
                  <a:prstClr val="black"/>
                </a:solidFill>
                <a:effectLst/>
                <a:uLnTx/>
                <a:uFillTx/>
                <a:latin typeface="Muna"/>
                <a:ea typeface="+mn-ea"/>
                <a:cs typeface="+mn-cs"/>
              </a:rPr>
              <a:t>، </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في حالة توفر أقل من </a:t>
            </a:r>
            <a:r>
              <a:rPr kumimoji="0" lang="en-US" sz="1100" b="0" i="0" u="none" strike="noStrike" kern="1200" cap="none" spc="0" normalizeH="0" baseline="0" noProof="0" dirty="0">
                <a:ln>
                  <a:noFill/>
                </a:ln>
                <a:solidFill>
                  <a:prstClr val="black"/>
                </a:solidFill>
                <a:effectLst/>
                <a:uLnTx/>
                <a:uFillTx/>
                <a:latin typeface="Muna"/>
                <a:ea typeface="+mn-ea"/>
                <a:cs typeface="+mn-cs"/>
              </a:rPr>
              <a:t>46%</a:t>
            </a: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 من المؤشرات.</a:t>
            </a:r>
            <a:r>
              <a:rPr kumimoji="0" lang="en-US" sz="1100" b="0" i="0" u="none" strike="noStrike" kern="1200" cap="none" spc="0" normalizeH="0" baseline="0" noProof="0" dirty="0">
                <a:ln>
                  <a:noFill/>
                </a:ln>
                <a:solidFill>
                  <a:prstClr val="black"/>
                </a:solidFill>
                <a:effectLst/>
                <a:uLnTx/>
                <a:uFillTx/>
                <a:latin typeface="Muna"/>
                <a:ea typeface="+mn-ea"/>
                <a:cs typeface="+mn-cs"/>
              </a:rPr>
              <a:t> </a:t>
            </a:r>
          </a:p>
          <a:p>
            <a:pPr marL="285750" marR="0" lvl="2" indent="0" algn="r" defTabSz="457200" rtl="1"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rPr>
              <a:t>ومع ذلك ، لا يزال بإمكان فريق المراجعة تجاوز الإرشادات أعلاه ، إذا كانوا لا يزالون يعتقدون أن عامل النجاح يجب أن يتم تقييمه باللون الأحمر أو الأصفر ، على الرغم من أن عدد المؤشرات المتاحة لعامل النجاح يضمن تصنيف الأصفر أو الأخضر.</a:t>
            </a:r>
            <a:endParaRPr kumimoji="0" lang="en-US" sz="1100" b="0" i="0" u="none" strike="noStrike" kern="1200" cap="none" spc="0" normalizeH="0" baseline="0" noProof="0" dirty="0">
              <a:ln>
                <a:noFill/>
              </a:ln>
              <a:solidFill>
                <a:prstClr val="black"/>
              </a:solidFill>
              <a:effectLst/>
              <a:uLnTx/>
              <a:uFillTx/>
              <a:latin typeface="Muna"/>
              <a:ea typeface="+mn-ea"/>
              <a:cs typeface="Arial" panose="020B0604020202020204" pitchFamily="34" charset="0"/>
            </a:endParaRPr>
          </a:p>
        </p:txBody>
      </p:sp>
      <p:sp>
        <p:nvSpPr>
          <p:cNvPr id="22" name="Slide Number Placeholder 13">
            <a:extLst>
              <a:ext uri="{FF2B5EF4-FFF2-40B4-BE49-F238E27FC236}">
                <a16:creationId xmlns:a16="http://schemas.microsoft.com/office/drawing/2014/main" id="{6E660AE1-5EA0-40A5-B148-6DA7C767192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6D18B-408D-134C-BC53-55545335937B}" type="slidenum">
              <a:rPr kumimoji="0" lang="en-US" sz="16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3823389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الالتزامات العامة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أنه يتم إدارة المتطلبات الهامة والحاسمة ذات العلاقة بالصحة والسلامة والبيئة بالإضافة إلى تحديد المشاكل المرتبطة بها، رفع تقارير بشأنها وحلها في الوقت المناسب</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أنه يتم تنفيذ الأعمال التعاقدية وفقاً للمعايير المتبعة بواسطة قانون العمل القطري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توفر برامج التدريب والأدلة ذات العلاقة بالصحة والسلامة والبيئة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التأكيد على أنه يتم الوفاء بكافة الالتزامات التعاقدية ذات العلاقة بالصحة والسلامة والبيئة</a:t>
            </a: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الصحة والسلامة والأمن والبيئة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المساءلة، الأدوار والمسؤوليات المتعلقة بالصحة والسلامة والأمن والبيئة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المتطلبات التعاقدية ذات العلاقة بالصحة والسلامة والأمن والبيئة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تقييم المخاطر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برنامج التدريب وبرنامج التوعية بالصحة والسلامة والأمن والبيئة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إعداد التقارير والتأكيد والتدقيق والمتابعة على عمليات وأنشطة الصحة والسلامة والأمن والبيئة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التزام العقد الموقع بقانون العمل القطري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سجل المشاكل ومتابعة الإجراءات</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مراجعة والتدقيق على رفاهية العمال</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7018FBF4-5183-49DB-A462-F0289B31F8B9}"/>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89</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9875597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469333"/>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462581"/>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482838"/>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463786"/>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473311"/>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469332"/>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6952999"/>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6952999"/>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957391" y="7023076"/>
            <a:ext cx="434490"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6952999"/>
            <a:ext cx="452768"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903304" y="7023076"/>
            <a:ext cx="445217" cy="45023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flipH="1">
            <a:off x="11478602" y="6929084"/>
            <a:ext cx="183311" cy="5402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E1AFB4E5-394D-4ED0-B4BD-5114A45FFCD4}"/>
              </a:ext>
            </a:extLst>
          </p:cNvPr>
          <p:cNvPicPr>
            <a:picLocks noChangeAspect="1"/>
          </p:cNvPicPr>
          <p:nvPr/>
        </p:nvPicPr>
        <p:blipFill>
          <a:blip r:embed="rId5"/>
          <a:stretch>
            <a:fillRect/>
          </a:stretch>
        </p:blipFill>
        <p:spPr>
          <a:xfrm>
            <a:off x="445852" y="1915124"/>
            <a:ext cx="12033504" cy="5013960"/>
          </a:xfrm>
          <a:prstGeom prst="rect">
            <a:avLst/>
          </a:prstGeom>
        </p:spPr>
      </p:pic>
      <p:sp>
        <p:nvSpPr>
          <p:cNvPr id="18" name="Slide Number Placeholder 13">
            <a:extLst>
              <a:ext uri="{FF2B5EF4-FFF2-40B4-BE49-F238E27FC236}">
                <a16:creationId xmlns:a16="http://schemas.microsoft.com/office/drawing/2014/main" id="{4E6DFDB6-DDFA-4236-99B7-34A31A119FD1}"/>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90</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7072442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9" name="Rectangle 18">
            <a:extLst>
              <a:ext uri="{FF2B5EF4-FFF2-40B4-BE49-F238E27FC236}">
                <a16:creationId xmlns:a16="http://schemas.microsoft.com/office/drawing/2014/main" id="{44DB5E36-11A6-4D2B-88A1-5534F6535129}"/>
              </a:ext>
            </a:extLst>
          </p:cNvPr>
          <p:cNvSpPr/>
          <p:nvPr/>
        </p:nvSpPr>
        <p:spPr>
          <a:xfrm>
            <a:off x="7064261" y="2104588"/>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الأعمال الإنشائية</a:t>
            </a:r>
          </a:p>
        </p:txBody>
      </p:sp>
      <p:sp>
        <p:nvSpPr>
          <p:cNvPr id="20" name="Oval 19">
            <a:extLst>
              <a:ext uri="{FF2B5EF4-FFF2-40B4-BE49-F238E27FC236}">
                <a16:creationId xmlns:a16="http://schemas.microsoft.com/office/drawing/2014/main" id="{BE085084-ACAD-4C54-9F3C-0F5834C43642}"/>
              </a:ext>
            </a:extLst>
          </p:cNvPr>
          <p:cNvSpPr/>
          <p:nvPr/>
        </p:nvSpPr>
        <p:spPr>
          <a:xfrm>
            <a:off x="7697961" y="4411779"/>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21" name="Group 20">
            <a:extLst>
              <a:ext uri="{FF2B5EF4-FFF2-40B4-BE49-F238E27FC236}">
                <a16:creationId xmlns:a16="http://schemas.microsoft.com/office/drawing/2014/main" id="{48757891-7486-485B-BD01-2A6BC82B91C0}"/>
              </a:ext>
            </a:extLst>
          </p:cNvPr>
          <p:cNvGrpSpPr/>
          <p:nvPr/>
        </p:nvGrpSpPr>
        <p:grpSpPr>
          <a:xfrm>
            <a:off x="7729516" y="4411779"/>
            <a:ext cx="2067583" cy="2175040"/>
            <a:chOff x="1356223" y="3803251"/>
            <a:chExt cx="2446892" cy="2446892"/>
          </a:xfrm>
        </p:grpSpPr>
        <p:sp>
          <p:nvSpPr>
            <p:cNvPr id="22" name="Block Arc 21">
              <a:extLst>
                <a:ext uri="{FF2B5EF4-FFF2-40B4-BE49-F238E27FC236}">
                  <a16:creationId xmlns:a16="http://schemas.microsoft.com/office/drawing/2014/main" id="{2F4CA208-9F8A-40D3-B6B7-F8A0A30F9708}"/>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23" name="Block Arc 22">
              <a:extLst>
                <a:ext uri="{FF2B5EF4-FFF2-40B4-BE49-F238E27FC236}">
                  <a16:creationId xmlns:a16="http://schemas.microsoft.com/office/drawing/2014/main" id="{AEB6CCC6-C916-45B4-9ABC-A728E0AB7E0C}"/>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4" name="Rectangle 23">
            <a:extLst>
              <a:ext uri="{FF2B5EF4-FFF2-40B4-BE49-F238E27FC236}">
                <a16:creationId xmlns:a16="http://schemas.microsoft.com/office/drawing/2014/main" id="{D89F7B4D-83C7-459D-B44B-8D57CAE9B63F}"/>
              </a:ext>
            </a:extLst>
          </p:cNvPr>
          <p:cNvSpPr/>
          <p:nvPr/>
        </p:nvSpPr>
        <p:spPr>
          <a:xfrm>
            <a:off x="2518450" y="2078306"/>
            <a:ext cx="3162095"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5" name="Isosceles Triangle 24">
            <a:extLst>
              <a:ext uri="{FF2B5EF4-FFF2-40B4-BE49-F238E27FC236}">
                <a16:creationId xmlns:a16="http://schemas.microsoft.com/office/drawing/2014/main" id="{61585CBC-63AC-480B-B146-80C90CDB3B24}"/>
              </a:ext>
            </a:extLst>
          </p:cNvPr>
          <p:cNvSpPr/>
          <p:nvPr/>
        </p:nvSpPr>
        <p:spPr>
          <a:xfrm rot="16200000">
            <a:off x="3449719" y="4564932"/>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sp>
        <p:nvSpPr>
          <p:cNvPr id="26" name="Freeform 50">
            <a:extLst>
              <a:ext uri="{FF2B5EF4-FFF2-40B4-BE49-F238E27FC236}">
                <a16:creationId xmlns:a16="http://schemas.microsoft.com/office/drawing/2014/main" id="{A6F490A2-A134-49C8-B5BC-A3DC2AADA5B6}"/>
              </a:ext>
            </a:extLst>
          </p:cNvPr>
          <p:cNvSpPr>
            <a:spLocks noChangeAspect="1" noEditPoints="1"/>
          </p:cNvSpPr>
          <p:nvPr/>
        </p:nvSpPr>
        <p:spPr bwMode="auto">
          <a:xfrm>
            <a:off x="8358238" y="5177188"/>
            <a:ext cx="798194" cy="714333"/>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4084" y="2685"/>
                </a:moveTo>
                <a:lnTo>
                  <a:pt x="3832" y="2533"/>
                </a:lnTo>
                <a:lnTo>
                  <a:pt x="3578" y="2380"/>
                </a:lnTo>
                <a:lnTo>
                  <a:pt x="3573" y="2675"/>
                </a:lnTo>
                <a:lnTo>
                  <a:pt x="3569" y="2971"/>
                </a:lnTo>
                <a:lnTo>
                  <a:pt x="3827" y="2828"/>
                </a:lnTo>
                <a:lnTo>
                  <a:pt x="4084" y="2685"/>
                </a:lnTo>
                <a:close/>
                <a:moveTo>
                  <a:pt x="3679" y="2787"/>
                </a:moveTo>
                <a:lnTo>
                  <a:pt x="3680" y="2678"/>
                </a:lnTo>
                <a:lnTo>
                  <a:pt x="3683" y="2568"/>
                </a:lnTo>
                <a:lnTo>
                  <a:pt x="3777" y="2624"/>
                </a:lnTo>
                <a:lnTo>
                  <a:pt x="3870" y="2681"/>
                </a:lnTo>
                <a:lnTo>
                  <a:pt x="3774" y="2734"/>
                </a:lnTo>
                <a:lnTo>
                  <a:pt x="3679" y="2787"/>
                </a:lnTo>
                <a:close/>
                <a:moveTo>
                  <a:pt x="2628" y="2110"/>
                </a:moveTo>
                <a:lnTo>
                  <a:pt x="2628" y="2525"/>
                </a:lnTo>
                <a:lnTo>
                  <a:pt x="2616" y="2529"/>
                </a:lnTo>
                <a:lnTo>
                  <a:pt x="2606" y="2534"/>
                </a:lnTo>
                <a:lnTo>
                  <a:pt x="2595" y="2541"/>
                </a:lnTo>
                <a:lnTo>
                  <a:pt x="2585" y="2548"/>
                </a:lnTo>
                <a:lnTo>
                  <a:pt x="2576" y="2556"/>
                </a:lnTo>
                <a:lnTo>
                  <a:pt x="2567" y="2564"/>
                </a:lnTo>
                <a:lnTo>
                  <a:pt x="2559" y="2573"/>
                </a:lnTo>
                <a:lnTo>
                  <a:pt x="2551" y="2583"/>
                </a:lnTo>
                <a:lnTo>
                  <a:pt x="2544" y="2593"/>
                </a:lnTo>
                <a:lnTo>
                  <a:pt x="2539" y="2604"/>
                </a:lnTo>
                <a:lnTo>
                  <a:pt x="2533" y="2615"/>
                </a:lnTo>
                <a:lnTo>
                  <a:pt x="2529" y="2627"/>
                </a:lnTo>
                <a:lnTo>
                  <a:pt x="2525" y="2639"/>
                </a:lnTo>
                <a:lnTo>
                  <a:pt x="2522" y="2651"/>
                </a:lnTo>
                <a:lnTo>
                  <a:pt x="2521" y="2663"/>
                </a:lnTo>
                <a:lnTo>
                  <a:pt x="2521" y="2677"/>
                </a:lnTo>
                <a:lnTo>
                  <a:pt x="2522" y="2693"/>
                </a:lnTo>
                <a:lnTo>
                  <a:pt x="2524" y="2709"/>
                </a:lnTo>
                <a:lnTo>
                  <a:pt x="2528" y="2725"/>
                </a:lnTo>
                <a:lnTo>
                  <a:pt x="2533" y="2740"/>
                </a:lnTo>
                <a:lnTo>
                  <a:pt x="2540" y="2753"/>
                </a:lnTo>
                <a:lnTo>
                  <a:pt x="2548" y="2767"/>
                </a:lnTo>
                <a:lnTo>
                  <a:pt x="2557" y="2779"/>
                </a:lnTo>
                <a:lnTo>
                  <a:pt x="2568" y="2791"/>
                </a:lnTo>
                <a:lnTo>
                  <a:pt x="2580" y="2801"/>
                </a:lnTo>
                <a:lnTo>
                  <a:pt x="2592" y="2811"/>
                </a:lnTo>
                <a:lnTo>
                  <a:pt x="2606" y="2819"/>
                </a:lnTo>
                <a:lnTo>
                  <a:pt x="2619" y="2826"/>
                </a:lnTo>
                <a:lnTo>
                  <a:pt x="2634" y="2831"/>
                </a:lnTo>
                <a:lnTo>
                  <a:pt x="2650" y="2835"/>
                </a:lnTo>
                <a:lnTo>
                  <a:pt x="2666" y="2836"/>
                </a:lnTo>
                <a:lnTo>
                  <a:pt x="2682" y="2838"/>
                </a:lnTo>
                <a:lnTo>
                  <a:pt x="2698" y="2836"/>
                </a:lnTo>
                <a:lnTo>
                  <a:pt x="2714" y="2835"/>
                </a:lnTo>
                <a:lnTo>
                  <a:pt x="2730" y="2831"/>
                </a:lnTo>
                <a:lnTo>
                  <a:pt x="2745" y="2826"/>
                </a:lnTo>
                <a:lnTo>
                  <a:pt x="2759" y="2819"/>
                </a:lnTo>
                <a:lnTo>
                  <a:pt x="2772" y="2811"/>
                </a:lnTo>
                <a:lnTo>
                  <a:pt x="2784" y="2801"/>
                </a:lnTo>
                <a:lnTo>
                  <a:pt x="2796" y="2791"/>
                </a:lnTo>
                <a:lnTo>
                  <a:pt x="2807" y="2779"/>
                </a:lnTo>
                <a:lnTo>
                  <a:pt x="2815" y="2767"/>
                </a:lnTo>
                <a:lnTo>
                  <a:pt x="2823" y="2753"/>
                </a:lnTo>
                <a:lnTo>
                  <a:pt x="2831" y="2740"/>
                </a:lnTo>
                <a:lnTo>
                  <a:pt x="2836" y="2725"/>
                </a:lnTo>
                <a:lnTo>
                  <a:pt x="2840" y="2709"/>
                </a:lnTo>
                <a:lnTo>
                  <a:pt x="2842" y="2693"/>
                </a:lnTo>
                <a:lnTo>
                  <a:pt x="2843" y="2677"/>
                </a:lnTo>
                <a:lnTo>
                  <a:pt x="2843" y="2663"/>
                </a:lnTo>
                <a:lnTo>
                  <a:pt x="2840" y="2651"/>
                </a:lnTo>
                <a:lnTo>
                  <a:pt x="2839" y="2639"/>
                </a:lnTo>
                <a:lnTo>
                  <a:pt x="2835" y="2627"/>
                </a:lnTo>
                <a:lnTo>
                  <a:pt x="2831" y="2615"/>
                </a:lnTo>
                <a:lnTo>
                  <a:pt x="2826" y="2604"/>
                </a:lnTo>
                <a:lnTo>
                  <a:pt x="2819" y="2593"/>
                </a:lnTo>
                <a:lnTo>
                  <a:pt x="2812" y="2583"/>
                </a:lnTo>
                <a:lnTo>
                  <a:pt x="2806" y="2573"/>
                </a:lnTo>
                <a:lnTo>
                  <a:pt x="2797" y="2564"/>
                </a:lnTo>
                <a:lnTo>
                  <a:pt x="2788" y="2556"/>
                </a:lnTo>
                <a:lnTo>
                  <a:pt x="2779" y="2548"/>
                </a:lnTo>
                <a:lnTo>
                  <a:pt x="2769" y="2541"/>
                </a:lnTo>
                <a:lnTo>
                  <a:pt x="2759" y="2534"/>
                </a:lnTo>
                <a:lnTo>
                  <a:pt x="2748" y="2529"/>
                </a:lnTo>
                <a:lnTo>
                  <a:pt x="2736" y="2525"/>
                </a:lnTo>
                <a:lnTo>
                  <a:pt x="2736" y="2110"/>
                </a:lnTo>
                <a:lnTo>
                  <a:pt x="2628" y="2110"/>
                </a:lnTo>
                <a:close/>
                <a:moveTo>
                  <a:pt x="3855" y="2361"/>
                </a:moveTo>
                <a:lnTo>
                  <a:pt x="3855" y="1920"/>
                </a:lnTo>
                <a:lnTo>
                  <a:pt x="3865" y="1916"/>
                </a:lnTo>
                <a:lnTo>
                  <a:pt x="3876" y="1911"/>
                </a:lnTo>
                <a:lnTo>
                  <a:pt x="3887" y="1904"/>
                </a:lnTo>
                <a:lnTo>
                  <a:pt x="3898" y="1897"/>
                </a:lnTo>
                <a:lnTo>
                  <a:pt x="3907" y="1889"/>
                </a:lnTo>
                <a:lnTo>
                  <a:pt x="3915" y="1881"/>
                </a:lnTo>
                <a:lnTo>
                  <a:pt x="3923" y="1872"/>
                </a:lnTo>
                <a:lnTo>
                  <a:pt x="3931" y="1862"/>
                </a:lnTo>
                <a:lnTo>
                  <a:pt x="3938" y="1852"/>
                </a:lnTo>
                <a:lnTo>
                  <a:pt x="3943" y="1841"/>
                </a:lnTo>
                <a:lnTo>
                  <a:pt x="3949" y="1830"/>
                </a:lnTo>
                <a:lnTo>
                  <a:pt x="3954" y="1818"/>
                </a:lnTo>
                <a:lnTo>
                  <a:pt x="3957" y="1806"/>
                </a:lnTo>
                <a:lnTo>
                  <a:pt x="3959" y="1794"/>
                </a:lnTo>
                <a:lnTo>
                  <a:pt x="3961" y="1780"/>
                </a:lnTo>
                <a:lnTo>
                  <a:pt x="3962" y="1768"/>
                </a:lnTo>
                <a:lnTo>
                  <a:pt x="3961" y="1752"/>
                </a:lnTo>
                <a:lnTo>
                  <a:pt x="3958" y="1736"/>
                </a:lnTo>
                <a:lnTo>
                  <a:pt x="3954" y="1720"/>
                </a:lnTo>
                <a:lnTo>
                  <a:pt x="3949" y="1705"/>
                </a:lnTo>
                <a:lnTo>
                  <a:pt x="3942" y="1692"/>
                </a:lnTo>
                <a:lnTo>
                  <a:pt x="3934" y="1678"/>
                </a:lnTo>
                <a:lnTo>
                  <a:pt x="3925" y="1665"/>
                </a:lnTo>
                <a:lnTo>
                  <a:pt x="3914" y="1654"/>
                </a:lnTo>
                <a:lnTo>
                  <a:pt x="3903" y="1644"/>
                </a:lnTo>
                <a:lnTo>
                  <a:pt x="3891" y="1634"/>
                </a:lnTo>
                <a:lnTo>
                  <a:pt x="3878" y="1626"/>
                </a:lnTo>
                <a:lnTo>
                  <a:pt x="3863" y="1619"/>
                </a:lnTo>
                <a:lnTo>
                  <a:pt x="3848" y="1614"/>
                </a:lnTo>
                <a:lnTo>
                  <a:pt x="3833" y="1610"/>
                </a:lnTo>
                <a:lnTo>
                  <a:pt x="3817" y="1607"/>
                </a:lnTo>
                <a:lnTo>
                  <a:pt x="3801" y="1607"/>
                </a:lnTo>
                <a:lnTo>
                  <a:pt x="3788" y="1607"/>
                </a:lnTo>
                <a:lnTo>
                  <a:pt x="3774" y="1609"/>
                </a:lnTo>
                <a:lnTo>
                  <a:pt x="3762" y="1611"/>
                </a:lnTo>
                <a:lnTo>
                  <a:pt x="3750" y="1615"/>
                </a:lnTo>
                <a:lnTo>
                  <a:pt x="3738" y="1619"/>
                </a:lnTo>
                <a:lnTo>
                  <a:pt x="3727" y="1625"/>
                </a:lnTo>
                <a:lnTo>
                  <a:pt x="3717" y="1630"/>
                </a:lnTo>
                <a:lnTo>
                  <a:pt x="3707" y="1637"/>
                </a:lnTo>
                <a:lnTo>
                  <a:pt x="3696" y="1645"/>
                </a:lnTo>
                <a:lnTo>
                  <a:pt x="3688" y="1653"/>
                </a:lnTo>
                <a:lnTo>
                  <a:pt x="3679" y="1662"/>
                </a:lnTo>
                <a:lnTo>
                  <a:pt x="3672" y="1672"/>
                </a:lnTo>
                <a:lnTo>
                  <a:pt x="3664" y="1681"/>
                </a:lnTo>
                <a:lnTo>
                  <a:pt x="3659" y="1692"/>
                </a:lnTo>
                <a:lnTo>
                  <a:pt x="3654" y="1703"/>
                </a:lnTo>
                <a:lnTo>
                  <a:pt x="3648" y="1715"/>
                </a:lnTo>
                <a:lnTo>
                  <a:pt x="3040" y="1715"/>
                </a:lnTo>
                <a:lnTo>
                  <a:pt x="3040" y="1822"/>
                </a:lnTo>
                <a:lnTo>
                  <a:pt x="3648" y="1822"/>
                </a:lnTo>
                <a:lnTo>
                  <a:pt x="3656" y="1838"/>
                </a:lnTo>
                <a:lnTo>
                  <a:pt x="3664" y="1854"/>
                </a:lnTo>
                <a:lnTo>
                  <a:pt x="3675" y="1869"/>
                </a:lnTo>
                <a:lnTo>
                  <a:pt x="3687" y="1882"/>
                </a:lnTo>
                <a:lnTo>
                  <a:pt x="3700" y="1894"/>
                </a:lnTo>
                <a:lnTo>
                  <a:pt x="3714" y="1904"/>
                </a:lnTo>
                <a:lnTo>
                  <a:pt x="3730" y="1913"/>
                </a:lnTo>
                <a:lnTo>
                  <a:pt x="3747" y="1920"/>
                </a:lnTo>
                <a:lnTo>
                  <a:pt x="3747" y="2361"/>
                </a:lnTo>
                <a:lnTo>
                  <a:pt x="3855" y="2361"/>
                </a:lnTo>
                <a:close/>
                <a:moveTo>
                  <a:pt x="2713" y="1623"/>
                </a:moveTo>
                <a:lnTo>
                  <a:pt x="2461" y="1472"/>
                </a:lnTo>
                <a:lnTo>
                  <a:pt x="2455" y="1767"/>
                </a:lnTo>
                <a:lnTo>
                  <a:pt x="2450" y="2062"/>
                </a:lnTo>
                <a:lnTo>
                  <a:pt x="2708" y="1919"/>
                </a:lnTo>
                <a:lnTo>
                  <a:pt x="2967" y="1776"/>
                </a:lnTo>
                <a:lnTo>
                  <a:pt x="2713" y="1623"/>
                </a:lnTo>
                <a:close/>
                <a:moveTo>
                  <a:pt x="2657" y="1825"/>
                </a:moveTo>
                <a:lnTo>
                  <a:pt x="2560" y="1878"/>
                </a:lnTo>
                <a:lnTo>
                  <a:pt x="2563" y="1768"/>
                </a:lnTo>
                <a:lnTo>
                  <a:pt x="2564" y="1660"/>
                </a:lnTo>
                <a:lnTo>
                  <a:pt x="2658" y="1716"/>
                </a:lnTo>
                <a:lnTo>
                  <a:pt x="2752" y="1772"/>
                </a:lnTo>
                <a:lnTo>
                  <a:pt x="2657" y="1825"/>
                </a:lnTo>
                <a:close/>
                <a:moveTo>
                  <a:pt x="2736" y="1432"/>
                </a:moveTo>
                <a:lnTo>
                  <a:pt x="2736" y="1055"/>
                </a:lnTo>
                <a:lnTo>
                  <a:pt x="2748" y="1049"/>
                </a:lnTo>
                <a:lnTo>
                  <a:pt x="2759" y="1044"/>
                </a:lnTo>
                <a:lnTo>
                  <a:pt x="2769" y="1037"/>
                </a:lnTo>
                <a:lnTo>
                  <a:pt x="2779" y="1030"/>
                </a:lnTo>
                <a:lnTo>
                  <a:pt x="2788" y="1024"/>
                </a:lnTo>
                <a:lnTo>
                  <a:pt x="2797" y="1014"/>
                </a:lnTo>
                <a:lnTo>
                  <a:pt x="2806" y="1006"/>
                </a:lnTo>
                <a:lnTo>
                  <a:pt x="2812" y="996"/>
                </a:lnTo>
                <a:lnTo>
                  <a:pt x="2819" y="986"/>
                </a:lnTo>
                <a:lnTo>
                  <a:pt x="2826" y="975"/>
                </a:lnTo>
                <a:lnTo>
                  <a:pt x="2831" y="963"/>
                </a:lnTo>
                <a:lnTo>
                  <a:pt x="2835" y="953"/>
                </a:lnTo>
                <a:lnTo>
                  <a:pt x="2839" y="941"/>
                </a:lnTo>
                <a:lnTo>
                  <a:pt x="2840" y="928"/>
                </a:lnTo>
                <a:lnTo>
                  <a:pt x="2843" y="915"/>
                </a:lnTo>
                <a:lnTo>
                  <a:pt x="2843" y="902"/>
                </a:lnTo>
                <a:lnTo>
                  <a:pt x="2842" y="886"/>
                </a:lnTo>
                <a:lnTo>
                  <a:pt x="2840" y="869"/>
                </a:lnTo>
                <a:lnTo>
                  <a:pt x="2836" y="855"/>
                </a:lnTo>
                <a:lnTo>
                  <a:pt x="2831" y="840"/>
                </a:lnTo>
                <a:lnTo>
                  <a:pt x="2823" y="825"/>
                </a:lnTo>
                <a:lnTo>
                  <a:pt x="2815" y="812"/>
                </a:lnTo>
                <a:lnTo>
                  <a:pt x="2807" y="800"/>
                </a:lnTo>
                <a:lnTo>
                  <a:pt x="2796" y="789"/>
                </a:lnTo>
                <a:lnTo>
                  <a:pt x="2784" y="778"/>
                </a:lnTo>
                <a:lnTo>
                  <a:pt x="2772" y="769"/>
                </a:lnTo>
                <a:lnTo>
                  <a:pt x="2759" y="761"/>
                </a:lnTo>
                <a:lnTo>
                  <a:pt x="2745" y="754"/>
                </a:lnTo>
                <a:lnTo>
                  <a:pt x="2730" y="749"/>
                </a:lnTo>
                <a:lnTo>
                  <a:pt x="2714" y="745"/>
                </a:lnTo>
                <a:lnTo>
                  <a:pt x="2698" y="742"/>
                </a:lnTo>
                <a:lnTo>
                  <a:pt x="2682" y="741"/>
                </a:lnTo>
                <a:lnTo>
                  <a:pt x="2669" y="742"/>
                </a:lnTo>
                <a:lnTo>
                  <a:pt x="2657" y="743"/>
                </a:lnTo>
                <a:lnTo>
                  <a:pt x="2645" y="746"/>
                </a:lnTo>
                <a:lnTo>
                  <a:pt x="2632" y="749"/>
                </a:lnTo>
                <a:lnTo>
                  <a:pt x="2620" y="754"/>
                </a:lnTo>
                <a:lnTo>
                  <a:pt x="2610" y="758"/>
                </a:lnTo>
                <a:lnTo>
                  <a:pt x="2599" y="765"/>
                </a:lnTo>
                <a:lnTo>
                  <a:pt x="2588" y="771"/>
                </a:lnTo>
                <a:lnTo>
                  <a:pt x="2579" y="778"/>
                </a:lnTo>
                <a:lnTo>
                  <a:pt x="2569" y="788"/>
                </a:lnTo>
                <a:lnTo>
                  <a:pt x="2561" y="796"/>
                </a:lnTo>
                <a:lnTo>
                  <a:pt x="2553" y="805"/>
                </a:lnTo>
                <a:lnTo>
                  <a:pt x="2547" y="816"/>
                </a:lnTo>
                <a:lnTo>
                  <a:pt x="2540" y="826"/>
                </a:lnTo>
                <a:lnTo>
                  <a:pt x="2535" y="837"/>
                </a:lnTo>
                <a:lnTo>
                  <a:pt x="2530" y="848"/>
                </a:lnTo>
                <a:lnTo>
                  <a:pt x="1917" y="848"/>
                </a:lnTo>
                <a:lnTo>
                  <a:pt x="1917" y="955"/>
                </a:lnTo>
                <a:lnTo>
                  <a:pt x="2530" y="955"/>
                </a:lnTo>
                <a:lnTo>
                  <a:pt x="2537" y="973"/>
                </a:lnTo>
                <a:lnTo>
                  <a:pt x="2545" y="987"/>
                </a:lnTo>
                <a:lnTo>
                  <a:pt x="2556" y="1002"/>
                </a:lnTo>
                <a:lnTo>
                  <a:pt x="2568" y="1016"/>
                </a:lnTo>
                <a:lnTo>
                  <a:pt x="2581" y="1028"/>
                </a:lnTo>
                <a:lnTo>
                  <a:pt x="2596" y="1038"/>
                </a:lnTo>
                <a:lnTo>
                  <a:pt x="2612" y="1047"/>
                </a:lnTo>
                <a:lnTo>
                  <a:pt x="2628" y="1055"/>
                </a:lnTo>
                <a:lnTo>
                  <a:pt x="2628" y="1432"/>
                </a:lnTo>
                <a:lnTo>
                  <a:pt x="2736" y="1432"/>
                </a:lnTo>
                <a:close/>
                <a:moveTo>
                  <a:pt x="1563" y="758"/>
                </a:moveTo>
                <a:lnTo>
                  <a:pt x="1310" y="606"/>
                </a:lnTo>
                <a:lnTo>
                  <a:pt x="1305" y="902"/>
                </a:lnTo>
                <a:lnTo>
                  <a:pt x="1300" y="1197"/>
                </a:lnTo>
                <a:lnTo>
                  <a:pt x="1558" y="1053"/>
                </a:lnTo>
                <a:lnTo>
                  <a:pt x="1815" y="910"/>
                </a:lnTo>
                <a:lnTo>
                  <a:pt x="1563" y="758"/>
                </a:lnTo>
                <a:close/>
                <a:moveTo>
                  <a:pt x="1505" y="959"/>
                </a:moveTo>
                <a:lnTo>
                  <a:pt x="1410" y="1012"/>
                </a:lnTo>
                <a:lnTo>
                  <a:pt x="1411" y="903"/>
                </a:lnTo>
                <a:lnTo>
                  <a:pt x="1414" y="794"/>
                </a:lnTo>
                <a:lnTo>
                  <a:pt x="1508" y="851"/>
                </a:lnTo>
                <a:lnTo>
                  <a:pt x="1602" y="907"/>
                </a:lnTo>
                <a:lnTo>
                  <a:pt x="1505" y="959"/>
                </a:lnTo>
                <a:close/>
                <a:moveTo>
                  <a:pt x="1693" y="1768"/>
                </a:moveTo>
                <a:lnTo>
                  <a:pt x="1693" y="1768"/>
                </a:lnTo>
                <a:lnTo>
                  <a:pt x="1692" y="1755"/>
                </a:lnTo>
                <a:lnTo>
                  <a:pt x="1691" y="1743"/>
                </a:lnTo>
                <a:lnTo>
                  <a:pt x="1688" y="1729"/>
                </a:lnTo>
                <a:lnTo>
                  <a:pt x="1685" y="1717"/>
                </a:lnTo>
                <a:lnTo>
                  <a:pt x="1681" y="1707"/>
                </a:lnTo>
                <a:lnTo>
                  <a:pt x="1676" y="1695"/>
                </a:lnTo>
                <a:lnTo>
                  <a:pt x="1669" y="1684"/>
                </a:lnTo>
                <a:lnTo>
                  <a:pt x="1662" y="1674"/>
                </a:lnTo>
                <a:lnTo>
                  <a:pt x="1656" y="1665"/>
                </a:lnTo>
                <a:lnTo>
                  <a:pt x="1646" y="1656"/>
                </a:lnTo>
                <a:lnTo>
                  <a:pt x="1638" y="1648"/>
                </a:lnTo>
                <a:lnTo>
                  <a:pt x="1629" y="1640"/>
                </a:lnTo>
                <a:lnTo>
                  <a:pt x="1618" y="1633"/>
                </a:lnTo>
                <a:lnTo>
                  <a:pt x="1609" y="1626"/>
                </a:lnTo>
                <a:lnTo>
                  <a:pt x="1597" y="1621"/>
                </a:lnTo>
                <a:lnTo>
                  <a:pt x="1586" y="1617"/>
                </a:lnTo>
                <a:lnTo>
                  <a:pt x="1586" y="1233"/>
                </a:lnTo>
                <a:lnTo>
                  <a:pt x="1479" y="1233"/>
                </a:lnTo>
                <a:lnTo>
                  <a:pt x="1479" y="1617"/>
                </a:lnTo>
                <a:lnTo>
                  <a:pt x="1467" y="1621"/>
                </a:lnTo>
                <a:lnTo>
                  <a:pt x="1456" y="1626"/>
                </a:lnTo>
                <a:lnTo>
                  <a:pt x="1445" y="1633"/>
                </a:lnTo>
                <a:lnTo>
                  <a:pt x="1436" y="1640"/>
                </a:lnTo>
                <a:lnTo>
                  <a:pt x="1425" y="1648"/>
                </a:lnTo>
                <a:lnTo>
                  <a:pt x="1417" y="1656"/>
                </a:lnTo>
                <a:lnTo>
                  <a:pt x="1409" y="1665"/>
                </a:lnTo>
                <a:lnTo>
                  <a:pt x="1401" y="1674"/>
                </a:lnTo>
                <a:lnTo>
                  <a:pt x="1394" y="1684"/>
                </a:lnTo>
                <a:lnTo>
                  <a:pt x="1389" y="1695"/>
                </a:lnTo>
                <a:lnTo>
                  <a:pt x="1383" y="1707"/>
                </a:lnTo>
                <a:lnTo>
                  <a:pt x="1379" y="1717"/>
                </a:lnTo>
                <a:lnTo>
                  <a:pt x="1375" y="1729"/>
                </a:lnTo>
                <a:lnTo>
                  <a:pt x="1373" y="1743"/>
                </a:lnTo>
                <a:lnTo>
                  <a:pt x="1371" y="1755"/>
                </a:lnTo>
                <a:lnTo>
                  <a:pt x="1371" y="1768"/>
                </a:lnTo>
                <a:lnTo>
                  <a:pt x="1371" y="1780"/>
                </a:lnTo>
                <a:lnTo>
                  <a:pt x="1373" y="1794"/>
                </a:lnTo>
                <a:lnTo>
                  <a:pt x="1375" y="1806"/>
                </a:lnTo>
                <a:lnTo>
                  <a:pt x="1379" y="1818"/>
                </a:lnTo>
                <a:lnTo>
                  <a:pt x="1383" y="1830"/>
                </a:lnTo>
                <a:lnTo>
                  <a:pt x="1389" y="1841"/>
                </a:lnTo>
                <a:lnTo>
                  <a:pt x="1394" y="1852"/>
                </a:lnTo>
                <a:lnTo>
                  <a:pt x="1401" y="1862"/>
                </a:lnTo>
                <a:lnTo>
                  <a:pt x="1409" y="1872"/>
                </a:lnTo>
                <a:lnTo>
                  <a:pt x="1417" y="1881"/>
                </a:lnTo>
                <a:lnTo>
                  <a:pt x="1425" y="1889"/>
                </a:lnTo>
                <a:lnTo>
                  <a:pt x="1436" y="1897"/>
                </a:lnTo>
                <a:lnTo>
                  <a:pt x="1445" y="1904"/>
                </a:lnTo>
                <a:lnTo>
                  <a:pt x="1456" y="1911"/>
                </a:lnTo>
                <a:lnTo>
                  <a:pt x="1467" y="1916"/>
                </a:lnTo>
                <a:lnTo>
                  <a:pt x="1479" y="1920"/>
                </a:lnTo>
                <a:lnTo>
                  <a:pt x="1479" y="2525"/>
                </a:lnTo>
                <a:lnTo>
                  <a:pt x="1467" y="2529"/>
                </a:lnTo>
                <a:lnTo>
                  <a:pt x="1456" y="2534"/>
                </a:lnTo>
                <a:lnTo>
                  <a:pt x="1445" y="2541"/>
                </a:lnTo>
                <a:lnTo>
                  <a:pt x="1436" y="2548"/>
                </a:lnTo>
                <a:lnTo>
                  <a:pt x="1425" y="2556"/>
                </a:lnTo>
                <a:lnTo>
                  <a:pt x="1417" y="2564"/>
                </a:lnTo>
                <a:lnTo>
                  <a:pt x="1409" y="2573"/>
                </a:lnTo>
                <a:lnTo>
                  <a:pt x="1401" y="2583"/>
                </a:lnTo>
                <a:lnTo>
                  <a:pt x="1394" y="2593"/>
                </a:lnTo>
                <a:lnTo>
                  <a:pt x="1389" y="2604"/>
                </a:lnTo>
                <a:lnTo>
                  <a:pt x="1383" y="2615"/>
                </a:lnTo>
                <a:lnTo>
                  <a:pt x="1379" y="2627"/>
                </a:lnTo>
                <a:lnTo>
                  <a:pt x="1375" y="2639"/>
                </a:lnTo>
                <a:lnTo>
                  <a:pt x="1373" y="2651"/>
                </a:lnTo>
                <a:lnTo>
                  <a:pt x="1371" y="2663"/>
                </a:lnTo>
                <a:lnTo>
                  <a:pt x="1371" y="2677"/>
                </a:lnTo>
                <a:lnTo>
                  <a:pt x="1371" y="2693"/>
                </a:lnTo>
                <a:lnTo>
                  <a:pt x="1374" y="2709"/>
                </a:lnTo>
                <a:lnTo>
                  <a:pt x="1378" y="2725"/>
                </a:lnTo>
                <a:lnTo>
                  <a:pt x="1383" y="2740"/>
                </a:lnTo>
                <a:lnTo>
                  <a:pt x="1390" y="2753"/>
                </a:lnTo>
                <a:lnTo>
                  <a:pt x="1398" y="2767"/>
                </a:lnTo>
                <a:lnTo>
                  <a:pt x="1407" y="2779"/>
                </a:lnTo>
                <a:lnTo>
                  <a:pt x="1418" y="2791"/>
                </a:lnTo>
                <a:lnTo>
                  <a:pt x="1429" y="2801"/>
                </a:lnTo>
                <a:lnTo>
                  <a:pt x="1442" y="2811"/>
                </a:lnTo>
                <a:lnTo>
                  <a:pt x="1454" y="2819"/>
                </a:lnTo>
                <a:lnTo>
                  <a:pt x="1469" y="2826"/>
                </a:lnTo>
                <a:lnTo>
                  <a:pt x="1484" y="2831"/>
                </a:lnTo>
                <a:lnTo>
                  <a:pt x="1500" y="2835"/>
                </a:lnTo>
                <a:lnTo>
                  <a:pt x="1515" y="2836"/>
                </a:lnTo>
                <a:lnTo>
                  <a:pt x="1532" y="2838"/>
                </a:lnTo>
                <a:lnTo>
                  <a:pt x="1548" y="2836"/>
                </a:lnTo>
                <a:lnTo>
                  <a:pt x="1564" y="2835"/>
                </a:lnTo>
                <a:lnTo>
                  <a:pt x="1579" y="2831"/>
                </a:lnTo>
                <a:lnTo>
                  <a:pt x="1594" y="2826"/>
                </a:lnTo>
                <a:lnTo>
                  <a:pt x="1609" y="2819"/>
                </a:lnTo>
                <a:lnTo>
                  <a:pt x="1622" y="2811"/>
                </a:lnTo>
                <a:lnTo>
                  <a:pt x="1634" y="2801"/>
                </a:lnTo>
                <a:lnTo>
                  <a:pt x="1646" y="2791"/>
                </a:lnTo>
                <a:lnTo>
                  <a:pt x="1656" y="2779"/>
                </a:lnTo>
                <a:lnTo>
                  <a:pt x="1665" y="2767"/>
                </a:lnTo>
                <a:lnTo>
                  <a:pt x="1673" y="2753"/>
                </a:lnTo>
                <a:lnTo>
                  <a:pt x="1680" y="2740"/>
                </a:lnTo>
                <a:lnTo>
                  <a:pt x="1685" y="2725"/>
                </a:lnTo>
                <a:lnTo>
                  <a:pt x="1689" y="2709"/>
                </a:lnTo>
                <a:lnTo>
                  <a:pt x="1692" y="2693"/>
                </a:lnTo>
                <a:lnTo>
                  <a:pt x="1693" y="2677"/>
                </a:lnTo>
                <a:lnTo>
                  <a:pt x="1692" y="2663"/>
                </a:lnTo>
                <a:lnTo>
                  <a:pt x="1691" y="2651"/>
                </a:lnTo>
                <a:lnTo>
                  <a:pt x="1688" y="2639"/>
                </a:lnTo>
                <a:lnTo>
                  <a:pt x="1685" y="2627"/>
                </a:lnTo>
                <a:lnTo>
                  <a:pt x="1681" y="2615"/>
                </a:lnTo>
                <a:lnTo>
                  <a:pt x="1676" y="2604"/>
                </a:lnTo>
                <a:lnTo>
                  <a:pt x="1669" y="2593"/>
                </a:lnTo>
                <a:lnTo>
                  <a:pt x="1662" y="2583"/>
                </a:lnTo>
                <a:lnTo>
                  <a:pt x="1656" y="2573"/>
                </a:lnTo>
                <a:lnTo>
                  <a:pt x="1646" y="2564"/>
                </a:lnTo>
                <a:lnTo>
                  <a:pt x="1638" y="2556"/>
                </a:lnTo>
                <a:lnTo>
                  <a:pt x="1629" y="2548"/>
                </a:lnTo>
                <a:lnTo>
                  <a:pt x="1618" y="2541"/>
                </a:lnTo>
                <a:lnTo>
                  <a:pt x="1609" y="2534"/>
                </a:lnTo>
                <a:lnTo>
                  <a:pt x="1597" y="2529"/>
                </a:lnTo>
                <a:lnTo>
                  <a:pt x="1586" y="2525"/>
                </a:lnTo>
                <a:lnTo>
                  <a:pt x="1586" y="1920"/>
                </a:lnTo>
                <a:lnTo>
                  <a:pt x="1597" y="1916"/>
                </a:lnTo>
                <a:lnTo>
                  <a:pt x="1609" y="1911"/>
                </a:lnTo>
                <a:lnTo>
                  <a:pt x="1618" y="1904"/>
                </a:lnTo>
                <a:lnTo>
                  <a:pt x="1629" y="1897"/>
                </a:lnTo>
                <a:lnTo>
                  <a:pt x="1638" y="1889"/>
                </a:lnTo>
                <a:lnTo>
                  <a:pt x="1646" y="1881"/>
                </a:lnTo>
                <a:lnTo>
                  <a:pt x="1656" y="1872"/>
                </a:lnTo>
                <a:lnTo>
                  <a:pt x="1662" y="1862"/>
                </a:lnTo>
                <a:lnTo>
                  <a:pt x="1669" y="1852"/>
                </a:lnTo>
                <a:lnTo>
                  <a:pt x="1676" y="1841"/>
                </a:lnTo>
                <a:lnTo>
                  <a:pt x="1681" y="1830"/>
                </a:lnTo>
                <a:lnTo>
                  <a:pt x="1685" y="1818"/>
                </a:lnTo>
                <a:lnTo>
                  <a:pt x="1688" y="1806"/>
                </a:lnTo>
                <a:lnTo>
                  <a:pt x="1691" y="1794"/>
                </a:lnTo>
                <a:lnTo>
                  <a:pt x="1692" y="1780"/>
                </a:lnTo>
                <a:lnTo>
                  <a:pt x="1693" y="1768"/>
                </a:lnTo>
                <a:close/>
                <a:moveTo>
                  <a:pt x="5151" y="0"/>
                </a:moveTo>
                <a:lnTo>
                  <a:pt x="182" y="0"/>
                </a:lnTo>
                <a:lnTo>
                  <a:pt x="165" y="1"/>
                </a:lnTo>
                <a:lnTo>
                  <a:pt x="149" y="3"/>
                </a:lnTo>
                <a:lnTo>
                  <a:pt x="133" y="7"/>
                </a:lnTo>
                <a:lnTo>
                  <a:pt x="117" y="12"/>
                </a:lnTo>
                <a:lnTo>
                  <a:pt x="101" y="19"/>
                </a:lnTo>
                <a:lnTo>
                  <a:pt x="86" y="27"/>
                </a:lnTo>
                <a:lnTo>
                  <a:pt x="72" y="36"/>
                </a:lnTo>
                <a:lnTo>
                  <a:pt x="59" y="46"/>
                </a:lnTo>
                <a:lnTo>
                  <a:pt x="46" y="58"/>
                </a:lnTo>
                <a:lnTo>
                  <a:pt x="35" y="71"/>
                </a:lnTo>
                <a:lnTo>
                  <a:pt x="25" y="86"/>
                </a:lnTo>
                <a:lnTo>
                  <a:pt x="16" y="101"/>
                </a:lnTo>
                <a:lnTo>
                  <a:pt x="9" y="117"/>
                </a:lnTo>
                <a:lnTo>
                  <a:pt x="5" y="134"/>
                </a:lnTo>
                <a:lnTo>
                  <a:pt x="1" y="153"/>
                </a:lnTo>
                <a:lnTo>
                  <a:pt x="0" y="173"/>
                </a:lnTo>
                <a:lnTo>
                  <a:pt x="0" y="3782"/>
                </a:lnTo>
                <a:lnTo>
                  <a:pt x="1" y="3802"/>
                </a:lnTo>
                <a:lnTo>
                  <a:pt x="5" y="3821"/>
                </a:lnTo>
                <a:lnTo>
                  <a:pt x="9" y="3839"/>
                </a:lnTo>
                <a:lnTo>
                  <a:pt x="16" y="3855"/>
                </a:lnTo>
                <a:lnTo>
                  <a:pt x="25" y="3869"/>
                </a:lnTo>
                <a:lnTo>
                  <a:pt x="35" y="3884"/>
                </a:lnTo>
                <a:lnTo>
                  <a:pt x="46" y="3898"/>
                </a:lnTo>
                <a:lnTo>
                  <a:pt x="59" y="3910"/>
                </a:lnTo>
                <a:lnTo>
                  <a:pt x="72" y="3919"/>
                </a:lnTo>
                <a:lnTo>
                  <a:pt x="86" y="3928"/>
                </a:lnTo>
                <a:lnTo>
                  <a:pt x="101" y="3937"/>
                </a:lnTo>
                <a:lnTo>
                  <a:pt x="117" y="3943"/>
                </a:lnTo>
                <a:lnTo>
                  <a:pt x="133" y="3949"/>
                </a:lnTo>
                <a:lnTo>
                  <a:pt x="149" y="3953"/>
                </a:lnTo>
                <a:lnTo>
                  <a:pt x="165" y="3954"/>
                </a:lnTo>
                <a:lnTo>
                  <a:pt x="182" y="3955"/>
                </a:lnTo>
                <a:lnTo>
                  <a:pt x="5151" y="3955"/>
                </a:lnTo>
                <a:lnTo>
                  <a:pt x="5167" y="3954"/>
                </a:lnTo>
                <a:lnTo>
                  <a:pt x="5183" y="3953"/>
                </a:lnTo>
                <a:lnTo>
                  <a:pt x="5199" y="3949"/>
                </a:lnTo>
                <a:lnTo>
                  <a:pt x="5215" y="3943"/>
                </a:lnTo>
                <a:lnTo>
                  <a:pt x="5231" y="3937"/>
                </a:lnTo>
                <a:lnTo>
                  <a:pt x="5246" y="3928"/>
                </a:lnTo>
                <a:lnTo>
                  <a:pt x="5261" y="3919"/>
                </a:lnTo>
                <a:lnTo>
                  <a:pt x="5274" y="3910"/>
                </a:lnTo>
                <a:lnTo>
                  <a:pt x="5286" y="3898"/>
                </a:lnTo>
                <a:lnTo>
                  <a:pt x="5297" y="3884"/>
                </a:lnTo>
                <a:lnTo>
                  <a:pt x="5308" y="3869"/>
                </a:lnTo>
                <a:lnTo>
                  <a:pt x="5316" y="3855"/>
                </a:lnTo>
                <a:lnTo>
                  <a:pt x="5323" y="3839"/>
                </a:lnTo>
                <a:lnTo>
                  <a:pt x="5328" y="3821"/>
                </a:lnTo>
                <a:lnTo>
                  <a:pt x="5331" y="3802"/>
                </a:lnTo>
                <a:lnTo>
                  <a:pt x="5332" y="3782"/>
                </a:lnTo>
                <a:lnTo>
                  <a:pt x="5332" y="173"/>
                </a:lnTo>
                <a:lnTo>
                  <a:pt x="5331" y="153"/>
                </a:lnTo>
                <a:lnTo>
                  <a:pt x="5328" y="134"/>
                </a:lnTo>
                <a:lnTo>
                  <a:pt x="5323" y="117"/>
                </a:lnTo>
                <a:lnTo>
                  <a:pt x="5316" y="101"/>
                </a:lnTo>
                <a:lnTo>
                  <a:pt x="5308" y="86"/>
                </a:lnTo>
                <a:lnTo>
                  <a:pt x="5297" y="71"/>
                </a:lnTo>
                <a:lnTo>
                  <a:pt x="5286" y="58"/>
                </a:lnTo>
                <a:lnTo>
                  <a:pt x="5274" y="46"/>
                </a:lnTo>
                <a:lnTo>
                  <a:pt x="5261" y="36"/>
                </a:lnTo>
                <a:lnTo>
                  <a:pt x="5246" y="27"/>
                </a:lnTo>
                <a:lnTo>
                  <a:pt x="5231" y="19"/>
                </a:lnTo>
                <a:lnTo>
                  <a:pt x="5215" y="12"/>
                </a:lnTo>
                <a:lnTo>
                  <a:pt x="5199" y="7"/>
                </a:lnTo>
                <a:lnTo>
                  <a:pt x="5183" y="3"/>
                </a:lnTo>
                <a:lnTo>
                  <a:pt x="5167" y="1"/>
                </a:lnTo>
                <a:lnTo>
                  <a:pt x="5151" y="0"/>
                </a:lnTo>
                <a:close/>
                <a:moveTo>
                  <a:pt x="5117" y="3741"/>
                </a:moveTo>
                <a:lnTo>
                  <a:pt x="215" y="3741"/>
                </a:lnTo>
                <a:lnTo>
                  <a:pt x="215" y="215"/>
                </a:lnTo>
                <a:lnTo>
                  <a:pt x="5117" y="215"/>
                </a:lnTo>
                <a:lnTo>
                  <a:pt x="5117" y="3741"/>
                </a:lnTo>
                <a:close/>
                <a:moveTo>
                  <a:pt x="3815" y="4480"/>
                </a:moveTo>
                <a:lnTo>
                  <a:pt x="3475" y="4277"/>
                </a:lnTo>
                <a:lnTo>
                  <a:pt x="3443" y="4259"/>
                </a:lnTo>
                <a:lnTo>
                  <a:pt x="3431" y="4249"/>
                </a:lnTo>
                <a:lnTo>
                  <a:pt x="3420" y="4238"/>
                </a:lnTo>
                <a:lnTo>
                  <a:pt x="3413" y="4228"/>
                </a:lnTo>
                <a:lnTo>
                  <a:pt x="3408" y="4213"/>
                </a:lnTo>
                <a:lnTo>
                  <a:pt x="3404" y="4197"/>
                </a:lnTo>
                <a:lnTo>
                  <a:pt x="3404" y="4175"/>
                </a:lnTo>
                <a:lnTo>
                  <a:pt x="3404" y="4063"/>
                </a:lnTo>
                <a:lnTo>
                  <a:pt x="3189" y="4063"/>
                </a:lnTo>
                <a:lnTo>
                  <a:pt x="3189" y="4246"/>
                </a:lnTo>
                <a:lnTo>
                  <a:pt x="3189" y="4271"/>
                </a:lnTo>
                <a:lnTo>
                  <a:pt x="3191" y="4292"/>
                </a:lnTo>
                <a:lnTo>
                  <a:pt x="3195" y="4312"/>
                </a:lnTo>
                <a:lnTo>
                  <a:pt x="3201" y="4331"/>
                </a:lnTo>
                <a:lnTo>
                  <a:pt x="3205" y="4339"/>
                </a:lnTo>
                <a:lnTo>
                  <a:pt x="3209" y="4347"/>
                </a:lnTo>
                <a:lnTo>
                  <a:pt x="3216" y="4356"/>
                </a:lnTo>
                <a:lnTo>
                  <a:pt x="3223" y="4365"/>
                </a:lnTo>
                <a:lnTo>
                  <a:pt x="3230" y="4371"/>
                </a:lnTo>
                <a:lnTo>
                  <a:pt x="3239" y="4379"/>
                </a:lnTo>
                <a:lnTo>
                  <a:pt x="3248" y="4386"/>
                </a:lnTo>
                <a:lnTo>
                  <a:pt x="3259" y="4394"/>
                </a:lnTo>
                <a:lnTo>
                  <a:pt x="3514" y="4548"/>
                </a:lnTo>
                <a:lnTo>
                  <a:pt x="1813" y="4548"/>
                </a:lnTo>
                <a:lnTo>
                  <a:pt x="2041" y="4413"/>
                </a:lnTo>
                <a:lnTo>
                  <a:pt x="2885" y="4413"/>
                </a:lnTo>
                <a:lnTo>
                  <a:pt x="2885" y="4305"/>
                </a:lnTo>
                <a:lnTo>
                  <a:pt x="2131" y="4305"/>
                </a:lnTo>
                <a:lnTo>
                  <a:pt x="2135" y="4296"/>
                </a:lnTo>
                <a:lnTo>
                  <a:pt x="2137" y="4285"/>
                </a:lnTo>
                <a:lnTo>
                  <a:pt x="2141" y="4257"/>
                </a:lnTo>
                <a:lnTo>
                  <a:pt x="2143" y="4226"/>
                </a:lnTo>
                <a:lnTo>
                  <a:pt x="2144" y="4198"/>
                </a:lnTo>
                <a:lnTo>
                  <a:pt x="2144" y="4063"/>
                </a:lnTo>
                <a:lnTo>
                  <a:pt x="1929" y="4063"/>
                </a:lnTo>
                <a:lnTo>
                  <a:pt x="1929" y="4158"/>
                </a:lnTo>
                <a:lnTo>
                  <a:pt x="1928" y="4177"/>
                </a:lnTo>
                <a:lnTo>
                  <a:pt x="1924" y="4194"/>
                </a:lnTo>
                <a:lnTo>
                  <a:pt x="1919" y="4212"/>
                </a:lnTo>
                <a:lnTo>
                  <a:pt x="1911" y="4228"/>
                </a:lnTo>
                <a:lnTo>
                  <a:pt x="1901" y="4242"/>
                </a:lnTo>
                <a:lnTo>
                  <a:pt x="1890" y="4256"/>
                </a:lnTo>
                <a:lnTo>
                  <a:pt x="1877" y="4268"/>
                </a:lnTo>
                <a:lnTo>
                  <a:pt x="1864" y="4277"/>
                </a:lnTo>
                <a:lnTo>
                  <a:pt x="1517" y="4480"/>
                </a:lnTo>
                <a:lnTo>
                  <a:pt x="1507" y="4487"/>
                </a:lnTo>
                <a:lnTo>
                  <a:pt x="1496" y="4495"/>
                </a:lnTo>
                <a:lnTo>
                  <a:pt x="1487" y="4503"/>
                </a:lnTo>
                <a:lnTo>
                  <a:pt x="1477" y="4512"/>
                </a:lnTo>
                <a:lnTo>
                  <a:pt x="1469" y="4523"/>
                </a:lnTo>
                <a:lnTo>
                  <a:pt x="1462" y="4532"/>
                </a:lnTo>
                <a:lnTo>
                  <a:pt x="1456" y="4543"/>
                </a:lnTo>
                <a:lnTo>
                  <a:pt x="1450" y="4555"/>
                </a:lnTo>
                <a:lnTo>
                  <a:pt x="1445" y="4566"/>
                </a:lnTo>
                <a:lnTo>
                  <a:pt x="1441" y="4578"/>
                </a:lnTo>
                <a:lnTo>
                  <a:pt x="1438" y="4590"/>
                </a:lnTo>
                <a:lnTo>
                  <a:pt x="1436" y="4601"/>
                </a:lnTo>
                <a:lnTo>
                  <a:pt x="1434" y="4613"/>
                </a:lnTo>
                <a:lnTo>
                  <a:pt x="1434" y="4625"/>
                </a:lnTo>
                <a:lnTo>
                  <a:pt x="1434" y="4637"/>
                </a:lnTo>
                <a:lnTo>
                  <a:pt x="1436" y="4649"/>
                </a:lnTo>
                <a:lnTo>
                  <a:pt x="1437" y="4660"/>
                </a:lnTo>
                <a:lnTo>
                  <a:pt x="1440" y="4672"/>
                </a:lnTo>
                <a:lnTo>
                  <a:pt x="1444" y="4682"/>
                </a:lnTo>
                <a:lnTo>
                  <a:pt x="1448" y="4693"/>
                </a:lnTo>
                <a:lnTo>
                  <a:pt x="1453" y="4703"/>
                </a:lnTo>
                <a:lnTo>
                  <a:pt x="1460" y="4712"/>
                </a:lnTo>
                <a:lnTo>
                  <a:pt x="1467" y="4721"/>
                </a:lnTo>
                <a:lnTo>
                  <a:pt x="1475" y="4729"/>
                </a:lnTo>
                <a:lnTo>
                  <a:pt x="1484" y="4736"/>
                </a:lnTo>
                <a:lnTo>
                  <a:pt x="1493" y="4743"/>
                </a:lnTo>
                <a:lnTo>
                  <a:pt x="1504" y="4750"/>
                </a:lnTo>
                <a:lnTo>
                  <a:pt x="1516" y="4754"/>
                </a:lnTo>
                <a:lnTo>
                  <a:pt x="1528" y="4758"/>
                </a:lnTo>
                <a:lnTo>
                  <a:pt x="1542" y="4760"/>
                </a:lnTo>
                <a:lnTo>
                  <a:pt x="1556" y="4763"/>
                </a:lnTo>
                <a:lnTo>
                  <a:pt x="1571" y="4763"/>
                </a:lnTo>
                <a:lnTo>
                  <a:pt x="3761" y="4763"/>
                </a:lnTo>
                <a:lnTo>
                  <a:pt x="3777" y="4763"/>
                </a:lnTo>
                <a:lnTo>
                  <a:pt x="3790" y="4760"/>
                </a:lnTo>
                <a:lnTo>
                  <a:pt x="3804" y="4758"/>
                </a:lnTo>
                <a:lnTo>
                  <a:pt x="3816" y="4754"/>
                </a:lnTo>
                <a:lnTo>
                  <a:pt x="3828" y="4750"/>
                </a:lnTo>
                <a:lnTo>
                  <a:pt x="3839" y="4743"/>
                </a:lnTo>
                <a:lnTo>
                  <a:pt x="3848" y="4736"/>
                </a:lnTo>
                <a:lnTo>
                  <a:pt x="3857" y="4729"/>
                </a:lnTo>
                <a:lnTo>
                  <a:pt x="3865" y="4721"/>
                </a:lnTo>
                <a:lnTo>
                  <a:pt x="3872" y="4712"/>
                </a:lnTo>
                <a:lnTo>
                  <a:pt x="3879" y="4703"/>
                </a:lnTo>
                <a:lnTo>
                  <a:pt x="3884" y="4693"/>
                </a:lnTo>
                <a:lnTo>
                  <a:pt x="3888" y="4682"/>
                </a:lnTo>
                <a:lnTo>
                  <a:pt x="3892" y="4672"/>
                </a:lnTo>
                <a:lnTo>
                  <a:pt x="3895" y="4661"/>
                </a:lnTo>
                <a:lnTo>
                  <a:pt x="3896" y="4649"/>
                </a:lnTo>
                <a:lnTo>
                  <a:pt x="3898" y="4637"/>
                </a:lnTo>
                <a:lnTo>
                  <a:pt x="3898" y="4625"/>
                </a:lnTo>
                <a:lnTo>
                  <a:pt x="3898" y="4614"/>
                </a:lnTo>
                <a:lnTo>
                  <a:pt x="3896" y="4602"/>
                </a:lnTo>
                <a:lnTo>
                  <a:pt x="3894" y="4590"/>
                </a:lnTo>
                <a:lnTo>
                  <a:pt x="3891" y="4578"/>
                </a:lnTo>
                <a:lnTo>
                  <a:pt x="3887" y="4566"/>
                </a:lnTo>
                <a:lnTo>
                  <a:pt x="3882" y="4555"/>
                </a:lnTo>
                <a:lnTo>
                  <a:pt x="3876" y="4544"/>
                </a:lnTo>
                <a:lnTo>
                  <a:pt x="3871" y="4532"/>
                </a:lnTo>
                <a:lnTo>
                  <a:pt x="3863" y="4523"/>
                </a:lnTo>
                <a:lnTo>
                  <a:pt x="3855" y="4512"/>
                </a:lnTo>
                <a:lnTo>
                  <a:pt x="3847" y="4503"/>
                </a:lnTo>
                <a:lnTo>
                  <a:pt x="3836" y="4495"/>
                </a:lnTo>
                <a:lnTo>
                  <a:pt x="3827" y="4487"/>
                </a:lnTo>
                <a:lnTo>
                  <a:pt x="3815" y="4480"/>
                </a:lnTo>
                <a:close/>
                <a:moveTo>
                  <a:pt x="2666" y="3264"/>
                </a:moveTo>
                <a:lnTo>
                  <a:pt x="2666" y="3264"/>
                </a:lnTo>
                <a:lnTo>
                  <a:pt x="2647" y="3266"/>
                </a:lnTo>
                <a:lnTo>
                  <a:pt x="2628" y="3268"/>
                </a:lnTo>
                <a:lnTo>
                  <a:pt x="2610" y="3272"/>
                </a:lnTo>
                <a:lnTo>
                  <a:pt x="2592" y="3279"/>
                </a:lnTo>
                <a:lnTo>
                  <a:pt x="2576" y="3287"/>
                </a:lnTo>
                <a:lnTo>
                  <a:pt x="2560" y="3297"/>
                </a:lnTo>
                <a:lnTo>
                  <a:pt x="2545" y="3307"/>
                </a:lnTo>
                <a:lnTo>
                  <a:pt x="2532" y="3319"/>
                </a:lnTo>
                <a:lnTo>
                  <a:pt x="2520" y="3333"/>
                </a:lnTo>
                <a:lnTo>
                  <a:pt x="2509" y="3348"/>
                </a:lnTo>
                <a:lnTo>
                  <a:pt x="2500" y="3364"/>
                </a:lnTo>
                <a:lnTo>
                  <a:pt x="2492" y="3380"/>
                </a:lnTo>
                <a:lnTo>
                  <a:pt x="2485" y="3397"/>
                </a:lnTo>
                <a:lnTo>
                  <a:pt x="2481" y="3416"/>
                </a:lnTo>
                <a:lnTo>
                  <a:pt x="2478" y="3435"/>
                </a:lnTo>
                <a:lnTo>
                  <a:pt x="2477" y="3454"/>
                </a:lnTo>
                <a:lnTo>
                  <a:pt x="2478" y="3474"/>
                </a:lnTo>
                <a:lnTo>
                  <a:pt x="2481" y="3492"/>
                </a:lnTo>
                <a:lnTo>
                  <a:pt x="2485" y="3510"/>
                </a:lnTo>
                <a:lnTo>
                  <a:pt x="2492" y="3527"/>
                </a:lnTo>
                <a:lnTo>
                  <a:pt x="2500" y="3545"/>
                </a:lnTo>
                <a:lnTo>
                  <a:pt x="2509" y="3560"/>
                </a:lnTo>
                <a:lnTo>
                  <a:pt x="2520" y="3574"/>
                </a:lnTo>
                <a:lnTo>
                  <a:pt x="2532" y="3588"/>
                </a:lnTo>
                <a:lnTo>
                  <a:pt x="2545" y="3600"/>
                </a:lnTo>
                <a:lnTo>
                  <a:pt x="2560" y="3612"/>
                </a:lnTo>
                <a:lnTo>
                  <a:pt x="2576" y="3621"/>
                </a:lnTo>
                <a:lnTo>
                  <a:pt x="2592" y="3629"/>
                </a:lnTo>
                <a:lnTo>
                  <a:pt x="2610" y="3635"/>
                </a:lnTo>
                <a:lnTo>
                  <a:pt x="2628" y="3640"/>
                </a:lnTo>
                <a:lnTo>
                  <a:pt x="2647" y="3643"/>
                </a:lnTo>
                <a:lnTo>
                  <a:pt x="2666" y="3644"/>
                </a:lnTo>
                <a:lnTo>
                  <a:pt x="2686" y="3643"/>
                </a:lnTo>
                <a:lnTo>
                  <a:pt x="2705" y="3640"/>
                </a:lnTo>
                <a:lnTo>
                  <a:pt x="2722" y="3635"/>
                </a:lnTo>
                <a:lnTo>
                  <a:pt x="2740" y="3629"/>
                </a:lnTo>
                <a:lnTo>
                  <a:pt x="2756" y="3621"/>
                </a:lnTo>
                <a:lnTo>
                  <a:pt x="2772" y="3612"/>
                </a:lnTo>
                <a:lnTo>
                  <a:pt x="2787" y="3600"/>
                </a:lnTo>
                <a:lnTo>
                  <a:pt x="2800" y="3588"/>
                </a:lnTo>
                <a:lnTo>
                  <a:pt x="2812" y="3574"/>
                </a:lnTo>
                <a:lnTo>
                  <a:pt x="2823" y="3560"/>
                </a:lnTo>
                <a:lnTo>
                  <a:pt x="2832" y="3545"/>
                </a:lnTo>
                <a:lnTo>
                  <a:pt x="2840" y="3527"/>
                </a:lnTo>
                <a:lnTo>
                  <a:pt x="2847" y="3510"/>
                </a:lnTo>
                <a:lnTo>
                  <a:pt x="2852" y="3492"/>
                </a:lnTo>
                <a:lnTo>
                  <a:pt x="2855" y="3474"/>
                </a:lnTo>
                <a:lnTo>
                  <a:pt x="2855" y="3454"/>
                </a:lnTo>
                <a:lnTo>
                  <a:pt x="2855" y="3435"/>
                </a:lnTo>
                <a:lnTo>
                  <a:pt x="2852" y="3416"/>
                </a:lnTo>
                <a:lnTo>
                  <a:pt x="2847" y="3397"/>
                </a:lnTo>
                <a:lnTo>
                  <a:pt x="2840" y="3380"/>
                </a:lnTo>
                <a:lnTo>
                  <a:pt x="2832" y="3364"/>
                </a:lnTo>
                <a:lnTo>
                  <a:pt x="2823" y="3348"/>
                </a:lnTo>
                <a:lnTo>
                  <a:pt x="2812" y="3333"/>
                </a:lnTo>
                <a:lnTo>
                  <a:pt x="2800" y="3319"/>
                </a:lnTo>
                <a:lnTo>
                  <a:pt x="2787" y="3307"/>
                </a:lnTo>
                <a:lnTo>
                  <a:pt x="2772" y="3297"/>
                </a:lnTo>
                <a:lnTo>
                  <a:pt x="2756" y="3287"/>
                </a:lnTo>
                <a:lnTo>
                  <a:pt x="2740" y="3279"/>
                </a:lnTo>
                <a:lnTo>
                  <a:pt x="2722" y="3272"/>
                </a:lnTo>
                <a:lnTo>
                  <a:pt x="2705" y="3268"/>
                </a:lnTo>
                <a:lnTo>
                  <a:pt x="2686" y="3266"/>
                </a:lnTo>
                <a:lnTo>
                  <a:pt x="2666" y="3264"/>
                </a:lnTo>
                <a:close/>
                <a:moveTo>
                  <a:pt x="2666" y="3537"/>
                </a:moveTo>
                <a:lnTo>
                  <a:pt x="2666" y="3537"/>
                </a:lnTo>
                <a:lnTo>
                  <a:pt x="2658" y="3535"/>
                </a:lnTo>
                <a:lnTo>
                  <a:pt x="2650" y="3534"/>
                </a:lnTo>
                <a:lnTo>
                  <a:pt x="2642" y="3533"/>
                </a:lnTo>
                <a:lnTo>
                  <a:pt x="2634" y="3530"/>
                </a:lnTo>
                <a:lnTo>
                  <a:pt x="2620" y="3522"/>
                </a:lnTo>
                <a:lnTo>
                  <a:pt x="2608" y="3513"/>
                </a:lnTo>
                <a:lnTo>
                  <a:pt x="2598" y="3500"/>
                </a:lnTo>
                <a:lnTo>
                  <a:pt x="2591" y="3486"/>
                </a:lnTo>
                <a:lnTo>
                  <a:pt x="2588" y="3479"/>
                </a:lnTo>
                <a:lnTo>
                  <a:pt x="2585" y="3471"/>
                </a:lnTo>
                <a:lnTo>
                  <a:pt x="2584" y="3463"/>
                </a:lnTo>
                <a:lnTo>
                  <a:pt x="2584" y="3454"/>
                </a:lnTo>
                <a:lnTo>
                  <a:pt x="2584" y="3445"/>
                </a:lnTo>
                <a:lnTo>
                  <a:pt x="2585" y="3437"/>
                </a:lnTo>
                <a:lnTo>
                  <a:pt x="2588" y="3429"/>
                </a:lnTo>
                <a:lnTo>
                  <a:pt x="2591" y="3421"/>
                </a:lnTo>
                <a:lnTo>
                  <a:pt x="2598" y="3408"/>
                </a:lnTo>
                <a:lnTo>
                  <a:pt x="2608" y="3396"/>
                </a:lnTo>
                <a:lnTo>
                  <a:pt x="2620" y="3385"/>
                </a:lnTo>
                <a:lnTo>
                  <a:pt x="2634" y="3378"/>
                </a:lnTo>
                <a:lnTo>
                  <a:pt x="2642" y="3376"/>
                </a:lnTo>
                <a:lnTo>
                  <a:pt x="2650" y="3373"/>
                </a:lnTo>
                <a:lnTo>
                  <a:pt x="2658" y="3372"/>
                </a:lnTo>
                <a:lnTo>
                  <a:pt x="2666" y="3372"/>
                </a:lnTo>
                <a:lnTo>
                  <a:pt x="2674" y="3372"/>
                </a:lnTo>
                <a:lnTo>
                  <a:pt x="2682" y="3373"/>
                </a:lnTo>
                <a:lnTo>
                  <a:pt x="2690" y="3376"/>
                </a:lnTo>
                <a:lnTo>
                  <a:pt x="2698" y="3378"/>
                </a:lnTo>
                <a:lnTo>
                  <a:pt x="2712" y="3385"/>
                </a:lnTo>
                <a:lnTo>
                  <a:pt x="2724" y="3396"/>
                </a:lnTo>
                <a:lnTo>
                  <a:pt x="2734" y="3408"/>
                </a:lnTo>
                <a:lnTo>
                  <a:pt x="2742" y="3421"/>
                </a:lnTo>
                <a:lnTo>
                  <a:pt x="2745" y="3429"/>
                </a:lnTo>
                <a:lnTo>
                  <a:pt x="2747" y="3437"/>
                </a:lnTo>
                <a:lnTo>
                  <a:pt x="2748" y="3445"/>
                </a:lnTo>
                <a:lnTo>
                  <a:pt x="2748" y="3454"/>
                </a:lnTo>
                <a:lnTo>
                  <a:pt x="2748" y="3463"/>
                </a:lnTo>
                <a:lnTo>
                  <a:pt x="2747" y="3471"/>
                </a:lnTo>
                <a:lnTo>
                  <a:pt x="2745" y="3479"/>
                </a:lnTo>
                <a:lnTo>
                  <a:pt x="2742" y="3486"/>
                </a:lnTo>
                <a:lnTo>
                  <a:pt x="2734" y="3500"/>
                </a:lnTo>
                <a:lnTo>
                  <a:pt x="2724" y="3513"/>
                </a:lnTo>
                <a:lnTo>
                  <a:pt x="2712" y="3522"/>
                </a:lnTo>
                <a:lnTo>
                  <a:pt x="2698" y="3530"/>
                </a:lnTo>
                <a:lnTo>
                  <a:pt x="2690" y="3533"/>
                </a:lnTo>
                <a:lnTo>
                  <a:pt x="2682" y="3534"/>
                </a:lnTo>
                <a:lnTo>
                  <a:pt x="2674" y="3535"/>
                </a:lnTo>
                <a:lnTo>
                  <a:pt x="2666" y="3537"/>
                </a:lnTo>
                <a:close/>
                <a:moveTo>
                  <a:pt x="4921" y="390"/>
                </a:moveTo>
                <a:lnTo>
                  <a:pt x="4814" y="390"/>
                </a:lnTo>
                <a:lnTo>
                  <a:pt x="4814" y="3082"/>
                </a:lnTo>
                <a:lnTo>
                  <a:pt x="518" y="3082"/>
                </a:lnTo>
                <a:lnTo>
                  <a:pt x="518" y="498"/>
                </a:lnTo>
                <a:lnTo>
                  <a:pt x="4599" y="498"/>
                </a:lnTo>
                <a:lnTo>
                  <a:pt x="4599" y="390"/>
                </a:lnTo>
                <a:lnTo>
                  <a:pt x="411" y="390"/>
                </a:lnTo>
                <a:lnTo>
                  <a:pt x="411" y="3189"/>
                </a:lnTo>
                <a:lnTo>
                  <a:pt x="4921" y="3189"/>
                </a:lnTo>
                <a:lnTo>
                  <a:pt x="4921" y="390"/>
                </a:lnTo>
                <a:close/>
              </a:path>
            </a:pathLst>
          </a:custGeom>
          <a:solidFill>
            <a:schemeClr val="tx1">
              <a:lumMod val="65000"/>
              <a:lumOff val="35000"/>
            </a:schemeClr>
          </a:solidFill>
          <a:ln w="9525">
            <a:noFill/>
            <a:round/>
            <a:headEnd/>
            <a:tailEnd/>
          </a:ln>
        </p:spPr>
        <p: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0" lang="de-DE" sz="252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Table 26">
            <a:extLst>
              <a:ext uri="{FF2B5EF4-FFF2-40B4-BE49-F238E27FC236}">
                <a16:creationId xmlns:a16="http://schemas.microsoft.com/office/drawing/2014/main" id="{E3A6A9B7-C173-4E87-9A2E-E82770B8246A}"/>
              </a:ext>
            </a:extLst>
          </p:cNvPr>
          <p:cNvGraphicFramePr>
            <a:graphicFrameLocks noGrp="1"/>
          </p:cNvGraphicFramePr>
          <p:nvPr>
            <p:extLst>
              <p:ext uri="{D42A27DB-BD31-4B8C-83A1-F6EECF244321}">
                <p14:modId xmlns:p14="http://schemas.microsoft.com/office/powerpoint/2010/main" val="2249184433"/>
              </p:ext>
            </p:extLst>
          </p:nvPr>
        </p:nvGraphicFramePr>
        <p:xfrm>
          <a:off x="2518449" y="2724078"/>
          <a:ext cx="3162095" cy="5177529"/>
        </p:xfrm>
        <a:graphic>
          <a:graphicData uri="http://schemas.openxmlformats.org/drawingml/2006/table">
            <a:tbl>
              <a:tblPr firstRow="1" bandRow="1">
                <a:tableStyleId>{5C22544A-7EE6-4342-B048-85BDC9FD1C3A}</a:tableStyleId>
              </a:tblPr>
              <a:tblGrid>
                <a:gridCol w="3162095">
                  <a:extLst>
                    <a:ext uri="{9D8B030D-6E8A-4147-A177-3AD203B41FA5}">
                      <a16:colId xmlns:a16="http://schemas.microsoft.com/office/drawing/2014/main" val="1385125779"/>
                    </a:ext>
                  </a:extLst>
                </a:gridCol>
              </a:tblGrid>
              <a:tr h="739647">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إدارة التكاليف</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الحوكمة ورفع التقارير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8640041"/>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الجدول الزمني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039478"/>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التغيير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إدارة العلاقات</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الصحة والسلامة والبيئة</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08393"/>
                  </a:ext>
                </a:extLst>
              </a:tr>
              <a:tr h="739647">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إدارة المخاطر</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3168285802"/>
                  </a:ext>
                </a:extLst>
              </a:tr>
            </a:tbl>
          </a:graphicData>
        </a:graphic>
      </p:graphicFrame>
      <p:sp>
        <p:nvSpPr>
          <p:cNvPr id="14" name="Slide Number Placeholder 13">
            <a:extLst>
              <a:ext uri="{FF2B5EF4-FFF2-40B4-BE49-F238E27FC236}">
                <a16:creationId xmlns:a16="http://schemas.microsoft.com/office/drawing/2014/main" id="{4B299D6D-1B44-4D79-A604-919FCE89490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91</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2938754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إدارة المخاطر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ملاءمة خطة إدارة المخاطر المتوفرة في إدارة المشروع قيد التدقيق.</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فإنه بإمكان فريق التدقيق التأكيد على ما يلي:</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تم اعتماد خطة إدارة المخاطر وفقاً لتوزيع الصلاحيات وأنها تتعلق بالمشروع الحالي</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مشاركة الأطراف الرئيسية ذات العلاقة بالمشروع في عملية اكتشاف المخاطر</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عملية اكتشاف المخاطر وفقاً لخطة إدارة المخاطر المعتمدة بالإضافة إلى أنه تم مراعاة مستندات المشروع وطبيعة المشروع</a:t>
            </a: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إدارة مخاطر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اكتشاف المخاطر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التقييم النوعي للمخاطر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التقييم الكمي للمخاطر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خطط الاستجابة للمخاطر</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خطط مراقبة المخاطر</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F5D0CBDE-6CCE-4383-A982-E1C14929416A}"/>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92</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5525065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8105434"/>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8098682"/>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8118939"/>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8099887"/>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8109412"/>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8105433"/>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7589100"/>
            <a:ext cx="116425"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7589100"/>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5764696" y="7589100"/>
            <a:ext cx="1627185" cy="5298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a:off x="9236765" y="7589100"/>
            <a:ext cx="198476"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7589100"/>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7589100"/>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20D9F79A-3499-430B-925B-7190A9BA3B89}"/>
              </a:ext>
            </a:extLst>
          </p:cNvPr>
          <p:cNvPicPr>
            <a:picLocks noChangeAspect="1"/>
          </p:cNvPicPr>
          <p:nvPr/>
        </p:nvPicPr>
        <p:blipFill>
          <a:blip r:embed="rId5"/>
          <a:stretch>
            <a:fillRect/>
          </a:stretch>
        </p:blipFill>
        <p:spPr>
          <a:xfrm>
            <a:off x="631865" y="1599316"/>
            <a:ext cx="11279465" cy="5964937"/>
          </a:xfrm>
          <a:prstGeom prst="rect">
            <a:avLst/>
          </a:prstGeom>
        </p:spPr>
      </p:pic>
      <p:sp>
        <p:nvSpPr>
          <p:cNvPr id="18" name="Slide Number Placeholder 13">
            <a:extLst>
              <a:ext uri="{FF2B5EF4-FFF2-40B4-BE49-F238E27FC236}">
                <a16:creationId xmlns:a16="http://schemas.microsoft.com/office/drawing/2014/main" id="{FCCE11B9-E0E5-43EB-AE7D-E6B2FA92DB4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93</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0371039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E4952E36-26A4-4295-A854-1F813C92925B}"/>
              </a:ext>
            </a:extLst>
          </p:cNvPr>
          <p:cNvSpPr/>
          <p:nvPr/>
        </p:nvSpPr>
        <p:spPr>
          <a:xfrm>
            <a:off x="7059494" y="2133232"/>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التشغيل التجريبي واستلام المشروع</a:t>
            </a:r>
          </a:p>
        </p:txBody>
      </p:sp>
      <p:sp>
        <p:nvSpPr>
          <p:cNvPr id="15" name="Oval 14">
            <a:extLst>
              <a:ext uri="{FF2B5EF4-FFF2-40B4-BE49-F238E27FC236}">
                <a16:creationId xmlns:a16="http://schemas.microsoft.com/office/drawing/2014/main" id="{D62B84B4-C527-4035-BA6D-FC9D3EFB8019}"/>
              </a:ext>
            </a:extLst>
          </p:cNvPr>
          <p:cNvSpPr/>
          <p:nvPr/>
        </p:nvSpPr>
        <p:spPr>
          <a:xfrm>
            <a:off x="7693194" y="4440423"/>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1193992B-0C1E-4B42-9E61-16004840D4B8}"/>
              </a:ext>
            </a:extLst>
          </p:cNvPr>
          <p:cNvGrpSpPr/>
          <p:nvPr/>
        </p:nvGrpSpPr>
        <p:grpSpPr>
          <a:xfrm>
            <a:off x="7724749" y="4440423"/>
            <a:ext cx="2067583" cy="2175040"/>
            <a:chOff x="1356223" y="3803251"/>
            <a:chExt cx="2446892" cy="2446892"/>
          </a:xfrm>
        </p:grpSpPr>
        <p:sp>
          <p:nvSpPr>
            <p:cNvPr id="17" name="Block Arc 16">
              <a:extLst>
                <a:ext uri="{FF2B5EF4-FFF2-40B4-BE49-F238E27FC236}">
                  <a16:creationId xmlns:a16="http://schemas.microsoft.com/office/drawing/2014/main" id="{C6B25BBE-C768-4F05-B5AF-4CF7757042A9}"/>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7338A5BB-DCBF-4CA6-B7CE-053DC93A6E54}"/>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675BE202-F2A5-4E85-A851-0F907A333D85}"/>
              </a:ext>
            </a:extLst>
          </p:cNvPr>
          <p:cNvSpPr/>
          <p:nvPr/>
        </p:nvSpPr>
        <p:spPr>
          <a:xfrm>
            <a:off x="2449802" y="2106950"/>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A9EDD3A5-DB7C-481A-844F-8AEF23E4F776}"/>
              </a:ext>
            </a:extLst>
          </p:cNvPr>
          <p:cNvSpPr/>
          <p:nvPr/>
        </p:nvSpPr>
        <p:spPr>
          <a:xfrm rot="16200000">
            <a:off x="3418448" y="459357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EA1001FB-964C-4FE3-8E50-E33AB02A4003}"/>
              </a:ext>
            </a:extLst>
          </p:cNvPr>
          <p:cNvGraphicFramePr>
            <a:graphicFrameLocks noGrp="1"/>
          </p:cNvGraphicFramePr>
          <p:nvPr>
            <p:extLst>
              <p:ext uri="{D42A27DB-BD31-4B8C-83A1-F6EECF244321}">
                <p14:modId xmlns:p14="http://schemas.microsoft.com/office/powerpoint/2010/main" val="2084268400"/>
              </p:ext>
            </p:extLst>
          </p:nvPr>
        </p:nvGraphicFramePr>
        <p:xfrm>
          <a:off x="2449802" y="2757829"/>
          <a:ext cx="3146461" cy="5172424"/>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735728">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400" b="1" i="0" kern="1200" dirty="0">
                          <a:solidFill>
                            <a:schemeClr val="bg1"/>
                          </a:solidFill>
                          <a:effectLst/>
                          <a:latin typeface="Muna"/>
                          <a:ea typeface="Calibri" panose="020F0502020204030204" pitchFamily="34" charset="0"/>
                          <a:cs typeface="+mn-cs"/>
                        </a:rPr>
                        <a:t>التشغيل التجريبي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استلام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تقييم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sp>
        <p:nvSpPr>
          <p:cNvPr id="31" name="Freeform 24">
            <a:extLst>
              <a:ext uri="{FF2B5EF4-FFF2-40B4-BE49-F238E27FC236}">
                <a16:creationId xmlns:a16="http://schemas.microsoft.com/office/drawing/2014/main" id="{E1483417-5789-48EA-907C-F49CB719AE22}"/>
              </a:ext>
            </a:extLst>
          </p:cNvPr>
          <p:cNvSpPr>
            <a:spLocks noChangeAspect="1" noEditPoints="1"/>
          </p:cNvSpPr>
          <p:nvPr/>
        </p:nvSpPr>
        <p:spPr bwMode="auto">
          <a:xfrm>
            <a:off x="8319874" y="5274055"/>
            <a:ext cx="910067" cy="608602"/>
          </a:xfrm>
          <a:custGeom>
            <a:avLst/>
            <a:gdLst>
              <a:gd name="T0" fmla="*/ 2147483647 w 6736"/>
              <a:gd name="T1" fmla="*/ 2147483647 h 4605"/>
              <a:gd name="T2" fmla="*/ 2147483647 w 6736"/>
              <a:gd name="T3" fmla="*/ 2147483647 h 4605"/>
              <a:gd name="T4" fmla="*/ 2147483647 w 6736"/>
              <a:gd name="T5" fmla="*/ 2147483647 h 4605"/>
              <a:gd name="T6" fmla="*/ 0 w 6736"/>
              <a:gd name="T7" fmla="*/ 2147483647 h 4605"/>
              <a:gd name="T8" fmla="*/ 2147483647 w 6736"/>
              <a:gd name="T9" fmla="*/ 2147483647 h 4605"/>
              <a:gd name="T10" fmla="*/ 2147483647 w 6736"/>
              <a:gd name="T11" fmla="*/ 2147483647 h 4605"/>
              <a:gd name="T12" fmla="*/ 2147483647 w 6736"/>
              <a:gd name="T13" fmla="*/ 2147483647 h 4605"/>
              <a:gd name="T14" fmla="*/ 2147483647 w 6736"/>
              <a:gd name="T15" fmla="*/ 2147483647 h 4605"/>
              <a:gd name="T16" fmla="*/ 2147483647 w 6736"/>
              <a:gd name="T17" fmla="*/ 2147483647 h 4605"/>
              <a:gd name="T18" fmla="*/ 2147483647 w 6736"/>
              <a:gd name="T19" fmla="*/ 2147483647 h 4605"/>
              <a:gd name="T20" fmla="*/ 2147483647 w 6736"/>
              <a:gd name="T21" fmla="*/ 2147483647 h 4605"/>
              <a:gd name="T22" fmla="*/ 2147483647 w 6736"/>
              <a:gd name="T23" fmla="*/ 2147483647 h 4605"/>
              <a:gd name="T24" fmla="*/ 2147483647 w 6736"/>
              <a:gd name="T25" fmla="*/ 2147483647 h 4605"/>
              <a:gd name="T26" fmla="*/ 2147483647 w 6736"/>
              <a:gd name="T27" fmla="*/ 2147483647 h 4605"/>
              <a:gd name="T28" fmla="*/ 2147483647 w 6736"/>
              <a:gd name="T29" fmla="*/ 2147483647 h 4605"/>
              <a:gd name="T30" fmla="*/ 2147483647 w 6736"/>
              <a:gd name="T31" fmla="*/ 2147483647 h 4605"/>
              <a:gd name="T32" fmla="*/ 2147483647 w 6736"/>
              <a:gd name="T33" fmla="*/ 2147483647 h 4605"/>
              <a:gd name="T34" fmla="*/ 2147483647 w 6736"/>
              <a:gd name="T35" fmla="*/ 2147483647 h 4605"/>
              <a:gd name="T36" fmla="*/ 2147483647 w 6736"/>
              <a:gd name="T37" fmla="*/ 2147483647 h 4605"/>
              <a:gd name="T38" fmla="*/ 2147483647 w 6736"/>
              <a:gd name="T39" fmla="*/ 2147483647 h 4605"/>
              <a:gd name="T40" fmla="*/ 2147483647 w 6736"/>
              <a:gd name="T41" fmla="*/ 2147483647 h 4605"/>
              <a:gd name="T42" fmla="*/ 2147483647 w 6736"/>
              <a:gd name="T43" fmla="*/ 2147483647 h 4605"/>
              <a:gd name="T44" fmla="*/ 2147483647 w 6736"/>
              <a:gd name="T45" fmla="*/ 2147483647 h 4605"/>
              <a:gd name="T46" fmla="*/ 2147483647 w 6736"/>
              <a:gd name="T47" fmla="*/ 2147483647 h 4605"/>
              <a:gd name="T48" fmla="*/ 2147483647 w 6736"/>
              <a:gd name="T49" fmla="*/ 2147483647 h 4605"/>
              <a:gd name="T50" fmla="*/ 2147483647 w 6736"/>
              <a:gd name="T51" fmla="*/ 2147483647 h 4605"/>
              <a:gd name="T52" fmla="*/ 2147483647 w 6736"/>
              <a:gd name="T53" fmla="*/ 2147483647 h 4605"/>
              <a:gd name="T54" fmla="*/ 2147483647 w 6736"/>
              <a:gd name="T55" fmla="*/ 2147483647 h 4605"/>
              <a:gd name="T56" fmla="*/ 2147483647 w 6736"/>
              <a:gd name="T57" fmla="*/ 2147483647 h 4605"/>
              <a:gd name="T58" fmla="*/ 2147483647 w 6736"/>
              <a:gd name="T59" fmla="*/ 2147483647 h 4605"/>
              <a:gd name="T60" fmla="*/ 2147483647 w 6736"/>
              <a:gd name="T61" fmla="*/ 2147483647 h 4605"/>
              <a:gd name="T62" fmla="*/ 2147483647 w 6736"/>
              <a:gd name="T63" fmla="*/ 2147483647 h 4605"/>
              <a:gd name="T64" fmla="*/ 2147483647 w 6736"/>
              <a:gd name="T65" fmla="*/ 2147483647 h 4605"/>
              <a:gd name="T66" fmla="*/ 2147483647 w 6736"/>
              <a:gd name="T67" fmla="*/ 2147483647 h 4605"/>
              <a:gd name="T68" fmla="*/ 2147483647 w 6736"/>
              <a:gd name="T69" fmla="*/ 2147483647 h 4605"/>
              <a:gd name="T70" fmla="*/ 2147483647 w 6736"/>
              <a:gd name="T71" fmla="*/ 2147483647 h 4605"/>
              <a:gd name="T72" fmla="*/ 2147483647 w 6736"/>
              <a:gd name="T73" fmla="*/ 2147483647 h 4605"/>
              <a:gd name="T74" fmla="*/ 2147483647 w 6736"/>
              <a:gd name="T75" fmla="*/ 2147483647 h 4605"/>
              <a:gd name="T76" fmla="*/ 2147483647 w 6736"/>
              <a:gd name="T77" fmla="*/ 2147483647 h 4605"/>
              <a:gd name="T78" fmla="*/ 2147483647 w 6736"/>
              <a:gd name="T79" fmla="*/ 2147483647 h 4605"/>
              <a:gd name="T80" fmla="*/ 2147483647 w 6736"/>
              <a:gd name="T81" fmla="*/ 2147483647 h 4605"/>
              <a:gd name="T82" fmla="*/ 2147483647 w 6736"/>
              <a:gd name="T83" fmla="*/ 2147483647 h 4605"/>
              <a:gd name="T84" fmla="*/ 2147483647 w 6736"/>
              <a:gd name="T85" fmla="*/ 2147483647 h 4605"/>
              <a:gd name="T86" fmla="*/ 2147483647 w 6736"/>
              <a:gd name="T87" fmla="*/ 2147483647 h 4605"/>
              <a:gd name="T88" fmla="*/ 2147483647 w 6736"/>
              <a:gd name="T89" fmla="*/ 2147483647 h 4605"/>
              <a:gd name="T90" fmla="*/ 2147483647 w 6736"/>
              <a:gd name="T91" fmla="*/ 2147483647 h 4605"/>
              <a:gd name="T92" fmla="*/ 2147483647 w 6736"/>
              <a:gd name="T93" fmla="*/ 2147483647 h 4605"/>
              <a:gd name="T94" fmla="*/ 2147483647 w 6736"/>
              <a:gd name="T95" fmla="*/ 2147483647 h 4605"/>
              <a:gd name="T96" fmla="*/ 2147483647 w 6736"/>
              <a:gd name="T97" fmla="*/ 2147483647 h 4605"/>
              <a:gd name="T98" fmla="*/ 2147483647 w 6736"/>
              <a:gd name="T99" fmla="*/ 2147483647 h 4605"/>
              <a:gd name="T100" fmla="*/ 2147483647 w 6736"/>
              <a:gd name="T101" fmla="*/ 2147483647 h 4605"/>
              <a:gd name="T102" fmla="*/ 2147483647 w 6736"/>
              <a:gd name="T103" fmla="*/ 2147483647 h 4605"/>
              <a:gd name="T104" fmla="*/ 2147483647 w 6736"/>
              <a:gd name="T105" fmla="*/ 2147483647 h 4605"/>
              <a:gd name="T106" fmla="*/ 2147483647 w 6736"/>
              <a:gd name="T107" fmla="*/ 2147483647 h 4605"/>
              <a:gd name="T108" fmla="*/ 2147483647 w 6736"/>
              <a:gd name="T109" fmla="*/ 2147483647 h 4605"/>
              <a:gd name="T110" fmla="*/ 2147483647 w 6736"/>
              <a:gd name="T111" fmla="*/ 2147483647 h 4605"/>
              <a:gd name="T112" fmla="*/ 2147483647 w 6736"/>
              <a:gd name="T113" fmla="*/ 2147483647 h 4605"/>
              <a:gd name="T114" fmla="*/ 2147483647 w 6736"/>
              <a:gd name="T115" fmla="*/ 2147483647 h 4605"/>
              <a:gd name="T116" fmla="*/ 2147483647 w 6736"/>
              <a:gd name="T117" fmla="*/ 2147483647 h 4605"/>
              <a:gd name="T118" fmla="*/ 2147483647 w 6736"/>
              <a:gd name="T119" fmla="*/ 0 h 4605"/>
              <a:gd name="T120" fmla="*/ 2147483647 w 6736"/>
              <a:gd name="T121" fmla="*/ 2147483647 h 4605"/>
              <a:gd name="T122" fmla="*/ 2147483647 w 6736"/>
              <a:gd name="T123" fmla="*/ 2147483647 h 4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6"/>
              <a:gd name="T187" fmla="*/ 0 h 4605"/>
              <a:gd name="T188" fmla="*/ 6736 w 6736"/>
              <a:gd name="T189" fmla="*/ 4605 h 4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6" h="4605">
                <a:moveTo>
                  <a:pt x="0" y="173"/>
                </a:moveTo>
                <a:lnTo>
                  <a:pt x="0" y="173"/>
                </a:lnTo>
                <a:lnTo>
                  <a:pt x="2" y="155"/>
                </a:lnTo>
                <a:lnTo>
                  <a:pt x="7" y="138"/>
                </a:lnTo>
                <a:lnTo>
                  <a:pt x="14" y="119"/>
                </a:lnTo>
                <a:lnTo>
                  <a:pt x="24" y="102"/>
                </a:lnTo>
                <a:lnTo>
                  <a:pt x="36" y="83"/>
                </a:lnTo>
                <a:lnTo>
                  <a:pt x="52" y="66"/>
                </a:lnTo>
                <a:lnTo>
                  <a:pt x="69" y="48"/>
                </a:lnTo>
                <a:lnTo>
                  <a:pt x="90" y="35"/>
                </a:lnTo>
                <a:lnTo>
                  <a:pt x="111" y="21"/>
                </a:lnTo>
                <a:lnTo>
                  <a:pt x="135" y="12"/>
                </a:lnTo>
                <a:lnTo>
                  <a:pt x="161" y="3"/>
                </a:lnTo>
                <a:lnTo>
                  <a:pt x="188" y="0"/>
                </a:lnTo>
                <a:lnTo>
                  <a:pt x="218" y="0"/>
                </a:lnTo>
                <a:lnTo>
                  <a:pt x="233" y="2"/>
                </a:lnTo>
                <a:lnTo>
                  <a:pt x="250" y="3"/>
                </a:lnTo>
                <a:lnTo>
                  <a:pt x="266" y="7"/>
                </a:lnTo>
                <a:lnTo>
                  <a:pt x="281" y="12"/>
                </a:lnTo>
                <a:lnTo>
                  <a:pt x="299" y="19"/>
                </a:lnTo>
                <a:lnTo>
                  <a:pt x="316" y="26"/>
                </a:lnTo>
                <a:lnTo>
                  <a:pt x="1539" y="615"/>
                </a:lnTo>
                <a:lnTo>
                  <a:pt x="340" y="3075"/>
                </a:lnTo>
                <a:lnTo>
                  <a:pt x="0" y="2911"/>
                </a:lnTo>
                <a:lnTo>
                  <a:pt x="0" y="173"/>
                </a:lnTo>
                <a:close/>
                <a:moveTo>
                  <a:pt x="4983" y="3167"/>
                </a:moveTo>
                <a:lnTo>
                  <a:pt x="4983" y="3167"/>
                </a:lnTo>
                <a:lnTo>
                  <a:pt x="4987" y="3170"/>
                </a:lnTo>
                <a:lnTo>
                  <a:pt x="4990" y="3177"/>
                </a:lnTo>
                <a:lnTo>
                  <a:pt x="4995" y="3194"/>
                </a:lnTo>
                <a:lnTo>
                  <a:pt x="4999" y="3218"/>
                </a:lnTo>
                <a:lnTo>
                  <a:pt x="4999" y="3243"/>
                </a:lnTo>
                <a:lnTo>
                  <a:pt x="4997" y="3270"/>
                </a:lnTo>
                <a:lnTo>
                  <a:pt x="4994" y="3284"/>
                </a:lnTo>
                <a:lnTo>
                  <a:pt x="4990" y="3298"/>
                </a:lnTo>
                <a:lnTo>
                  <a:pt x="4983" y="3310"/>
                </a:lnTo>
                <a:lnTo>
                  <a:pt x="4978" y="3322"/>
                </a:lnTo>
                <a:lnTo>
                  <a:pt x="4970" y="3332"/>
                </a:lnTo>
                <a:lnTo>
                  <a:pt x="4959" y="3343"/>
                </a:lnTo>
                <a:lnTo>
                  <a:pt x="4676" y="3624"/>
                </a:lnTo>
                <a:lnTo>
                  <a:pt x="4678" y="3652"/>
                </a:lnTo>
                <a:lnTo>
                  <a:pt x="4676" y="3681"/>
                </a:lnTo>
                <a:lnTo>
                  <a:pt x="4671" y="3711"/>
                </a:lnTo>
                <a:lnTo>
                  <a:pt x="4664" y="3738"/>
                </a:lnTo>
                <a:lnTo>
                  <a:pt x="4654" y="3768"/>
                </a:lnTo>
                <a:lnTo>
                  <a:pt x="4640" y="3793"/>
                </a:lnTo>
                <a:lnTo>
                  <a:pt x="4624" y="3818"/>
                </a:lnTo>
                <a:lnTo>
                  <a:pt x="4614" y="3828"/>
                </a:lnTo>
                <a:lnTo>
                  <a:pt x="4605" y="3837"/>
                </a:lnTo>
                <a:lnTo>
                  <a:pt x="4293" y="4125"/>
                </a:lnTo>
                <a:lnTo>
                  <a:pt x="4282" y="4135"/>
                </a:lnTo>
                <a:lnTo>
                  <a:pt x="4270" y="4144"/>
                </a:lnTo>
                <a:lnTo>
                  <a:pt x="4258" y="4151"/>
                </a:lnTo>
                <a:lnTo>
                  <a:pt x="4244" y="4158"/>
                </a:lnTo>
                <a:lnTo>
                  <a:pt x="4218" y="4168"/>
                </a:lnTo>
                <a:lnTo>
                  <a:pt x="4193" y="4175"/>
                </a:lnTo>
                <a:lnTo>
                  <a:pt x="4165" y="4177"/>
                </a:lnTo>
                <a:lnTo>
                  <a:pt x="4136" y="4177"/>
                </a:lnTo>
                <a:lnTo>
                  <a:pt x="4108" y="4175"/>
                </a:lnTo>
                <a:lnTo>
                  <a:pt x="4080" y="4168"/>
                </a:lnTo>
                <a:lnTo>
                  <a:pt x="3859" y="4353"/>
                </a:lnTo>
                <a:lnTo>
                  <a:pt x="3833" y="4374"/>
                </a:lnTo>
                <a:lnTo>
                  <a:pt x="3807" y="4389"/>
                </a:lnTo>
                <a:lnTo>
                  <a:pt x="3782" y="4401"/>
                </a:lnTo>
                <a:lnTo>
                  <a:pt x="3752" y="4412"/>
                </a:lnTo>
                <a:lnTo>
                  <a:pt x="3725" y="4417"/>
                </a:lnTo>
                <a:lnTo>
                  <a:pt x="3693" y="4419"/>
                </a:lnTo>
                <a:lnTo>
                  <a:pt x="3662" y="4419"/>
                </a:lnTo>
                <a:lnTo>
                  <a:pt x="3630" y="4413"/>
                </a:lnTo>
                <a:lnTo>
                  <a:pt x="3571" y="4401"/>
                </a:lnTo>
                <a:lnTo>
                  <a:pt x="3415" y="4527"/>
                </a:lnTo>
                <a:lnTo>
                  <a:pt x="3400" y="4539"/>
                </a:lnTo>
                <a:lnTo>
                  <a:pt x="3383" y="4551"/>
                </a:lnTo>
                <a:lnTo>
                  <a:pt x="3367" y="4560"/>
                </a:lnTo>
                <a:lnTo>
                  <a:pt x="3350" y="4570"/>
                </a:lnTo>
                <a:lnTo>
                  <a:pt x="3333" y="4577"/>
                </a:lnTo>
                <a:lnTo>
                  <a:pt x="3315" y="4584"/>
                </a:lnTo>
                <a:lnTo>
                  <a:pt x="3296" y="4591"/>
                </a:lnTo>
                <a:lnTo>
                  <a:pt x="3279" y="4595"/>
                </a:lnTo>
                <a:lnTo>
                  <a:pt x="3260" y="4600"/>
                </a:lnTo>
                <a:lnTo>
                  <a:pt x="3241" y="4602"/>
                </a:lnTo>
                <a:lnTo>
                  <a:pt x="3201" y="4605"/>
                </a:lnTo>
                <a:lnTo>
                  <a:pt x="3160" y="4603"/>
                </a:lnTo>
                <a:lnTo>
                  <a:pt x="3117" y="4598"/>
                </a:lnTo>
                <a:lnTo>
                  <a:pt x="2438" y="4493"/>
                </a:lnTo>
                <a:lnTo>
                  <a:pt x="2379" y="4482"/>
                </a:lnTo>
                <a:lnTo>
                  <a:pt x="2321" y="4472"/>
                </a:lnTo>
                <a:lnTo>
                  <a:pt x="2262" y="4458"/>
                </a:lnTo>
                <a:lnTo>
                  <a:pt x="2234" y="4450"/>
                </a:lnTo>
                <a:lnTo>
                  <a:pt x="2207" y="4441"/>
                </a:lnTo>
                <a:lnTo>
                  <a:pt x="2179" y="4431"/>
                </a:lnTo>
                <a:lnTo>
                  <a:pt x="2153" y="4419"/>
                </a:lnTo>
                <a:lnTo>
                  <a:pt x="2126" y="4405"/>
                </a:lnTo>
                <a:lnTo>
                  <a:pt x="2101" y="4389"/>
                </a:lnTo>
                <a:lnTo>
                  <a:pt x="2076" y="4374"/>
                </a:lnTo>
                <a:lnTo>
                  <a:pt x="2053" y="4355"/>
                </a:lnTo>
                <a:lnTo>
                  <a:pt x="2029" y="4334"/>
                </a:lnTo>
                <a:lnTo>
                  <a:pt x="2008" y="4310"/>
                </a:lnTo>
                <a:lnTo>
                  <a:pt x="855" y="3003"/>
                </a:lnTo>
                <a:lnTo>
                  <a:pt x="692" y="2923"/>
                </a:lnTo>
                <a:lnTo>
                  <a:pt x="815" y="2676"/>
                </a:lnTo>
                <a:lnTo>
                  <a:pt x="1024" y="2776"/>
                </a:lnTo>
                <a:lnTo>
                  <a:pt x="2122" y="4027"/>
                </a:lnTo>
                <a:lnTo>
                  <a:pt x="2160" y="4066"/>
                </a:lnTo>
                <a:lnTo>
                  <a:pt x="2195" y="4103"/>
                </a:lnTo>
                <a:lnTo>
                  <a:pt x="2227" y="4132"/>
                </a:lnTo>
                <a:lnTo>
                  <a:pt x="2262" y="4156"/>
                </a:lnTo>
                <a:lnTo>
                  <a:pt x="2279" y="4166"/>
                </a:lnTo>
                <a:lnTo>
                  <a:pt x="2297" y="4177"/>
                </a:lnTo>
                <a:lnTo>
                  <a:pt x="2314" y="4184"/>
                </a:lnTo>
                <a:lnTo>
                  <a:pt x="2333" y="4192"/>
                </a:lnTo>
                <a:lnTo>
                  <a:pt x="2352" y="4198"/>
                </a:lnTo>
                <a:lnTo>
                  <a:pt x="2373" y="4204"/>
                </a:lnTo>
                <a:lnTo>
                  <a:pt x="2414" y="4211"/>
                </a:lnTo>
                <a:lnTo>
                  <a:pt x="3132" y="4318"/>
                </a:lnTo>
                <a:lnTo>
                  <a:pt x="3156" y="4322"/>
                </a:lnTo>
                <a:lnTo>
                  <a:pt x="3179" y="4322"/>
                </a:lnTo>
                <a:lnTo>
                  <a:pt x="3200" y="4320"/>
                </a:lnTo>
                <a:lnTo>
                  <a:pt x="3219" y="4317"/>
                </a:lnTo>
                <a:lnTo>
                  <a:pt x="3236" y="4311"/>
                </a:lnTo>
                <a:lnTo>
                  <a:pt x="3251" y="4305"/>
                </a:lnTo>
                <a:lnTo>
                  <a:pt x="3265" y="4296"/>
                </a:lnTo>
                <a:lnTo>
                  <a:pt x="3279" y="4286"/>
                </a:lnTo>
                <a:lnTo>
                  <a:pt x="3409" y="4168"/>
                </a:lnTo>
                <a:lnTo>
                  <a:pt x="3426" y="4156"/>
                </a:lnTo>
                <a:lnTo>
                  <a:pt x="3441" y="4144"/>
                </a:lnTo>
                <a:lnTo>
                  <a:pt x="3459" y="4135"/>
                </a:lnTo>
                <a:lnTo>
                  <a:pt x="3476" y="4127"/>
                </a:lnTo>
                <a:lnTo>
                  <a:pt x="3495" y="4122"/>
                </a:lnTo>
                <a:lnTo>
                  <a:pt x="3512" y="4118"/>
                </a:lnTo>
                <a:lnTo>
                  <a:pt x="3529" y="4115"/>
                </a:lnTo>
                <a:lnTo>
                  <a:pt x="3548" y="4115"/>
                </a:lnTo>
                <a:lnTo>
                  <a:pt x="3566" y="4115"/>
                </a:lnTo>
                <a:lnTo>
                  <a:pt x="3585" y="4116"/>
                </a:lnTo>
                <a:lnTo>
                  <a:pt x="3602" y="4120"/>
                </a:lnTo>
                <a:lnTo>
                  <a:pt x="3621" y="4123"/>
                </a:lnTo>
                <a:lnTo>
                  <a:pt x="3638" y="4130"/>
                </a:lnTo>
                <a:lnTo>
                  <a:pt x="3656" y="4137"/>
                </a:lnTo>
                <a:lnTo>
                  <a:pt x="3690" y="4153"/>
                </a:lnTo>
                <a:lnTo>
                  <a:pt x="3915" y="3947"/>
                </a:lnTo>
                <a:lnTo>
                  <a:pt x="3928" y="3935"/>
                </a:lnTo>
                <a:lnTo>
                  <a:pt x="3942" y="3925"/>
                </a:lnTo>
                <a:lnTo>
                  <a:pt x="3958" y="3918"/>
                </a:lnTo>
                <a:lnTo>
                  <a:pt x="3973" y="3911"/>
                </a:lnTo>
                <a:lnTo>
                  <a:pt x="3989" y="3906"/>
                </a:lnTo>
                <a:lnTo>
                  <a:pt x="4004" y="3901"/>
                </a:lnTo>
                <a:lnTo>
                  <a:pt x="4020" y="3899"/>
                </a:lnTo>
                <a:lnTo>
                  <a:pt x="4035" y="3897"/>
                </a:lnTo>
                <a:lnTo>
                  <a:pt x="4065" y="3897"/>
                </a:lnTo>
                <a:lnTo>
                  <a:pt x="4091" y="3899"/>
                </a:lnTo>
                <a:lnTo>
                  <a:pt x="4115" y="3904"/>
                </a:lnTo>
                <a:lnTo>
                  <a:pt x="4134" y="3911"/>
                </a:lnTo>
                <a:lnTo>
                  <a:pt x="4403" y="3659"/>
                </a:lnTo>
                <a:lnTo>
                  <a:pt x="4398" y="3638"/>
                </a:lnTo>
                <a:lnTo>
                  <a:pt x="4395" y="3614"/>
                </a:lnTo>
                <a:lnTo>
                  <a:pt x="4395" y="3588"/>
                </a:lnTo>
                <a:lnTo>
                  <a:pt x="4398" y="3559"/>
                </a:lnTo>
                <a:lnTo>
                  <a:pt x="4401" y="3545"/>
                </a:lnTo>
                <a:lnTo>
                  <a:pt x="4405" y="3531"/>
                </a:lnTo>
                <a:lnTo>
                  <a:pt x="4410" y="3517"/>
                </a:lnTo>
                <a:lnTo>
                  <a:pt x="4417" y="3502"/>
                </a:lnTo>
                <a:lnTo>
                  <a:pt x="4424" y="3488"/>
                </a:lnTo>
                <a:lnTo>
                  <a:pt x="4433" y="3476"/>
                </a:lnTo>
                <a:lnTo>
                  <a:pt x="4443" y="3462"/>
                </a:lnTo>
                <a:lnTo>
                  <a:pt x="4455" y="3450"/>
                </a:lnTo>
                <a:lnTo>
                  <a:pt x="4704" y="3217"/>
                </a:lnTo>
                <a:lnTo>
                  <a:pt x="4716" y="3203"/>
                </a:lnTo>
                <a:lnTo>
                  <a:pt x="4724" y="3187"/>
                </a:lnTo>
                <a:lnTo>
                  <a:pt x="4731" y="3172"/>
                </a:lnTo>
                <a:lnTo>
                  <a:pt x="4735" y="3155"/>
                </a:lnTo>
                <a:lnTo>
                  <a:pt x="4736" y="3137"/>
                </a:lnTo>
                <a:lnTo>
                  <a:pt x="4733" y="3120"/>
                </a:lnTo>
                <a:lnTo>
                  <a:pt x="4728" y="3106"/>
                </a:lnTo>
                <a:lnTo>
                  <a:pt x="4723" y="3099"/>
                </a:lnTo>
                <a:lnTo>
                  <a:pt x="4717" y="3092"/>
                </a:lnTo>
                <a:lnTo>
                  <a:pt x="3635" y="1977"/>
                </a:lnTo>
                <a:lnTo>
                  <a:pt x="2740" y="2317"/>
                </a:lnTo>
                <a:lnTo>
                  <a:pt x="2716" y="2326"/>
                </a:lnTo>
                <a:lnTo>
                  <a:pt x="2692" y="2334"/>
                </a:lnTo>
                <a:lnTo>
                  <a:pt x="2668" y="2340"/>
                </a:lnTo>
                <a:lnTo>
                  <a:pt x="2645" y="2345"/>
                </a:lnTo>
                <a:lnTo>
                  <a:pt x="2621" y="2347"/>
                </a:lnTo>
                <a:lnTo>
                  <a:pt x="2599" y="2348"/>
                </a:lnTo>
                <a:lnTo>
                  <a:pt x="2576" y="2350"/>
                </a:lnTo>
                <a:lnTo>
                  <a:pt x="2556" y="2348"/>
                </a:lnTo>
                <a:lnTo>
                  <a:pt x="2533" y="2347"/>
                </a:lnTo>
                <a:lnTo>
                  <a:pt x="2512" y="2343"/>
                </a:lnTo>
                <a:lnTo>
                  <a:pt x="2492" y="2338"/>
                </a:lnTo>
                <a:lnTo>
                  <a:pt x="2473" y="2333"/>
                </a:lnTo>
                <a:lnTo>
                  <a:pt x="2452" y="2326"/>
                </a:lnTo>
                <a:lnTo>
                  <a:pt x="2431" y="2319"/>
                </a:lnTo>
                <a:lnTo>
                  <a:pt x="2393" y="2300"/>
                </a:lnTo>
                <a:lnTo>
                  <a:pt x="2171" y="2184"/>
                </a:lnTo>
                <a:lnTo>
                  <a:pt x="2858" y="1454"/>
                </a:lnTo>
                <a:lnTo>
                  <a:pt x="1618" y="1071"/>
                </a:lnTo>
                <a:lnTo>
                  <a:pt x="1744" y="820"/>
                </a:lnTo>
                <a:lnTo>
                  <a:pt x="2934" y="1188"/>
                </a:lnTo>
                <a:lnTo>
                  <a:pt x="3036" y="1088"/>
                </a:lnTo>
                <a:lnTo>
                  <a:pt x="3074" y="1053"/>
                </a:lnTo>
                <a:lnTo>
                  <a:pt x="3110" y="1022"/>
                </a:lnTo>
                <a:lnTo>
                  <a:pt x="3131" y="1008"/>
                </a:lnTo>
                <a:lnTo>
                  <a:pt x="3150" y="995"/>
                </a:lnTo>
                <a:lnTo>
                  <a:pt x="3170" y="982"/>
                </a:lnTo>
                <a:lnTo>
                  <a:pt x="3193" y="970"/>
                </a:lnTo>
                <a:lnTo>
                  <a:pt x="3213" y="962"/>
                </a:lnTo>
                <a:lnTo>
                  <a:pt x="3238" y="953"/>
                </a:lnTo>
                <a:lnTo>
                  <a:pt x="3262" y="944"/>
                </a:lnTo>
                <a:lnTo>
                  <a:pt x="3288" y="939"/>
                </a:lnTo>
                <a:lnTo>
                  <a:pt x="3314" y="934"/>
                </a:lnTo>
                <a:lnTo>
                  <a:pt x="3341" y="931"/>
                </a:lnTo>
                <a:lnTo>
                  <a:pt x="3372" y="927"/>
                </a:lnTo>
                <a:lnTo>
                  <a:pt x="3403" y="927"/>
                </a:lnTo>
                <a:lnTo>
                  <a:pt x="4533" y="927"/>
                </a:lnTo>
                <a:lnTo>
                  <a:pt x="4951" y="734"/>
                </a:lnTo>
                <a:lnTo>
                  <a:pt x="5073" y="981"/>
                </a:lnTo>
                <a:lnTo>
                  <a:pt x="4590" y="1203"/>
                </a:lnTo>
                <a:lnTo>
                  <a:pt x="3403" y="1203"/>
                </a:lnTo>
                <a:lnTo>
                  <a:pt x="3386" y="1203"/>
                </a:lnTo>
                <a:lnTo>
                  <a:pt x="3371" y="1207"/>
                </a:lnTo>
                <a:lnTo>
                  <a:pt x="3355" y="1210"/>
                </a:lnTo>
                <a:lnTo>
                  <a:pt x="3338" y="1214"/>
                </a:lnTo>
                <a:lnTo>
                  <a:pt x="3322" y="1221"/>
                </a:lnTo>
                <a:lnTo>
                  <a:pt x="3305" y="1228"/>
                </a:lnTo>
                <a:lnTo>
                  <a:pt x="3274" y="1245"/>
                </a:lnTo>
                <a:lnTo>
                  <a:pt x="3243" y="1266"/>
                </a:lnTo>
                <a:lnTo>
                  <a:pt x="3212" y="1290"/>
                </a:lnTo>
                <a:lnTo>
                  <a:pt x="3184" y="1316"/>
                </a:lnTo>
                <a:lnTo>
                  <a:pt x="3156" y="1343"/>
                </a:lnTo>
                <a:lnTo>
                  <a:pt x="2397" y="2146"/>
                </a:lnTo>
                <a:lnTo>
                  <a:pt x="2442" y="2169"/>
                </a:lnTo>
                <a:lnTo>
                  <a:pt x="2469" y="2182"/>
                </a:lnTo>
                <a:lnTo>
                  <a:pt x="2495" y="2193"/>
                </a:lnTo>
                <a:lnTo>
                  <a:pt x="2519" y="2201"/>
                </a:lnTo>
                <a:lnTo>
                  <a:pt x="2545" y="2208"/>
                </a:lnTo>
                <a:lnTo>
                  <a:pt x="2573" y="2210"/>
                </a:lnTo>
                <a:lnTo>
                  <a:pt x="2600" y="2210"/>
                </a:lnTo>
                <a:lnTo>
                  <a:pt x="2628" y="2207"/>
                </a:lnTo>
                <a:lnTo>
                  <a:pt x="2659" y="2200"/>
                </a:lnTo>
                <a:lnTo>
                  <a:pt x="2692" y="2189"/>
                </a:lnTo>
                <a:lnTo>
                  <a:pt x="3671" y="1816"/>
                </a:lnTo>
                <a:lnTo>
                  <a:pt x="3996" y="2151"/>
                </a:lnTo>
                <a:lnTo>
                  <a:pt x="4075" y="2160"/>
                </a:lnTo>
                <a:lnTo>
                  <a:pt x="4155" y="2167"/>
                </a:lnTo>
                <a:lnTo>
                  <a:pt x="4232" y="2169"/>
                </a:lnTo>
                <a:lnTo>
                  <a:pt x="4312" y="2169"/>
                </a:lnTo>
                <a:lnTo>
                  <a:pt x="4391" y="2165"/>
                </a:lnTo>
                <a:lnTo>
                  <a:pt x="4471" y="2160"/>
                </a:lnTo>
                <a:lnTo>
                  <a:pt x="4550" y="2150"/>
                </a:lnTo>
                <a:lnTo>
                  <a:pt x="4628" y="2138"/>
                </a:lnTo>
                <a:lnTo>
                  <a:pt x="4652" y="2274"/>
                </a:lnTo>
                <a:lnTo>
                  <a:pt x="4590" y="2284"/>
                </a:lnTo>
                <a:lnTo>
                  <a:pt x="4526" y="2293"/>
                </a:lnTo>
                <a:lnTo>
                  <a:pt x="4462" y="2298"/>
                </a:lnTo>
                <a:lnTo>
                  <a:pt x="4400" y="2303"/>
                </a:lnTo>
                <a:lnTo>
                  <a:pt x="4336" y="2307"/>
                </a:lnTo>
                <a:lnTo>
                  <a:pt x="4272" y="2307"/>
                </a:lnTo>
                <a:lnTo>
                  <a:pt x="4208" y="2307"/>
                </a:lnTo>
                <a:lnTo>
                  <a:pt x="4144" y="2303"/>
                </a:lnTo>
                <a:lnTo>
                  <a:pt x="4983" y="3167"/>
                </a:lnTo>
                <a:close/>
                <a:moveTo>
                  <a:pt x="1623" y="4503"/>
                </a:moveTo>
                <a:lnTo>
                  <a:pt x="1324" y="4142"/>
                </a:lnTo>
                <a:lnTo>
                  <a:pt x="1214" y="4142"/>
                </a:lnTo>
                <a:lnTo>
                  <a:pt x="1190" y="4141"/>
                </a:lnTo>
                <a:lnTo>
                  <a:pt x="1167" y="4139"/>
                </a:lnTo>
                <a:lnTo>
                  <a:pt x="1143" y="4134"/>
                </a:lnTo>
                <a:lnTo>
                  <a:pt x="1121" y="4128"/>
                </a:lnTo>
                <a:lnTo>
                  <a:pt x="1100" y="4122"/>
                </a:lnTo>
                <a:lnTo>
                  <a:pt x="1077" y="4111"/>
                </a:lnTo>
                <a:lnTo>
                  <a:pt x="1057" y="4101"/>
                </a:lnTo>
                <a:lnTo>
                  <a:pt x="1038" y="4090"/>
                </a:lnTo>
                <a:lnTo>
                  <a:pt x="1019" y="4077"/>
                </a:lnTo>
                <a:lnTo>
                  <a:pt x="1000" y="4063"/>
                </a:lnTo>
                <a:lnTo>
                  <a:pt x="983" y="4047"/>
                </a:lnTo>
                <a:lnTo>
                  <a:pt x="967" y="4030"/>
                </a:lnTo>
                <a:lnTo>
                  <a:pt x="953" y="4013"/>
                </a:lnTo>
                <a:lnTo>
                  <a:pt x="939" y="3995"/>
                </a:lnTo>
                <a:lnTo>
                  <a:pt x="927" y="3975"/>
                </a:lnTo>
                <a:lnTo>
                  <a:pt x="917" y="3956"/>
                </a:lnTo>
                <a:lnTo>
                  <a:pt x="907" y="3935"/>
                </a:lnTo>
                <a:lnTo>
                  <a:pt x="900" y="3913"/>
                </a:lnTo>
                <a:lnTo>
                  <a:pt x="893" y="3892"/>
                </a:lnTo>
                <a:lnTo>
                  <a:pt x="888" y="3869"/>
                </a:lnTo>
                <a:lnTo>
                  <a:pt x="886" y="3845"/>
                </a:lnTo>
                <a:lnTo>
                  <a:pt x="884" y="3823"/>
                </a:lnTo>
                <a:lnTo>
                  <a:pt x="886" y="3799"/>
                </a:lnTo>
                <a:lnTo>
                  <a:pt x="889" y="3774"/>
                </a:lnTo>
                <a:lnTo>
                  <a:pt x="894" y="3750"/>
                </a:lnTo>
                <a:lnTo>
                  <a:pt x="901" y="3726"/>
                </a:lnTo>
                <a:lnTo>
                  <a:pt x="912" y="3702"/>
                </a:lnTo>
                <a:lnTo>
                  <a:pt x="924" y="3678"/>
                </a:lnTo>
                <a:lnTo>
                  <a:pt x="938" y="3654"/>
                </a:lnTo>
                <a:lnTo>
                  <a:pt x="955" y="3629"/>
                </a:lnTo>
                <a:lnTo>
                  <a:pt x="974" y="3605"/>
                </a:lnTo>
                <a:lnTo>
                  <a:pt x="996" y="3583"/>
                </a:lnTo>
                <a:lnTo>
                  <a:pt x="1088" y="3686"/>
                </a:lnTo>
                <a:lnTo>
                  <a:pt x="1076" y="3700"/>
                </a:lnTo>
                <a:lnTo>
                  <a:pt x="1065" y="3714"/>
                </a:lnTo>
                <a:lnTo>
                  <a:pt x="1057" y="3728"/>
                </a:lnTo>
                <a:lnTo>
                  <a:pt x="1048" y="3742"/>
                </a:lnTo>
                <a:lnTo>
                  <a:pt x="1041" y="3755"/>
                </a:lnTo>
                <a:lnTo>
                  <a:pt x="1036" y="3769"/>
                </a:lnTo>
                <a:lnTo>
                  <a:pt x="1033" y="3783"/>
                </a:lnTo>
                <a:lnTo>
                  <a:pt x="1029" y="3797"/>
                </a:lnTo>
                <a:lnTo>
                  <a:pt x="1027" y="3811"/>
                </a:lnTo>
                <a:lnTo>
                  <a:pt x="1026" y="3823"/>
                </a:lnTo>
                <a:lnTo>
                  <a:pt x="1026" y="3837"/>
                </a:lnTo>
                <a:lnTo>
                  <a:pt x="1027" y="3850"/>
                </a:lnTo>
                <a:lnTo>
                  <a:pt x="1033" y="3875"/>
                </a:lnTo>
                <a:lnTo>
                  <a:pt x="1041" y="3899"/>
                </a:lnTo>
                <a:lnTo>
                  <a:pt x="1055" y="3921"/>
                </a:lnTo>
                <a:lnTo>
                  <a:pt x="1071" y="3942"/>
                </a:lnTo>
                <a:lnTo>
                  <a:pt x="1090" y="3959"/>
                </a:lnTo>
                <a:lnTo>
                  <a:pt x="1110" y="3975"/>
                </a:lnTo>
                <a:lnTo>
                  <a:pt x="1133" y="3987"/>
                </a:lnTo>
                <a:lnTo>
                  <a:pt x="1159" y="3995"/>
                </a:lnTo>
                <a:lnTo>
                  <a:pt x="1185" y="4002"/>
                </a:lnTo>
                <a:lnTo>
                  <a:pt x="1214" y="4004"/>
                </a:lnTo>
                <a:lnTo>
                  <a:pt x="1371" y="4004"/>
                </a:lnTo>
                <a:lnTo>
                  <a:pt x="1516" y="4166"/>
                </a:lnTo>
                <a:lnTo>
                  <a:pt x="1715" y="4401"/>
                </a:lnTo>
                <a:lnTo>
                  <a:pt x="1623" y="4503"/>
                </a:lnTo>
                <a:close/>
                <a:moveTo>
                  <a:pt x="5039" y="2830"/>
                </a:moveTo>
                <a:lnTo>
                  <a:pt x="5835" y="2504"/>
                </a:lnTo>
                <a:lnTo>
                  <a:pt x="5959" y="2752"/>
                </a:lnTo>
                <a:lnTo>
                  <a:pt x="5248" y="3044"/>
                </a:lnTo>
                <a:lnTo>
                  <a:pt x="5039" y="2830"/>
                </a:lnTo>
                <a:close/>
                <a:moveTo>
                  <a:pt x="6736" y="173"/>
                </a:moveTo>
                <a:lnTo>
                  <a:pt x="6736" y="2911"/>
                </a:lnTo>
                <a:lnTo>
                  <a:pt x="6398" y="3075"/>
                </a:lnTo>
                <a:lnTo>
                  <a:pt x="5199" y="615"/>
                </a:lnTo>
                <a:lnTo>
                  <a:pt x="6420" y="26"/>
                </a:lnTo>
                <a:lnTo>
                  <a:pt x="6437" y="19"/>
                </a:lnTo>
                <a:lnTo>
                  <a:pt x="6455" y="12"/>
                </a:lnTo>
                <a:lnTo>
                  <a:pt x="6470" y="7"/>
                </a:lnTo>
                <a:lnTo>
                  <a:pt x="6487" y="3"/>
                </a:lnTo>
                <a:lnTo>
                  <a:pt x="6503" y="2"/>
                </a:lnTo>
                <a:lnTo>
                  <a:pt x="6518" y="0"/>
                </a:lnTo>
                <a:lnTo>
                  <a:pt x="6548" y="0"/>
                </a:lnTo>
                <a:lnTo>
                  <a:pt x="6575" y="3"/>
                </a:lnTo>
                <a:lnTo>
                  <a:pt x="6601" y="12"/>
                </a:lnTo>
                <a:lnTo>
                  <a:pt x="6625" y="21"/>
                </a:lnTo>
                <a:lnTo>
                  <a:pt x="6648" y="35"/>
                </a:lnTo>
                <a:lnTo>
                  <a:pt x="6667" y="48"/>
                </a:lnTo>
                <a:lnTo>
                  <a:pt x="6684" y="66"/>
                </a:lnTo>
                <a:lnTo>
                  <a:pt x="6700" y="83"/>
                </a:lnTo>
                <a:lnTo>
                  <a:pt x="6712" y="102"/>
                </a:lnTo>
                <a:lnTo>
                  <a:pt x="6722" y="119"/>
                </a:lnTo>
                <a:lnTo>
                  <a:pt x="6729" y="138"/>
                </a:lnTo>
                <a:lnTo>
                  <a:pt x="6734" y="155"/>
                </a:lnTo>
                <a:lnTo>
                  <a:pt x="6736" y="173"/>
                </a:lnTo>
                <a:close/>
              </a:path>
            </a:pathLst>
          </a:custGeom>
          <a:solidFill>
            <a:schemeClr val="tx1">
              <a:lumMod val="75000"/>
              <a:lumOff val="25000"/>
            </a:schemeClr>
          </a:solidFill>
          <a:ln w="9525">
            <a:solidFill>
              <a:schemeClr val="bg1"/>
            </a:solid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8831339D-96C1-42FF-BB2D-23CE74E35040}"/>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94</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4644917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التشغيل التجريبي فيما يلي:</a:t>
            </a:r>
            <a:endParaRPr kumimoji="0" lang="en-US" sz="1700" b="1" i="0" u="none" strike="noStrike" kern="1200" cap="none" spc="0" normalizeH="0" baseline="0" noProof="0" dirty="0">
              <a:ln>
                <a:noFill/>
              </a:ln>
              <a:solidFill>
                <a:srgbClr val="8C734B"/>
              </a:solidFill>
              <a:effectLst/>
              <a:uLnTx/>
              <a:uFillTx/>
              <a:latin typeface="Muna"/>
              <a:ea typeface="+mn-ea"/>
            </a:endParaRP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تقييم مدى كفاية عملية التشغيل التجريبي لإدارة المشروع الخاضع للتدقيق.</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يجب أن يكون فريق التدقيق قادراً على تقييم مدى تحقق النتائج التالية:</a:t>
            </a:r>
            <a:endParaRPr kumimoji="0" lang="en-US" sz="1700" b="1" i="0" u="none" strike="noStrike" kern="1200" cap="none" spc="0" normalizeH="0" baseline="0" noProof="0" dirty="0">
              <a:ln>
                <a:noFill/>
              </a:ln>
              <a:solidFill>
                <a:srgbClr val="8C734B"/>
              </a:solidFill>
              <a:effectLst/>
              <a:uLnTx/>
              <a:uFillTx/>
              <a:latin typeface="Muna"/>
              <a:ea typeface="+mn-ea"/>
            </a:endParaRP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تحديد فريق التشغيل التجريبي خلال المراحل الأولى من المشروع وأنه تم أخذ منهجية التشغيل التجريبي بعين الاعتبار</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تم أخذ نطاق وأنشطة التشغيل التجريبي بعين الاعتبار في الميزانيات/الجداول الزمنية وعند تنفيذ المشروع</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17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تنفيذ عمليات المراجعة الدورية للتصميم/الجدول الزمني وأنها أخذت بعين الاعتبار متطلبات/أنشطة التشغيل التجريبي</a:t>
            </a:r>
            <a:endParaRPr kumimoji="0" lang="en-US" sz="17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خطة التشغيل التجريبي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نطاق التشغيل التجريبي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مواصفات ومتطلبات التشغيل التجريبي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عملية إصدار شهادة استلام المشروع</a:t>
            </a:r>
            <a:endParaRPr kumimoji="0" lang="en-US" sz="2000" b="1" i="0" u="none" strike="noStrike" kern="1200" cap="none" spc="0" normalizeH="0" baseline="0" noProof="0" dirty="0">
              <a:ln>
                <a:noFill/>
              </a:ln>
              <a:solidFill>
                <a:srgbClr val="8E1838"/>
              </a:solidFill>
              <a:effectLst/>
              <a:uLnTx/>
              <a:uFillTx/>
              <a:latin typeface="Calibri" panose="020F0502020204030204"/>
              <a:ea typeface="+mn-ea"/>
            </a:endParaRP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مراجعة التصميمات والجدول الزمني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تقارير التشغيل التجريبي</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المقاولين</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دليل الأنظمة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أدلة التدريب</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E68CC911-CCEC-4556-9545-E99416CB7E8F}"/>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95</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4664305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AF5051-EAEF-42FB-B819-E91C4C031CD8}"/>
              </a:ext>
            </a:extLst>
          </p:cNvPr>
          <p:cNvSpPr/>
          <p:nvPr/>
        </p:nvSpPr>
        <p:spPr>
          <a:xfrm>
            <a:off x="0" y="-5658"/>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نظرة عامة على هيكلية برامج مراجعة المشاريع الرأسمالية</a:t>
            </a:r>
            <a:endParaRPr kumimoji="0" lang="en-US" sz="3200" b="1" u="none" strike="noStrike" kern="1200" cap="none" spc="0" normalizeH="0" baseline="0" noProof="0" dirty="0">
              <a:ln>
                <a:noFill/>
              </a:ln>
              <a:solidFill>
                <a:srgbClr val="8E1838"/>
              </a:solidFill>
              <a:effectLst/>
              <a:uLnTx/>
              <a:uFillTx/>
              <a:latin typeface="Muna"/>
              <a:ea typeface="+mn-ea"/>
            </a:endParaRPr>
          </a:p>
        </p:txBody>
      </p:sp>
      <p:sp>
        <p:nvSpPr>
          <p:cNvPr id="40" name="Speech Bubble: Rectangle with Corners Rounded 39">
            <a:extLst>
              <a:ext uri="{FF2B5EF4-FFF2-40B4-BE49-F238E27FC236}">
                <a16:creationId xmlns:a16="http://schemas.microsoft.com/office/drawing/2014/main" id="{E0EB6E45-5362-4695-9568-B507900480CE}"/>
              </a:ext>
            </a:extLst>
          </p:cNvPr>
          <p:cNvSpPr/>
          <p:nvPr/>
        </p:nvSpPr>
        <p:spPr>
          <a:xfrm>
            <a:off x="2437060" y="7323556"/>
            <a:ext cx="1736202" cy="759635"/>
          </a:xfrm>
          <a:prstGeom prst="wedgeRoundRectCallout">
            <a:avLst>
              <a:gd name="adj1" fmla="val 10094"/>
              <a:gd name="adj2" fmla="val -37255"/>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ملخص عن ضوابط الرقابة المتوقعة، المطلوبة لتخفيف المخاطر</a:t>
            </a:r>
          </a:p>
        </p:txBody>
      </p:sp>
      <p:sp>
        <p:nvSpPr>
          <p:cNvPr id="41" name="Speech Bubble: Rectangle with Corners Rounded 40">
            <a:extLst>
              <a:ext uri="{FF2B5EF4-FFF2-40B4-BE49-F238E27FC236}">
                <a16:creationId xmlns:a16="http://schemas.microsoft.com/office/drawing/2014/main" id="{CCB41E2E-B587-4B21-9EE5-06EF6E11A324}"/>
              </a:ext>
            </a:extLst>
          </p:cNvPr>
          <p:cNvSpPr/>
          <p:nvPr/>
        </p:nvSpPr>
        <p:spPr>
          <a:xfrm>
            <a:off x="393700" y="7316804"/>
            <a:ext cx="1736202" cy="759635"/>
          </a:xfrm>
          <a:prstGeom prst="wedgeRoundRectCallout">
            <a:avLst>
              <a:gd name="adj1" fmla="val 13167"/>
              <a:gd name="adj2" fmla="val -4416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وصف الخطر ، مع نظرة ثاقبة على السبب والنتيجة</a:t>
            </a:r>
          </a:p>
        </p:txBody>
      </p:sp>
      <p:sp>
        <p:nvSpPr>
          <p:cNvPr id="42" name="Speech Bubble: Rectangle with Corners Rounded 41">
            <a:extLst>
              <a:ext uri="{FF2B5EF4-FFF2-40B4-BE49-F238E27FC236}">
                <a16:creationId xmlns:a16="http://schemas.microsoft.com/office/drawing/2014/main" id="{F101F725-7461-42C6-93FB-127AA1A34FAE}"/>
              </a:ext>
            </a:extLst>
          </p:cNvPr>
          <p:cNvSpPr/>
          <p:nvPr/>
        </p:nvSpPr>
        <p:spPr>
          <a:xfrm>
            <a:off x="6523780" y="7337061"/>
            <a:ext cx="1736202" cy="759635"/>
          </a:xfrm>
          <a:prstGeom prst="wedgeRoundRectCallout">
            <a:avLst>
              <a:gd name="adj1" fmla="val -8343"/>
              <a:gd name="adj2" fmla="val -1789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اختبارات أساسية لتقييم الأداء والالتزام</a:t>
            </a:r>
            <a:endParaRPr kumimoji="0" lang="en-US" sz="1400" b="0" i="0" u="none" strike="noStrike" kern="1200" cap="none" spc="0" normalizeH="0" baseline="0" noProof="0" dirty="0">
              <a:ln>
                <a:noFill/>
              </a:ln>
              <a:solidFill>
                <a:schemeClr val="bg1"/>
              </a:solidFill>
              <a:effectLst/>
              <a:uLnTx/>
              <a:uFillTx/>
              <a:latin typeface="Muna"/>
              <a:ea typeface="+mn-ea"/>
            </a:endParaRPr>
          </a:p>
        </p:txBody>
      </p:sp>
      <p:sp>
        <p:nvSpPr>
          <p:cNvPr id="44" name="Speech Bubble: Rectangle with Corners Rounded 43">
            <a:extLst>
              <a:ext uri="{FF2B5EF4-FFF2-40B4-BE49-F238E27FC236}">
                <a16:creationId xmlns:a16="http://schemas.microsoft.com/office/drawing/2014/main" id="{18073D55-5D4B-4227-8877-4D0D84F384AE}"/>
              </a:ext>
            </a:extLst>
          </p:cNvPr>
          <p:cNvSpPr/>
          <p:nvPr/>
        </p:nvSpPr>
        <p:spPr>
          <a:xfrm>
            <a:off x="8567140" y="7318009"/>
            <a:ext cx="1736202" cy="759635"/>
          </a:xfrm>
          <a:prstGeom prst="wedgeRoundRectCallout">
            <a:avLst>
              <a:gd name="adj1" fmla="val -10145"/>
              <a:gd name="adj2" fmla="val -20589"/>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العملية التي يجب على المدققين اتباعها لتنفيذ اختبارات التدقيق</a:t>
            </a:r>
          </a:p>
        </p:txBody>
      </p:sp>
      <p:sp>
        <p:nvSpPr>
          <p:cNvPr id="45" name="Speech Bubble: Rectangle with Corners Rounded 44">
            <a:extLst>
              <a:ext uri="{FF2B5EF4-FFF2-40B4-BE49-F238E27FC236}">
                <a16:creationId xmlns:a16="http://schemas.microsoft.com/office/drawing/2014/main" id="{9444524A-DB30-4FF6-8A4A-9F05A0F55E8C}"/>
              </a:ext>
            </a:extLst>
          </p:cNvPr>
          <p:cNvSpPr/>
          <p:nvPr/>
        </p:nvSpPr>
        <p:spPr>
          <a:xfrm>
            <a:off x="4480420" y="7327534"/>
            <a:ext cx="1736202" cy="759635"/>
          </a:xfrm>
          <a:prstGeom prst="wedgeRoundRectCallout">
            <a:avLst>
              <a:gd name="adj1" fmla="val -17093"/>
              <a:gd name="adj2" fmla="val -29280"/>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3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نوع الأدلة الذي يجب أن يسعى المدقق للحصول عليها للتحقق من ضوابط الرقابة</a:t>
            </a:r>
            <a:endParaRPr kumimoji="0" lang="en-US" sz="1300" b="0" i="0" u="none" strike="noStrike" kern="1200" cap="none" spc="0" normalizeH="0" baseline="0" noProof="0" dirty="0">
              <a:ln>
                <a:noFill/>
              </a:ln>
              <a:solidFill>
                <a:schemeClr val="bg1"/>
              </a:solidFill>
              <a:effectLst/>
              <a:uLnTx/>
              <a:uFillTx/>
              <a:latin typeface="Muna"/>
              <a:ea typeface="+mn-ea"/>
            </a:endParaRPr>
          </a:p>
        </p:txBody>
      </p:sp>
      <p:sp>
        <p:nvSpPr>
          <p:cNvPr id="46" name="Speech Bubble: Rectangle with Corners Rounded 45">
            <a:extLst>
              <a:ext uri="{FF2B5EF4-FFF2-40B4-BE49-F238E27FC236}">
                <a16:creationId xmlns:a16="http://schemas.microsoft.com/office/drawing/2014/main" id="{F00FF013-3587-4A3F-909D-2BDC495450F1}"/>
              </a:ext>
            </a:extLst>
          </p:cNvPr>
          <p:cNvSpPr/>
          <p:nvPr/>
        </p:nvSpPr>
        <p:spPr>
          <a:xfrm>
            <a:off x="10610501" y="7323555"/>
            <a:ext cx="1736202" cy="759635"/>
          </a:xfrm>
          <a:prstGeom prst="wedgeRoundRectCallout">
            <a:avLst>
              <a:gd name="adj1" fmla="val -2592"/>
              <a:gd name="adj2" fmla="val -20137"/>
              <a:gd name="adj3" fmla="val 16667"/>
            </a:avLst>
          </a:prstGeom>
          <a:solidFill>
            <a:srgbClr val="8C7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solidFill>
                <a:effectLst/>
                <a:uLnTx/>
                <a:uFillTx/>
                <a:latin typeface="Muna"/>
                <a:ea typeface="+mn-ea"/>
                <a:cs typeface="Arial" panose="020B0604020202020204" pitchFamily="34" charset="0"/>
              </a:rPr>
              <a:t>السياق الداعم للمدقق عند تقييم المخاطر</a:t>
            </a:r>
            <a:endParaRPr kumimoji="0" lang="en-US" sz="1400" b="0" i="0" u="none" strike="noStrike" kern="1200" cap="none" spc="0" normalizeH="0" baseline="0" noProof="0" dirty="0">
              <a:ln>
                <a:noFill/>
              </a:ln>
              <a:solidFill>
                <a:schemeClr val="bg1"/>
              </a:solidFill>
              <a:effectLst/>
              <a:uLnTx/>
              <a:uFillTx/>
              <a:latin typeface="Muna"/>
              <a:ea typeface="+mn-ea"/>
            </a:endParaRPr>
          </a:p>
        </p:txBody>
      </p:sp>
      <p:cxnSp>
        <p:nvCxnSpPr>
          <p:cNvPr id="3" name="Straight Connector 2">
            <a:extLst>
              <a:ext uri="{FF2B5EF4-FFF2-40B4-BE49-F238E27FC236}">
                <a16:creationId xmlns:a16="http://schemas.microsoft.com/office/drawing/2014/main" id="{5E77D877-D1D6-4347-A6B5-57C936BD20DF}"/>
              </a:ext>
            </a:extLst>
          </p:cNvPr>
          <p:cNvCxnSpPr>
            <a:cxnSpLocks/>
            <a:stCxn id="41" idx="0"/>
          </p:cNvCxnSpPr>
          <p:nvPr/>
        </p:nvCxnSpPr>
        <p:spPr>
          <a:xfrm flipV="1">
            <a:off x="1261801" y="6807222"/>
            <a:ext cx="0" cy="5095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5E8105-E5AC-4077-84E6-9CF1D9BBACF1}"/>
              </a:ext>
            </a:extLst>
          </p:cNvPr>
          <p:cNvCxnSpPr>
            <a:cxnSpLocks/>
            <a:stCxn id="40" idx="0"/>
          </p:cNvCxnSpPr>
          <p:nvPr/>
        </p:nvCxnSpPr>
        <p:spPr>
          <a:xfrm flipH="1" flipV="1">
            <a:off x="2913591" y="6807222"/>
            <a:ext cx="391570" cy="5163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36F71-CB8D-4CD4-BBCC-6D7C8B12B3E5}"/>
              </a:ext>
            </a:extLst>
          </p:cNvPr>
          <p:cNvCxnSpPr>
            <a:cxnSpLocks/>
            <a:endCxn id="42" idx="0"/>
          </p:cNvCxnSpPr>
          <p:nvPr/>
        </p:nvCxnSpPr>
        <p:spPr>
          <a:xfrm>
            <a:off x="6216622" y="6877299"/>
            <a:ext cx="1175259" cy="45976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40D653-8CFF-4480-A880-982A6BB471B4}"/>
              </a:ext>
            </a:extLst>
          </p:cNvPr>
          <p:cNvCxnSpPr>
            <a:cxnSpLocks/>
            <a:endCxn id="44" idx="0"/>
          </p:cNvCxnSpPr>
          <p:nvPr/>
        </p:nvCxnSpPr>
        <p:spPr>
          <a:xfrm flipH="1">
            <a:off x="9435241" y="6807222"/>
            <a:ext cx="93072" cy="51078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A488A-3A4D-4896-BE95-3D868933E7D5}"/>
              </a:ext>
            </a:extLst>
          </p:cNvPr>
          <p:cNvCxnSpPr>
            <a:cxnSpLocks/>
            <a:stCxn id="45" idx="0"/>
          </p:cNvCxnSpPr>
          <p:nvPr/>
        </p:nvCxnSpPr>
        <p:spPr>
          <a:xfrm flipH="1" flipV="1">
            <a:off x="4173262" y="6807222"/>
            <a:ext cx="1175259" cy="52031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DD0D62-1076-41F0-880C-0A62EC65396D}"/>
              </a:ext>
            </a:extLst>
          </p:cNvPr>
          <p:cNvCxnSpPr>
            <a:cxnSpLocks/>
            <a:endCxn id="46" idx="0"/>
          </p:cNvCxnSpPr>
          <p:nvPr/>
        </p:nvCxnSpPr>
        <p:spPr>
          <a:xfrm>
            <a:off x="11277600" y="6807222"/>
            <a:ext cx="201002" cy="5163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565E8F-20A2-4FB1-A3EF-5561F1EFD531}"/>
              </a:ext>
            </a:extLst>
          </p:cNvPr>
          <p:cNvPicPr>
            <a:picLocks noChangeAspect="1"/>
          </p:cNvPicPr>
          <p:nvPr/>
        </p:nvPicPr>
        <p:blipFill>
          <a:blip r:embed="rId4"/>
          <a:stretch>
            <a:fillRect/>
          </a:stretch>
        </p:blipFill>
        <p:spPr>
          <a:xfrm>
            <a:off x="241064" y="139323"/>
            <a:ext cx="1631094" cy="548640"/>
          </a:xfrm>
          <a:prstGeom prst="rect">
            <a:avLst/>
          </a:prstGeom>
        </p:spPr>
      </p:pic>
      <p:pic>
        <p:nvPicPr>
          <p:cNvPr id="19" name="Picture 18">
            <a:extLst>
              <a:ext uri="{FF2B5EF4-FFF2-40B4-BE49-F238E27FC236}">
                <a16:creationId xmlns:a16="http://schemas.microsoft.com/office/drawing/2014/main" id="{D629E572-4EBD-408A-AA0F-C2C38E4729B2}"/>
              </a:ext>
            </a:extLst>
          </p:cNvPr>
          <p:cNvPicPr>
            <a:picLocks noChangeAspect="1"/>
          </p:cNvPicPr>
          <p:nvPr/>
        </p:nvPicPr>
        <p:blipFill>
          <a:blip r:embed="rId5"/>
          <a:stretch>
            <a:fillRect/>
          </a:stretch>
        </p:blipFill>
        <p:spPr>
          <a:xfrm>
            <a:off x="564872" y="1825371"/>
            <a:ext cx="11600620" cy="4998466"/>
          </a:xfrm>
          <a:prstGeom prst="rect">
            <a:avLst/>
          </a:prstGeom>
        </p:spPr>
      </p:pic>
      <p:sp>
        <p:nvSpPr>
          <p:cNvPr id="18" name="Slide Number Placeholder 13">
            <a:extLst>
              <a:ext uri="{FF2B5EF4-FFF2-40B4-BE49-F238E27FC236}">
                <a16:creationId xmlns:a16="http://schemas.microsoft.com/office/drawing/2014/main" id="{EB23EC14-23E1-47B4-A4B9-704FC0B43D2B}"/>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96</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33173947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E654-803D-4170-9075-F9D46DE43B58}"/>
              </a:ext>
            </a:extLst>
          </p:cNvPr>
          <p:cNvSpPr/>
          <p:nvPr/>
        </p:nvSpPr>
        <p:spPr>
          <a:xfrm>
            <a:off x="0" y="-5664"/>
            <a:ext cx="12801600" cy="854644"/>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برامج تدقيق المشروع</a:t>
            </a:r>
          </a:p>
        </p:txBody>
      </p:sp>
      <p:pic>
        <p:nvPicPr>
          <p:cNvPr id="8" name="Picture 7">
            <a:extLst>
              <a:ext uri="{FF2B5EF4-FFF2-40B4-BE49-F238E27FC236}">
                <a16:creationId xmlns:a16="http://schemas.microsoft.com/office/drawing/2014/main" id="{C4E5C760-8F46-4290-A382-F644903F9E50}"/>
              </a:ext>
            </a:extLst>
          </p:cNvPr>
          <p:cNvPicPr>
            <a:picLocks noChangeAspect="1"/>
          </p:cNvPicPr>
          <p:nvPr/>
        </p:nvPicPr>
        <p:blipFill>
          <a:blip r:embed="rId4"/>
          <a:stretch>
            <a:fillRect/>
          </a:stretch>
        </p:blipFill>
        <p:spPr>
          <a:xfrm>
            <a:off x="241064" y="139323"/>
            <a:ext cx="1631094" cy="548640"/>
          </a:xfrm>
          <a:prstGeom prst="rect">
            <a:avLst/>
          </a:prstGeom>
        </p:spPr>
      </p:pic>
      <p:sp>
        <p:nvSpPr>
          <p:cNvPr id="14" name="Rectangle 13">
            <a:extLst>
              <a:ext uri="{FF2B5EF4-FFF2-40B4-BE49-F238E27FC236}">
                <a16:creationId xmlns:a16="http://schemas.microsoft.com/office/drawing/2014/main" id="{E4952E36-26A4-4295-A854-1F813C92925B}"/>
              </a:ext>
            </a:extLst>
          </p:cNvPr>
          <p:cNvSpPr/>
          <p:nvPr/>
        </p:nvSpPr>
        <p:spPr>
          <a:xfrm>
            <a:off x="7059494" y="2133232"/>
            <a:ext cx="3293387" cy="5794880"/>
          </a:xfrm>
          <a:prstGeom prst="rect">
            <a:avLst/>
          </a:prstGeom>
          <a:solidFill>
            <a:srgbClr val="F9F9F9"/>
          </a:solidFill>
          <a:ln w="9525" cap="flat" cmpd="sng" algn="ctr">
            <a:noFill/>
            <a:prstDash val="solid"/>
          </a:ln>
          <a:effectLst/>
        </p:spPr>
        <p:txBody>
          <a:bodyPr lIns="182880" tIns="365760" rtlCol="0" anchor="t" anchorCtr="0"/>
          <a:lstStyle/>
          <a:p>
            <a:pPr marL="0" marR="0" lvl="0" indent="0" algn="ctr" defTabSz="128016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8E1737"/>
                </a:solidFill>
                <a:effectLst/>
                <a:uLnTx/>
                <a:uFillTx/>
                <a:latin typeface="Muna"/>
                <a:ea typeface="+mn-ea"/>
                <a:cs typeface="Arial" panose="020B0604020202020204" pitchFamily="34" charset="0"/>
              </a:rPr>
              <a:t>التشغيل التجريبي واستلام المشروع</a:t>
            </a:r>
          </a:p>
        </p:txBody>
      </p:sp>
      <p:sp>
        <p:nvSpPr>
          <p:cNvPr id="15" name="Oval 14">
            <a:extLst>
              <a:ext uri="{FF2B5EF4-FFF2-40B4-BE49-F238E27FC236}">
                <a16:creationId xmlns:a16="http://schemas.microsoft.com/office/drawing/2014/main" id="{D62B84B4-C527-4035-BA6D-FC9D3EFB8019}"/>
              </a:ext>
            </a:extLst>
          </p:cNvPr>
          <p:cNvSpPr/>
          <p:nvPr/>
        </p:nvSpPr>
        <p:spPr>
          <a:xfrm>
            <a:off x="7693194" y="4440423"/>
            <a:ext cx="2163428" cy="2275866"/>
          </a:xfrm>
          <a:prstGeom prst="ellipse">
            <a:avLst/>
          </a:prstGeom>
          <a:solidFill>
            <a:srgbClr val="FFFFFF"/>
          </a:solidFill>
          <a:ln w="9525" cap="flat" cmpd="sng" algn="ctr">
            <a:noFill/>
            <a:prstDash val="solid"/>
          </a:ln>
          <a:effectLst/>
        </p:spPr>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una"/>
              <a:ea typeface="+mn-ea"/>
              <a:cs typeface="+mn-cs"/>
            </a:endParaRPr>
          </a:p>
        </p:txBody>
      </p:sp>
      <p:grpSp>
        <p:nvGrpSpPr>
          <p:cNvPr id="16" name="Group 15">
            <a:extLst>
              <a:ext uri="{FF2B5EF4-FFF2-40B4-BE49-F238E27FC236}">
                <a16:creationId xmlns:a16="http://schemas.microsoft.com/office/drawing/2014/main" id="{1193992B-0C1E-4B42-9E61-16004840D4B8}"/>
              </a:ext>
            </a:extLst>
          </p:cNvPr>
          <p:cNvGrpSpPr/>
          <p:nvPr/>
        </p:nvGrpSpPr>
        <p:grpSpPr>
          <a:xfrm>
            <a:off x="7724749" y="4440423"/>
            <a:ext cx="2067583" cy="2175040"/>
            <a:chOff x="1356223" y="3803251"/>
            <a:chExt cx="2446892" cy="2446892"/>
          </a:xfrm>
        </p:grpSpPr>
        <p:sp>
          <p:nvSpPr>
            <p:cNvPr id="17" name="Block Arc 16">
              <a:extLst>
                <a:ext uri="{FF2B5EF4-FFF2-40B4-BE49-F238E27FC236}">
                  <a16:creationId xmlns:a16="http://schemas.microsoft.com/office/drawing/2014/main" id="{C6B25BBE-C768-4F05-B5AF-4CF7757042A9}"/>
                </a:ext>
              </a:extLst>
            </p:cNvPr>
            <p:cNvSpPr/>
            <p:nvPr/>
          </p:nvSpPr>
          <p:spPr>
            <a:xfrm>
              <a:off x="1356223" y="3803251"/>
              <a:ext cx="2446892" cy="2446892"/>
            </a:xfrm>
            <a:prstGeom prst="blockArc">
              <a:avLst>
                <a:gd name="adj1" fmla="val 10800000"/>
                <a:gd name="adj2" fmla="val 50247"/>
                <a:gd name="adj3" fmla="val 9672"/>
              </a:avLst>
            </a:prstGeom>
            <a:solidFill>
              <a:srgbClr val="8C734B"/>
            </a:solidFill>
            <a:ln w="25400" cap="flat" cmpd="sng" algn="ctr">
              <a:noFill/>
              <a:prstDash val="solid"/>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sp>
          <p:nvSpPr>
            <p:cNvPr id="18" name="Block Arc 17">
              <a:extLst>
                <a:ext uri="{FF2B5EF4-FFF2-40B4-BE49-F238E27FC236}">
                  <a16:creationId xmlns:a16="http://schemas.microsoft.com/office/drawing/2014/main" id="{7338A5BB-DCBF-4CA6-B7CE-053DC93A6E54}"/>
                </a:ext>
              </a:extLst>
            </p:cNvPr>
            <p:cNvSpPr/>
            <p:nvPr/>
          </p:nvSpPr>
          <p:spPr>
            <a:xfrm rot="10800000">
              <a:off x="1356223" y="3803251"/>
              <a:ext cx="2446892" cy="2446892"/>
            </a:xfrm>
            <a:prstGeom prst="blockArc">
              <a:avLst>
                <a:gd name="adj1" fmla="val 10800000"/>
                <a:gd name="adj2" fmla="val 50247"/>
                <a:gd name="adj3" fmla="val 9672"/>
              </a:avLst>
            </a:prstGeom>
            <a:solidFill>
              <a:schemeClr val="tx1">
                <a:lumMod val="65000"/>
                <a:lumOff val="35000"/>
                <a:alpha val="50000"/>
              </a:schemeClr>
            </a:solidFill>
            <a:ln w="12700" cap="flat" cmpd="sng" algn="ctr">
              <a:noFill/>
              <a:prstDash val="solid"/>
              <a:miter lim="800000"/>
            </a:ln>
            <a:effectLst/>
          </p:spPr>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0" cap="none" spc="0" normalizeH="0" baseline="0" noProof="0" dirty="0">
                <a:ln>
                  <a:noFill/>
                </a:ln>
                <a:solidFill>
                  <a:srgbClr val="000000"/>
                </a:solidFill>
                <a:effectLst/>
                <a:uLnTx/>
                <a:uFillTx/>
                <a:latin typeface="Muna"/>
                <a:ea typeface="+mn-ea"/>
                <a:cs typeface="+mn-cs"/>
              </a:endParaRPr>
            </a:p>
          </p:txBody>
        </p:sp>
      </p:grpSp>
      <p:sp>
        <p:nvSpPr>
          <p:cNvPr id="28" name="Rectangle 27">
            <a:extLst>
              <a:ext uri="{FF2B5EF4-FFF2-40B4-BE49-F238E27FC236}">
                <a16:creationId xmlns:a16="http://schemas.microsoft.com/office/drawing/2014/main" id="{675BE202-F2A5-4E85-A851-0F907A333D85}"/>
              </a:ext>
            </a:extLst>
          </p:cNvPr>
          <p:cNvSpPr/>
          <p:nvPr/>
        </p:nvSpPr>
        <p:spPr>
          <a:xfrm>
            <a:off x="2449802" y="2106950"/>
            <a:ext cx="3146461" cy="530085"/>
          </a:xfrm>
          <a:prstGeom prst="rect">
            <a:avLst/>
          </a:prstGeom>
          <a:solidFill>
            <a:srgbClr val="8E17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400" b="1" i="1" u="none" strike="noStrike" kern="1200" cap="none" spc="0" normalizeH="0" baseline="0" noProof="0" dirty="0">
                <a:ln>
                  <a:noFill/>
                </a:ln>
                <a:solidFill>
                  <a:prstClr val="white"/>
                </a:solidFill>
                <a:effectLst/>
                <a:uLnTx/>
                <a:uFillTx/>
                <a:latin typeface="Muna"/>
                <a:ea typeface="+mn-ea"/>
                <a:cs typeface="Arial" panose="020B0604020202020204" pitchFamily="34" charset="0"/>
              </a:rPr>
              <a:t>برامج التدقيق</a:t>
            </a:r>
          </a:p>
        </p:txBody>
      </p:sp>
      <p:sp>
        <p:nvSpPr>
          <p:cNvPr id="29" name="Isosceles Triangle 28">
            <a:extLst>
              <a:ext uri="{FF2B5EF4-FFF2-40B4-BE49-F238E27FC236}">
                <a16:creationId xmlns:a16="http://schemas.microsoft.com/office/drawing/2014/main" id="{A9EDD3A5-DB7C-481A-844F-8AEF23E4F776}"/>
              </a:ext>
            </a:extLst>
          </p:cNvPr>
          <p:cNvSpPr/>
          <p:nvPr/>
        </p:nvSpPr>
        <p:spPr>
          <a:xfrm rot="16200000">
            <a:off x="3418448" y="4593576"/>
            <a:ext cx="5764621" cy="908730"/>
          </a:xfrm>
          <a:prstGeom prst="triangle">
            <a:avLst>
              <a:gd name="adj" fmla="val 50440"/>
            </a:avLst>
          </a:prstGeom>
          <a:solidFill>
            <a:srgbClr val="8E18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una"/>
              <a:ea typeface="+mn-ea"/>
              <a:cs typeface="+mn-cs"/>
            </a:endParaRPr>
          </a:p>
        </p:txBody>
      </p:sp>
      <p:graphicFrame>
        <p:nvGraphicFramePr>
          <p:cNvPr id="30" name="Table 29">
            <a:extLst>
              <a:ext uri="{FF2B5EF4-FFF2-40B4-BE49-F238E27FC236}">
                <a16:creationId xmlns:a16="http://schemas.microsoft.com/office/drawing/2014/main" id="{EA1001FB-964C-4FE3-8E50-E33AB02A4003}"/>
              </a:ext>
            </a:extLst>
          </p:cNvPr>
          <p:cNvGraphicFramePr>
            <a:graphicFrameLocks noGrp="1"/>
          </p:cNvGraphicFramePr>
          <p:nvPr>
            <p:extLst>
              <p:ext uri="{D42A27DB-BD31-4B8C-83A1-F6EECF244321}">
                <p14:modId xmlns:p14="http://schemas.microsoft.com/office/powerpoint/2010/main" val="2753678686"/>
              </p:ext>
            </p:extLst>
          </p:nvPr>
        </p:nvGraphicFramePr>
        <p:xfrm>
          <a:off x="2449802" y="2757829"/>
          <a:ext cx="3146461" cy="5172424"/>
        </p:xfrm>
        <a:graphic>
          <a:graphicData uri="http://schemas.openxmlformats.org/drawingml/2006/table">
            <a:tbl>
              <a:tblPr firstRow="1" bandRow="1">
                <a:tableStyleId>{5C22544A-7EE6-4342-B048-85BDC9FD1C3A}</a:tableStyleId>
              </a:tblPr>
              <a:tblGrid>
                <a:gridCol w="3146461">
                  <a:extLst>
                    <a:ext uri="{9D8B030D-6E8A-4147-A177-3AD203B41FA5}">
                      <a16:colId xmlns:a16="http://schemas.microsoft.com/office/drawing/2014/main" val="1385125779"/>
                    </a:ext>
                  </a:extLst>
                </a:gridCol>
              </a:tblGrid>
              <a:tr h="1735728">
                <a:tc>
                  <a:txBody>
                    <a:bodyPr/>
                    <a:lstStyle/>
                    <a:p>
                      <a:pPr marL="0" marR="0" lvl="0" indent="0" algn="ctr" defTabSz="1280160" rtl="1" eaLnBrk="1" latinLnBrk="0" hangingPunct="1">
                        <a:lnSpc>
                          <a:spcPct val="115000"/>
                        </a:lnSpc>
                        <a:spcBef>
                          <a:spcPts val="0"/>
                        </a:spcBef>
                        <a:spcAft>
                          <a:spcPts val="0"/>
                        </a:spcAft>
                        <a:buFont typeface="Symbol" panose="05050102010706020507" pitchFamily="18" charset="2"/>
                        <a:buNone/>
                      </a:pPr>
                      <a:r>
                        <a:rPr lang="ar-SA" sz="2000" b="0" i="0" kern="1200" dirty="0">
                          <a:solidFill>
                            <a:schemeClr val="tx1"/>
                          </a:solidFill>
                          <a:effectLst/>
                          <a:latin typeface="Muna"/>
                          <a:ea typeface="Calibri" panose="020F0502020204030204" pitchFamily="34" charset="0"/>
                          <a:cs typeface="+mn-cs"/>
                        </a:rPr>
                        <a:t>التشغيل التجريبي</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066592"/>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400" b="1" i="0" dirty="0">
                          <a:solidFill>
                            <a:schemeClr val="bg1"/>
                          </a:solidFill>
                          <a:effectLst/>
                          <a:latin typeface="Muna"/>
                          <a:ea typeface="Calibri" panose="020F0502020204030204" pitchFamily="34" charset="0"/>
                          <a:cs typeface="+mn-cs"/>
                        </a:rPr>
                        <a:t>استلام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C734B"/>
                    </a:solidFill>
                  </a:tcPr>
                </a:tc>
                <a:extLst>
                  <a:ext uri="{0D108BD9-81ED-4DB2-BD59-A6C34878D82A}">
                    <a16:rowId xmlns:a16="http://schemas.microsoft.com/office/drawing/2014/main" val="1107467189"/>
                  </a:ext>
                </a:extLst>
              </a:tr>
              <a:tr h="1718348">
                <a:tc>
                  <a:txBody>
                    <a:bodyPr/>
                    <a:lstStyle/>
                    <a:p>
                      <a:pPr marL="0" marR="0" lvl="0" indent="0" algn="ctr" rtl="1">
                        <a:lnSpc>
                          <a:spcPct val="115000"/>
                        </a:lnSpc>
                        <a:spcBef>
                          <a:spcPts val="0"/>
                        </a:spcBef>
                        <a:spcAft>
                          <a:spcPts val="0"/>
                        </a:spcAft>
                        <a:buFont typeface="Symbol" panose="05050102010706020507" pitchFamily="18" charset="2"/>
                        <a:buNone/>
                      </a:pPr>
                      <a:r>
                        <a:rPr lang="ar-SA" sz="2000" b="0" i="0" dirty="0">
                          <a:solidFill>
                            <a:schemeClr val="tx1"/>
                          </a:solidFill>
                          <a:effectLst/>
                          <a:latin typeface="Muna"/>
                          <a:ea typeface="Calibri" panose="020F0502020204030204" pitchFamily="34" charset="0"/>
                          <a:cs typeface="+mn-cs"/>
                        </a:rPr>
                        <a:t>تقييم المشروع</a:t>
                      </a:r>
                    </a:p>
                  </a:txBody>
                  <a:tcPr marL="182880" marR="182880" marT="91440" marB="91440" anchor="ct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241230"/>
                  </a:ext>
                </a:extLst>
              </a:tr>
            </a:tbl>
          </a:graphicData>
        </a:graphic>
      </p:graphicFrame>
      <p:sp>
        <p:nvSpPr>
          <p:cNvPr id="31" name="Freeform 24">
            <a:extLst>
              <a:ext uri="{FF2B5EF4-FFF2-40B4-BE49-F238E27FC236}">
                <a16:creationId xmlns:a16="http://schemas.microsoft.com/office/drawing/2014/main" id="{E1483417-5789-48EA-907C-F49CB719AE22}"/>
              </a:ext>
            </a:extLst>
          </p:cNvPr>
          <p:cNvSpPr>
            <a:spLocks noChangeAspect="1" noEditPoints="1"/>
          </p:cNvSpPr>
          <p:nvPr/>
        </p:nvSpPr>
        <p:spPr bwMode="auto">
          <a:xfrm>
            <a:off x="8319874" y="5274055"/>
            <a:ext cx="910067" cy="608602"/>
          </a:xfrm>
          <a:custGeom>
            <a:avLst/>
            <a:gdLst>
              <a:gd name="T0" fmla="*/ 2147483647 w 6736"/>
              <a:gd name="T1" fmla="*/ 2147483647 h 4605"/>
              <a:gd name="T2" fmla="*/ 2147483647 w 6736"/>
              <a:gd name="T3" fmla="*/ 2147483647 h 4605"/>
              <a:gd name="T4" fmla="*/ 2147483647 w 6736"/>
              <a:gd name="T5" fmla="*/ 2147483647 h 4605"/>
              <a:gd name="T6" fmla="*/ 0 w 6736"/>
              <a:gd name="T7" fmla="*/ 2147483647 h 4605"/>
              <a:gd name="T8" fmla="*/ 2147483647 w 6736"/>
              <a:gd name="T9" fmla="*/ 2147483647 h 4605"/>
              <a:gd name="T10" fmla="*/ 2147483647 w 6736"/>
              <a:gd name="T11" fmla="*/ 2147483647 h 4605"/>
              <a:gd name="T12" fmla="*/ 2147483647 w 6736"/>
              <a:gd name="T13" fmla="*/ 2147483647 h 4605"/>
              <a:gd name="T14" fmla="*/ 2147483647 w 6736"/>
              <a:gd name="T15" fmla="*/ 2147483647 h 4605"/>
              <a:gd name="T16" fmla="*/ 2147483647 w 6736"/>
              <a:gd name="T17" fmla="*/ 2147483647 h 4605"/>
              <a:gd name="T18" fmla="*/ 2147483647 w 6736"/>
              <a:gd name="T19" fmla="*/ 2147483647 h 4605"/>
              <a:gd name="T20" fmla="*/ 2147483647 w 6736"/>
              <a:gd name="T21" fmla="*/ 2147483647 h 4605"/>
              <a:gd name="T22" fmla="*/ 2147483647 w 6736"/>
              <a:gd name="T23" fmla="*/ 2147483647 h 4605"/>
              <a:gd name="T24" fmla="*/ 2147483647 w 6736"/>
              <a:gd name="T25" fmla="*/ 2147483647 h 4605"/>
              <a:gd name="T26" fmla="*/ 2147483647 w 6736"/>
              <a:gd name="T27" fmla="*/ 2147483647 h 4605"/>
              <a:gd name="T28" fmla="*/ 2147483647 w 6736"/>
              <a:gd name="T29" fmla="*/ 2147483647 h 4605"/>
              <a:gd name="T30" fmla="*/ 2147483647 w 6736"/>
              <a:gd name="T31" fmla="*/ 2147483647 h 4605"/>
              <a:gd name="T32" fmla="*/ 2147483647 w 6736"/>
              <a:gd name="T33" fmla="*/ 2147483647 h 4605"/>
              <a:gd name="T34" fmla="*/ 2147483647 w 6736"/>
              <a:gd name="T35" fmla="*/ 2147483647 h 4605"/>
              <a:gd name="T36" fmla="*/ 2147483647 w 6736"/>
              <a:gd name="T37" fmla="*/ 2147483647 h 4605"/>
              <a:gd name="T38" fmla="*/ 2147483647 w 6736"/>
              <a:gd name="T39" fmla="*/ 2147483647 h 4605"/>
              <a:gd name="T40" fmla="*/ 2147483647 w 6736"/>
              <a:gd name="T41" fmla="*/ 2147483647 h 4605"/>
              <a:gd name="T42" fmla="*/ 2147483647 w 6736"/>
              <a:gd name="T43" fmla="*/ 2147483647 h 4605"/>
              <a:gd name="T44" fmla="*/ 2147483647 w 6736"/>
              <a:gd name="T45" fmla="*/ 2147483647 h 4605"/>
              <a:gd name="T46" fmla="*/ 2147483647 w 6736"/>
              <a:gd name="T47" fmla="*/ 2147483647 h 4605"/>
              <a:gd name="T48" fmla="*/ 2147483647 w 6736"/>
              <a:gd name="T49" fmla="*/ 2147483647 h 4605"/>
              <a:gd name="T50" fmla="*/ 2147483647 w 6736"/>
              <a:gd name="T51" fmla="*/ 2147483647 h 4605"/>
              <a:gd name="T52" fmla="*/ 2147483647 w 6736"/>
              <a:gd name="T53" fmla="*/ 2147483647 h 4605"/>
              <a:gd name="T54" fmla="*/ 2147483647 w 6736"/>
              <a:gd name="T55" fmla="*/ 2147483647 h 4605"/>
              <a:gd name="T56" fmla="*/ 2147483647 w 6736"/>
              <a:gd name="T57" fmla="*/ 2147483647 h 4605"/>
              <a:gd name="T58" fmla="*/ 2147483647 w 6736"/>
              <a:gd name="T59" fmla="*/ 2147483647 h 4605"/>
              <a:gd name="T60" fmla="*/ 2147483647 w 6736"/>
              <a:gd name="T61" fmla="*/ 2147483647 h 4605"/>
              <a:gd name="T62" fmla="*/ 2147483647 w 6736"/>
              <a:gd name="T63" fmla="*/ 2147483647 h 4605"/>
              <a:gd name="T64" fmla="*/ 2147483647 w 6736"/>
              <a:gd name="T65" fmla="*/ 2147483647 h 4605"/>
              <a:gd name="T66" fmla="*/ 2147483647 w 6736"/>
              <a:gd name="T67" fmla="*/ 2147483647 h 4605"/>
              <a:gd name="T68" fmla="*/ 2147483647 w 6736"/>
              <a:gd name="T69" fmla="*/ 2147483647 h 4605"/>
              <a:gd name="T70" fmla="*/ 2147483647 w 6736"/>
              <a:gd name="T71" fmla="*/ 2147483647 h 4605"/>
              <a:gd name="T72" fmla="*/ 2147483647 w 6736"/>
              <a:gd name="T73" fmla="*/ 2147483647 h 4605"/>
              <a:gd name="T74" fmla="*/ 2147483647 w 6736"/>
              <a:gd name="T75" fmla="*/ 2147483647 h 4605"/>
              <a:gd name="T76" fmla="*/ 2147483647 w 6736"/>
              <a:gd name="T77" fmla="*/ 2147483647 h 4605"/>
              <a:gd name="T78" fmla="*/ 2147483647 w 6736"/>
              <a:gd name="T79" fmla="*/ 2147483647 h 4605"/>
              <a:gd name="T80" fmla="*/ 2147483647 w 6736"/>
              <a:gd name="T81" fmla="*/ 2147483647 h 4605"/>
              <a:gd name="T82" fmla="*/ 2147483647 w 6736"/>
              <a:gd name="T83" fmla="*/ 2147483647 h 4605"/>
              <a:gd name="T84" fmla="*/ 2147483647 w 6736"/>
              <a:gd name="T85" fmla="*/ 2147483647 h 4605"/>
              <a:gd name="T86" fmla="*/ 2147483647 w 6736"/>
              <a:gd name="T87" fmla="*/ 2147483647 h 4605"/>
              <a:gd name="T88" fmla="*/ 2147483647 w 6736"/>
              <a:gd name="T89" fmla="*/ 2147483647 h 4605"/>
              <a:gd name="T90" fmla="*/ 2147483647 w 6736"/>
              <a:gd name="T91" fmla="*/ 2147483647 h 4605"/>
              <a:gd name="T92" fmla="*/ 2147483647 w 6736"/>
              <a:gd name="T93" fmla="*/ 2147483647 h 4605"/>
              <a:gd name="T94" fmla="*/ 2147483647 w 6736"/>
              <a:gd name="T95" fmla="*/ 2147483647 h 4605"/>
              <a:gd name="T96" fmla="*/ 2147483647 w 6736"/>
              <a:gd name="T97" fmla="*/ 2147483647 h 4605"/>
              <a:gd name="T98" fmla="*/ 2147483647 w 6736"/>
              <a:gd name="T99" fmla="*/ 2147483647 h 4605"/>
              <a:gd name="T100" fmla="*/ 2147483647 w 6736"/>
              <a:gd name="T101" fmla="*/ 2147483647 h 4605"/>
              <a:gd name="T102" fmla="*/ 2147483647 w 6736"/>
              <a:gd name="T103" fmla="*/ 2147483647 h 4605"/>
              <a:gd name="T104" fmla="*/ 2147483647 w 6736"/>
              <a:gd name="T105" fmla="*/ 2147483647 h 4605"/>
              <a:gd name="T106" fmla="*/ 2147483647 w 6736"/>
              <a:gd name="T107" fmla="*/ 2147483647 h 4605"/>
              <a:gd name="T108" fmla="*/ 2147483647 w 6736"/>
              <a:gd name="T109" fmla="*/ 2147483647 h 4605"/>
              <a:gd name="T110" fmla="*/ 2147483647 w 6736"/>
              <a:gd name="T111" fmla="*/ 2147483647 h 4605"/>
              <a:gd name="T112" fmla="*/ 2147483647 w 6736"/>
              <a:gd name="T113" fmla="*/ 2147483647 h 4605"/>
              <a:gd name="T114" fmla="*/ 2147483647 w 6736"/>
              <a:gd name="T115" fmla="*/ 2147483647 h 4605"/>
              <a:gd name="T116" fmla="*/ 2147483647 w 6736"/>
              <a:gd name="T117" fmla="*/ 2147483647 h 4605"/>
              <a:gd name="T118" fmla="*/ 2147483647 w 6736"/>
              <a:gd name="T119" fmla="*/ 0 h 4605"/>
              <a:gd name="T120" fmla="*/ 2147483647 w 6736"/>
              <a:gd name="T121" fmla="*/ 2147483647 h 4605"/>
              <a:gd name="T122" fmla="*/ 2147483647 w 6736"/>
              <a:gd name="T123" fmla="*/ 2147483647 h 4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6"/>
              <a:gd name="T187" fmla="*/ 0 h 4605"/>
              <a:gd name="T188" fmla="*/ 6736 w 6736"/>
              <a:gd name="T189" fmla="*/ 4605 h 4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6" h="4605">
                <a:moveTo>
                  <a:pt x="0" y="173"/>
                </a:moveTo>
                <a:lnTo>
                  <a:pt x="0" y="173"/>
                </a:lnTo>
                <a:lnTo>
                  <a:pt x="2" y="155"/>
                </a:lnTo>
                <a:lnTo>
                  <a:pt x="7" y="138"/>
                </a:lnTo>
                <a:lnTo>
                  <a:pt x="14" y="119"/>
                </a:lnTo>
                <a:lnTo>
                  <a:pt x="24" y="102"/>
                </a:lnTo>
                <a:lnTo>
                  <a:pt x="36" y="83"/>
                </a:lnTo>
                <a:lnTo>
                  <a:pt x="52" y="66"/>
                </a:lnTo>
                <a:lnTo>
                  <a:pt x="69" y="48"/>
                </a:lnTo>
                <a:lnTo>
                  <a:pt x="90" y="35"/>
                </a:lnTo>
                <a:lnTo>
                  <a:pt x="111" y="21"/>
                </a:lnTo>
                <a:lnTo>
                  <a:pt x="135" y="12"/>
                </a:lnTo>
                <a:lnTo>
                  <a:pt x="161" y="3"/>
                </a:lnTo>
                <a:lnTo>
                  <a:pt x="188" y="0"/>
                </a:lnTo>
                <a:lnTo>
                  <a:pt x="218" y="0"/>
                </a:lnTo>
                <a:lnTo>
                  <a:pt x="233" y="2"/>
                </a:lnTo>
                <a:lnTo>
                  <a:pt x="250" y="3"/>
                </a:lnTo>
                <a:lnTo>
                  <a:pt x="266" y="7"/>
                </a:lnTo>
                <a:lnTo>
                  <a:pt x="281" y="12"/>
                </a:lnTo>
                <a:lnTo>
                  <a:pt x="299" y="19"/>
                </a:lnTo>
                <a:lnTo>
                  <a:pt x="316" y="26"/>
                </a:lnTo>
                <a:lnTo>
                  <a:pt x="1539" y="615"/>
                </a:lnTo>
                <a:lnTo>
                  <a:pt x="340" y="3075"/>
                </a:lnTo>
                <a:lnTo>
                  <a:pt x="0" y="2911"/>
                </a:lnTo>
                <a:lnTo>
                  <a:pt x="0" y="173"/>
                </a:lnTo>
                <a:close/>
                <a:moveTo>
                  <a:pt x="4983" y="3167"/>
                </a:moveTo>
                <a:lnTo>
                  <a:pt x="4983" y="3167"/>
                </a:lnTo>
                <a:lnTo>
                  <a:pt x="4987" y="3170"/>
                </a:lnTo>
                <a:lnTo>
                  <a:pt x="4990" y="3177"/>
                </a:lnTo>
                <a:lnTo>
                  <a:pt x="4995" y="3194"/>
                </a:lnTo>
                <a:lnTo>
                  <a:pt x="4999" y="3218"/>
                </a:lnTo>
                <a:lnTo>
                  <a:pt x="4999" y="3243"/>
                </a:lnTo>
                <a:lnTo>
                  <a:pt x="4997" y="3270"/>
                </a:lnTo>
                <a:lnTo>
                  <a:pt x="4994" y="3284"/>
                </a:lnTo>
                <a:lnTo>
                  <a:pt x="4990" y="3298"/>
                </a:lnTo>
                <a:lnTo>
                  <a:pt x="4983" y="3310"/>
                </a:lnTo>
                <a:lnTo>
                  <a:pt x="4978" y="3322"/>
                </a:lnTo>
                <a:lnTo>
                  <a:pt x="4970" y="3332"/>
                </a:lnTo>
                <a:lnTo>
                  <a:pt x="4959" y="3343"/>
                </a:lnTo>
                <a:lnTo>
                  <a:pt x="4676" y="3624"/>
                </a:lnTo>
                <a:lnTo>
                  <a:pt x="4678" y="3652"/>
                </a:lnTo>
                <a:lnTo>
                  <a:pt x="4676" y="3681"/>
                </a:lnTo>
                <a:lnTo>
                  <a:pt x="4671" y="3711"/>
                </a:lnTo>
                <a:lnTo>
                  <a:pt x="4664" y="3738"/>
                </a:lnTo>
                <a:lnTo>
                  <a:pt x="4654" y="3768"/>
                </a:lnTo>
                <a:lnTo>
                  <a:pt x="4640" y="3793"/>
                </a:lnTo>
                <a:lnTo>
                  <a:pt x="4624" y="3818"/>
                </a:lnTo>
                <a:lnTo>
                  <a:pt x="4614" y="3828"/>
                </a:lnTo>
                <a:lnTo>
                  <a:pt x="4605" y="3837"/>
                </a:lnTo>
                <a:lnTo>
                  <a:pt x="4293" y="4125"/>
                </a:lnTo>
                <a:lnTo>
                  <a:pt x="4282" y="4135"/>
                </a:lnTo>
                <a:lnTo>
                  <a:pt x="4270" y="4144"/>
                </a:lnTo>
                <a:lnTo>
                  <a:pt x="4258" y="4151"/>
                </a:lnTo>
                <a:lnTo>
                  <a:pt x="4244" y="4158"/>
                </a:lnTo>
                <a:lnTo>
                  <a:pt x="4218" y="4168"/>
                </a:lnTo>
                <a:lnTo>
                  <a:pt x="4193" y="4175"/>
                </a:lnTo>
                <a:lnTo>
                  <a:pt x="4165" y="4177"/>
                </a:lnTo>
                <a:lnTo>
                  <a:pt x="4136" y="4177"/>
                </a:lnTo>
                <a:lnTo>
                  <a:pt x="4108" y="4175"/>
                </a:lnTo>
                <a:lnTo>
                  <a:pt x="4080" y="4168"/>
                </a:lnTo>
                <a:lnTo>
                  <a:pt x="3859" y="4353"/>
                </a:lnTo>
                <a:lnTo>
                  <a:pt x="3833" y="4374"/>
                </a:lnTo>
                <a:lnTo>
                  <a:pt x="3807" y="4389"/>
                </a:lnTo>
                <a:lnTo>
                  <a:pt x="3782" y="4401"/>
                </a:lnTo>
                <a:lnTo>
                  <a:pt x="3752" y="4412"/>
                </a:lnTo>
                <a:lnTo>
                  <a:pt x="3725" y="4417"/>
                </a:lnTo>
                <a:lnTo>
                  <a:pt x="3693" y="4419"/>
                </a:lnTo>
                <a:lnTo>
                  <a:pt x="3662" y="4419"/>
                </a:lnTo>
                <a:lnTo>
                  <a:pt x="3630" y="4413"/>
                </a:lnTo>
                <a:lnTo>
                  <a:pt x="3571" y="4401"/>
                </a:lnTo>
                <a:lnTo>
                  <a:pt x="3415" y="4527"/>
                </a:lnTo>
                <a:lnTo>
                  <a:pt x="3400" y="4539"/>
                </a:lnTo>
                <a:lnTo>
                  <a:pt x="3383" y="4551"/>
                </a:lnTo>
                <a:lnTo>
                  <a:pt x="3367" y="4560"/>
                </a:lnTo>
                <a:lnTo>
                  <a:pt x="3350" y="4570"/>
                </a:lnTo>
                <a:lnTo>
                  <a:pt x="3333" y="4577"/>
                </a:lnTo>
                <a:lnTo>
                  <a:pt x="3315" y="4584"/>
                </a:lnTo>
                <a:lnTo>
                  <a:pt x="3296" y="4591"/>
                </a:lnTo>
                <a:lnTo>
                  <a:pt x="3279" y="4595"/>
                </a:lnTo>
                <a:lnTo>
                  <a:pt x="3260" y="4600"/>
                </a:lnTo>
                <a:lnTo>
                  <a:pt x="3241" y="4602"/>
                </a:lnTo>
                <a:lnTo>
                  <a:pt x="3201" y="4605"/>
                </a:lnTo>
                <a:lnTo>
                  <a:pt x="3160" y="4603"/>
                </a:lnTo>
                <a:lnTo>
                  <a:pt x="3117" y="4598"/>
                </a:lnTo>
                <a:lnTo>
                  <a:pt x="2438" y="4493"/>
                </a:lnTo>
                <a:lnTo>
                  <a:pt x="2379" y="4482"/>
                </a:lnTo>
                <a:lnTo>
                  <a:pt x="2321" y="4472"/>
                </a:lnTo>
                <a:lnTo>
                  <a:pt x="2262" y="4458"/>
                </a:lnTo>
                <a:lnTo>
                  <a:pt x="2234" y="4450"/>
                </a:lnTo>
                <a:lnTo>
                  <a:pt x="2207" y="4441"/>
                </a:lnTo>
                <a:lnTo>
                  <a:pt x="2179" y="4431"/>
                </a:lnTo>
                <a:lnTo>
                  <a:pt x="2153" y="4419"/>
                </a:lnTo>
                <a:lnTo>
                  <a:pt x="2126" y="4405"/>
                </a:lnTo>
                <a:lnTo>
                  <a:pt x="2101" y="4389"/>
                </a:lnTo>
                <a:lnTo>
                  <a:pt x="2076" y="4374"/>
                </a:lnTo>
                <a:lnTo>
                  <a:pt x="2053" y="4355"/>
                </a:lnTo>
                <a:lnTo>
                  <a:pt x="2029" y="4334"/>
                </a:lnTo>
                <a:lnTo>
                  <a:pt x="2008" y="4310"/>
                </a:lnTo>
                <a:lnTo>
                  <a:pt x="855" y="3003"/>
                </a:lnTo>
                <a:lnTo>
                  <a:pt x="692" y="2923"/>
                </a:lnTo>
                <a:lnTo>
                  <a:pt x="815" y="2676"/>
                </a:lnTo>
                <a:lnTo>
                  <a:pt x="1024" y="2776"/>
                </a:lnTo>
                <a:lnTo>
                  <a:pt x="2122" y="4027"/>
                </a:lnTo>
                <a:lnTo>
                  <a:pt x="2160" y="4066"/>
                </a:lnTo>
                <a:lnTo>
                  <a:pt x="2195" y="4103"/>
                </a:lnTo>
                <a:lnTo>
                  <a:pt x="2227" y="4132"/>
                </a:lnTo>
                <a:lnTo>
                  <a:pt x="2262" y="4156"/>
                </a:lnTo>
                <a:lnTo>
                  <a:pt x="2279" y="4166"/>
                </a:lnTo>
                <a:lnTo>
                  <a:pt x="2297" y="4177"/>
                </a:lnTo>
                <a:lnTo>
                  <a:pt x="2314" y="4184"/>
                </a:lnTo>
                <a:lnTo>
                  <a:pt x="2333" y="4192"/>
                </a:lnTo>
                <a:lnTo>
                  <a:pt x="2352" y="4198"/>
                </a:lnTo>
                <a:lnTo>
                  <a:pt x="2373" y="4204"/>
                </a:lnTo>
                <a:lnTo>
                  <a:pt x="2414" y="4211"/>
                </a:lnTo>
                <a:lnTo>
                  <a:pt x="3132" y="4318"/>
                </a:lnTo>
                <a:lnTo>
                  <a:pt x="3156" y="4322"/>
                </a:lnTo>
                <a:lnTo>
                  <a:pt x="3179" y="4322"/>
                </a:lnTo>
                <a:lnTo>
                  <a:pt x="3200" y="4320"/>
                </a:lnTo>
                <a:lnTo>
                  <a:pt x="3219" y="4317"/>
                </a:lnTo>
                <a:lnTo>
                  <a:pt x="3236" y="4311"/>
                </a:lnTo>
                <a:lnTo>
                  <a:pt x="3251" y="4305"/>
                </a:lnTo>
                <a:lnTo>
                  <a:pt x="3265" y="4296"/>
                </a:lnTo>
                <a:lnTo>
                  <a:pt x="3279" y="4286"/>
                </a:lnTo>
                <a:lnTo>
                  <a:pt x="3409" y="4168"/>
                </a:lnTo>
                <a:lnTo>
                  <a:pt x="3426" y="4156"/>
                </a:lnTo>
                <a:lnTo>
                  <a:pt x="3441" y="4144"/>
                </a:lnTo>
                <a:lnTo>
                  <a:pt x="3459" y="4135"/>
                </a:lnTo>
                <a:lnTo>
                  <a:pt x="3476" y="4127"/>
                </a:lnTo>
                <a:lnTo>
                  <a:pt x="3495" y="4122"/>
                </a:lnTo>
                <a:lnTo>
                  <a:pt x="3512" y="4118"/>
                </a:lnTo>
                <a:lnTo>
                  <a:pt x="3529" y="4115"/>
                </a:lnTo>
                <a:lnTo>
                  <a:pt x="3548" y="4115"/>
                </a:lnTo>
                <a:lnTo>
                  <a:pt x="3566" y="4115"/>
                </a:lnTo>
                <a:lnTo>
                  <a:pt x="3585" y="4116"/>
                </a:lnTo>
                <a:lnTo>
                  <a:pt x="3602" y="4120"/>
                </a:lnTo>
                <a:lnTo>
                  <a:pt x="3621" y="4123"/>
                </a:lnTo>
                <a:lnTo>
                  <a:pt x="3638" y="4130"/>
                </a:lnTo>
                <a:lnTo>
                  <a:pt x="3656" y="4137"/>
                </a:lnTo>
                <a:lnTo>
                  <a:pt x="3690" y="4153"/>
                </a:lnTo>
                <a:lnTo>
                  <a:pt x="3915" y="3947"/>
                </a:lnTo>
                <a:lnTo>
                  <a:pt x="3928" y="3935"/>
                </a:lnTo>
                <a:lnTo>
                  <a:pt x="3942" y="3925"/>
                </a:lnTo>
                <a:lnTo>
                  <a:pt x="3958" y="3918"/>
                </a:lnTo>
                <a:lnTo>
                  <a:pt x="3973" y="3911"/>
                </a:lnTo>
                <a:lnTo>
                  <a:pt x="3989" y="3906"/>
                </a:lnTo>
                <a:lnTo>
                  <a:pt x="4004" y="3901"/>
                </a:lnTo>
                <a:lnTo>
                  <a:pt x="4020" y="3899"/>
                </a:lnTo>
                <a:lnTo>
                  <a:pt x="4035" y="3897"/>
                </a:lnTo>
                <a:lnTo>
                  <a:pt x="4065" y="3897"/>
                </a:lnTo>
                <a:lnTo>
                  <a:pt x="4091" y="3899"/>
                </a:lnTo>
                <a:lnTo>
                  <a:pt x="4115" y="3904"/>
                </a:lnTo>
                <a:lnTo>
                  <a:pt x="4134" y="3911"/>
                </a:lnTo>
                <a:lnTo>
                  <a:pt x="4403" y="3659"/>
                </a:lnTo>
                <a:lnTo>
                  <a:pt x="4398" y="3638"/>
                </a:lnTo>
                <a:lnTo>
                  <a:pt x="4395" y="3614"/>
                </a:lnTo>
                <a:lnTo>
                  <a:pt x="4395" y="3588"/>
                </a:lnTo>
                <a:lnTo>
                  <a:pt x="4398" y="3559"/>
                </a:lnTo>
                <a:lnTo>
                  <a:pt x="4401" y="3545"/>
                </a:lnTo>
                <a:lnTo>
                  <a:pt x="4405" y="3531"/>
                </a:lnTo>
                <a:lnTo>
                  <a:pt x="4410" y="3517"/>
                </a:lnTo>
                <a:lnTo>
                  <a:pt x="4417" y="3502"/>
                </a:lnTo>
                <a:lnTo>
                  <a:pt x="4424" y="3488"/>
                </a:lnTo>
                <a:lnTo>
                  <a:pt x="4433" y="3476"/>
                </a:lnTo>
                <a:lnTo>
                  <a:pt x="4443" y="3462"/>
                </a:lnTo>
                <a:lnTo>
                  <a:pt x="4455" y="3450"/>
                </a:lnTo>
                <a:lnTo>
                  <a:pt x="4704" y="3217"/>
                </a:lnTo>
                <a:lnTo>
                  <a:pt x="4716" y="3203"/>
                </a:lnTo>
                <a:lnTo>
                  <a:pt x="4724" y="3187"/>
                </a:lnTo>
                <a:lnTo>
                  <a:pt x="4731" y="3172"/>
                </a:lnTo>
                <a:lnTo>
                  <a:pt x="4735" y="3155"/>
                </a:lnTo>
                <a:lnTo>
                  <a:pt x="4736" y="3137"/>
                </a:lnTo>
                <a:lnTo>
                  <a:pt x="4733" y="3120"/>
                </a:lnTo>
                <a:lnTo>
                  <a:pt x="4728" y="3106"/>
                </a:lnTo>
                <a:lnTo>
                  <a:pt x="4723" y="3099"/>
                </a:lnTo>
                <a:lnTo>
                  <a:pt x="4717" y="3092"/>
                </a:lnTo>
                <a:lnTo>
                  <a:pt x="3635" y="1977"/>
                </a:lnTo>
                <a:lnTo>
                  <a:pt x="2740" y="2317"/>
                </a:lnTo>
                <a:lnTo>
                  <a:pt x="2716" y="2326"/>
                </a:lnTo>
                <a:lnTo>
                  <a:pt x="2692" y="2334"/>
                </a:lnTo>
                <a:lnTo>
                  <a:pt x="2668" y="2340"/>
                </a:lnTo>
                <a:lnTo>
                  <a:pt x="2645" y="2345"/>
                </a:lnTo>
                <a:lnTo>
                  <a:pt x="2621" y="2347"/>
                </a:lnTo>
                <a:lnTo>
                  <a:pt x="2599" y="2348"/>
                </a:lnTo>
                <a:lnTo>
                  <a:pt x="2576" y="2350"/>
                </a:lnTo>
                <a:lnTo>
                  <a:pt x="2556" y="2348"/>
                </a:lnTo>
                <a:lnTo>
                  <a:pt x="2533" y="2347"/>
                </a:lnTo>
                <a:lnTo>
                  <a:pt x="2512" y="2343"/>
                </a:lnTo>
                <a:lnTo>
                  <a:pt x="2492" y="2338"/>
                </a:lnTo>
                <a:lnTo>
                  <a:pt x="2473" y="2333"/>
                </a:lnTo>
                <a:lnTo>
                  <a:pt x="2452" y="2326"/>
                </a:lnTo>
                <a:lnTo>
                  <a:pt x="2431" y="2319"/>
                </a:lnTo>
                <a:lnTo>
                  <a:pt x="2393" y="2300"/>
                </a:lnTo>
                <a:lnTo>
                  <a:pt x="2171" y="2184"/>
                </a:lnTo>
                <a:lnTo>
                  <a:pt x="2858" y="1454"/>
                </a:lnTo>
                <a:lnTo>
                  <a:pt x="1618" y="1071"/>
                </a:lnTo>
                <a:lnTo>
                  <a:pt x="1744" y="820"/>
                </a:lnTo>
                <a:lnTo>
                  <a:pt x="2934" y="1188"/>
                </a:lnTo>
                <a:lnTo>
                  <a:pt x="3036" y="1088"/>
                </a:lnTo>
                <a:lnTo>
                  <a:pt x="3074" y="1053"/>
                </a:lnTo>
                <a:lnTo>
                  <a:pt x="3110" y="1022"/>
                </a:lnTo>
                <a:lnTo>
                  <a:pt x="3131" y="1008"/>
                </a:lnTo>
                <a:lnTo>
                  <a:pt x="3150" y="995"/>
                </a:lnTo>
                <a:lnTo>
                  <a:pt x="3170" y="982"/>
                </a:lnTo>
                <a:lnTo>
                  <a:pt x="3193" y="970"/>
                </a:lnTo>
                <a:lnTo>
                  <a:pt x="3213" y="962"/>
                </a:lnTo>
                <a:lnTo>
                  <a:pt x="3238" y="953"/>
                </a:lnTo>
                <a:lnTo>
                  <a:pt x="3262" y="944"/>
                </a:lnTo>
                <a:lnTo>
                  <a:pt x="3288" y="939"/>
                </a:lnTo>
                <a:lnTo>
                  <a:pt x="3314" y="934"/>
                </a:lnTo>
                <a:lnTo>
                  <a:pt x="3341" y="931"/>
                </a:lnTo>
                <a:lnTo>
                  <a:pt x="3372" y="927"/>
                </a:lnTo>
                <a:lnTo>
                  <a:pt x="3403" y="927"/>
                </a:lnTo>
                <a:lnTo>
                  <a:pt x="4533" y="927"/>
                </a:lnTo>
                <a:lnTo>
                  <a:pt x="4951" y="734"/>
                </a:lnTo>
                <a:lnTo>
                  <a:pt x="5073" y="981"/>
                </a:lnTo>
                <a:lnTo>
                  <a:pt x="4590" y="1203"/>
                </a:lnTo>
                <a:lnTo>
                  <a:pt x="3403" y="1203"/>
                </a:lnTo>
                <a:lnTo>
                  <a:pt x="3386" y="1203"/>
                </a:lnTo>
                <a:lnTo>
                  <a:pt x="3371" y="1207"/>
                </a:lnTo>
                <a:lnTo>
                  <a:pt x="3355" y="1210"/>
                </a:lnTo>
                <a:lnTo>
                  <a:pt x="3338" y="1214"/>
                </a:lnTo>
                <a:lnTo>
                  <a:pt x="3322" y="1221"/>
                </a:lnTo>
                <a:lnTo>
                  <a:pt x="3305" y="1228"/>
                </a:lnTo>
                <a:lnTo>
                  <a:pt x="3274" y="1245"/>
                </a:lnTo>
                <a:lnTo>
                  <a:pt x="3243" y="1266"/>
                </a:lnTo>
                <a:lnTo>
                  <a:pt x="3212" y="1290"/>
                </a:lnTo>
                <a:lnTo>
                  <a:pt x="3184" y="1316"/>
                </a:lnTo>
                <a:lnTo>
                  <a:pt x="3156" y="1343"/>
                </a:lnTo>
                <a:lnTo>
                  <a:pt x="2397" y="2146"/>
                </a:lnTo>
                <a:lnTo>
                  <a:pt x="2442" y="2169"/>
                </a:lnTo>
                <a:lnTo>
                  <a:pt x="2469" y="2182"/>
                </a:lnTo>
                <a:lnTo>
                  <a:pt x="2495" y="2193"/>
                </a:lnTo>
                <a:lnTo>
                  <a:pt x="2519" y="2201"/>
                </a:lnTo>
                <a:lnTo>
                  <a:pt x="2545" y="2208"/>
                </a:lnTo>
                <a:lnTo>
                  <a:pt x="2573" y="2210"/>
                </a:lnTo>
                <a:lnTo>
                  <a:pt x="2600" y="2210"/>
                </a:lnTo>
                <a:lnTo>
                  <a:pt x="2628" y="2207"/>
                </a:lnTo>
                <a:lnTo>
                  <a:pt x="2659" y="2200"/>
                </a:lnTo>
                <a:lnTo>
                  <a:pt x="2692" y="2189"/>
                </a:lnTo>
                <a:lnTo>
                  <a:pt x="3671" y="1816"/>
                </a:lnTo>
                <a:lnTo>
                  <a:pt x="3996" y="2151"/>
                </a:lnTo>
                <a:lnTo>
                  <a:pt x="4075" y="2160"/>
                </a:lnTo>
                <a:lnTo>
                  <a:pt x="4155" y="2167"/>
                </a:lnTo>
                <a:lnTo>
                  <a:pt x="4232" y="2169"/>
                </a:lnTo>
                <a:lnTo>
                  <a:pt x="4312" y="2169"/>
                </a:lnTo>
                <a:lnTo>
                  <a:pt x="4391" y="2165"/>
                </a:lnTo>
                <a:lnTo>
                  <a:pt x="4471" y="2160"/>
                </a:lnTo>
                <a:lnTo>
                  <a:pt x="4550" y="2150"/>
                </a:lnTo>
                <a:lnTo>
                  <a:pt x="4628" y="2138"/>
                </a:lnTo>
                <a:lnTo>
                  <a:pt x="4652" y="2274"/>
                </a:lnTo>
                <a:lnTo>
                  <a:pt x="4590" y="2284"/>
                </a:lnTo>
                <a:lnTo>
                  <a:pt x="4526" y="2293"/>
                </a:lnTo>
                <a:lnTo>
                  <a:pt x="4462" y="2298"/>
                </a:lnTo>
                <a:lnTo>
                  <a:pt x="4400" y="2303"/>
                </a:lnTo>
                <a:lnTo>
                  <a:pt x="4336" y="2307"/>
                </a:lnTo>
                <a:lnTo>
                  <a:pt x="4272" y="2307"/>
                </a:lnTo>
                <a:lnTo>
                  <a:pt x="4208" y="2307"/>
                </a:lnTo>
                <a:lnTo>
                  <a:pt x="4144" y="2303"/>
                </a:lnTo>
                <a:lnTo>
                  <a:pt x="4983" y="3167"/>
                </a:lnTo>
                <a:close/>
                <a:moveTo>
                  <a:pt x="1623" y="4503"/>
                </a:moveTo>
                <a:lnTo>
                  <a:pt x="1324" y="4142"/>
                </a:lnTo>
                <a:lnTo>
                  <a:pt x="1214" y="4142"/>
                </a:lnTo>
                <a:lnTo>
                  <a:pt x="1190" y="4141"/>
                </a:lnTo>
                <a:lnTo>
                  <a:pt x="1167" y="4139"/>
                </a:lnTo>
                <a:lnTo>
                  <a:pt x="1143" y="4134"/>
                </a:lnTo>
                <a:lnTo>
                  <a:pt x="1121" y="4128"/>
                </a:lnTo>
                <a:lnTo>
                  <a:pt x="1100" y="4122"/>
                </a:lnTo>
                <a:lnTo>
                  <a:pt x="1077" y="4111"/>
                </a:lnTo>
                <a:lnTo>
                  <a:pt x="1057" y="4101"/>
                </a:lnTo>
                <a:lnTo>
                  <a:pt x="1038" y="4090"/>
                </a:lnTo>
                <a:lnTo>
                  <a:pt x="1019" y="4077"/>
                </a:lnTo>
                <a:lnTo>
                  <a:pt x="1000" y="4063"/>
                </a:lnTo>
                <a:lnTo>
                  <a:pt x="983" y="4047"/>
                </a:lnTo>
                <a:lnTo>
                  <a:pt x="967" y="4030"/>
                </a:lnTo>
                <a:lnTo>
                  <a:pt x="953" y="4013"/>
                </a:lnTo>
                <a:lnTo>
                  <a:pt x="939" y="3995"/>
                </a:lnTo>
                <a:lnTo>
                  <a:pt x="927" y="3975"/>
                </a:lnTo>
                <a:lnTo>
                  <a:pt x="917" y="3956"/>
                </a:lnTo>
                <a:lnTo>
                  <a:pt x="907" y="3935"/>
                </a:lnTo>
                <a:lnTo>
                  <a:pt x="900" y="3913"/>
                </a:lnTo>
                <a:lnTo>
                  <a:pt x="893" y="3892"/>
                </a:lnTo>
                <a:lnTo>
                  <a:pt x="888" y="3869"/>
                </a:lnTo>
                <a:lnTo>
                  <a:pt x="886" y="3845"/>
                </a:lnTo>
                <a:lnTo>
                  <a:pt x="884" y="3823"/>
                </a:lnTo>
                <a:lnTo>
                  <a:pt x="886" y="3799"/>
                </a:lnTo>
                <a:lnTo>
                  <a:pt x="889" y="3774"/>
                </a:lnTo>
                <a:lnTo>
                  <a:pt x="894" y="3750"/>
                </a:lnTo>
                <a:lnTo>
                  <a:pt x="901" y="3726"/>
                </a:lnTo>
                <a:lnTo>
                  <a:pt x="912" y="3702"/>
                </a:lnTo>
                <a:lnTo>
                  <a:pt x="924" y="3678"/>
                </a:lnTo>
                <a:lnTo>
                  <a:pt x="938" y="3654"/>
                </a:lnTo>
                <a:lnTo>
                  <a:pt x="955" y="3629"/>
                </a:lnTo>
                <a:lnTo>
                  <a:pt x="974" y="3605"/>
                </a:lnTo>
                <a:lnTo>
                  <a:pt x="996" y="3583"/>
                </a:lnTo>
                <a:lnTo>
                  <a:pt x="1088" y="3686"/>
                </a:lnTo>
                <a:lnTo>
                  <a:pt x="1076" y="3700"/>
                </a:lnTo>
                <a:lnTo>
                  <a:pt x="1065" y="3714"/>
                </a:lnTo>
                <a:lnTo>
                  <a:pt x="1057" y="3728"/>
                </a:lnTo>
                <a:lnTo>
                  <a:pt x="1048" y="3742"/>
                </a:lnTo>
                <a:lnTo>
                  <a:pt x="1041" y="3755"/>
                </a:lnTo>
                <a:lnTo>
                  <a:pt x="1036" y="3769"/>
                </a:lnTo>
                <a:lnTo>
                  <a:pt x="1033" y="3783"/>
                </a:lnTo>
                <a:lnTo>
                  <a:pt x="1029" y="3797"/>
                </a:lnTo>
                <a:lnTo>
                  <a:pt x="1027" y="3811"/>
                </a:lnTo>
                <a:lnTo>
                  <a:pt x="1026" y="3823"/>
                </a:lnTo>
                <a:lnTo>
                  <a:pt x="1026" y="3837"/>
                </a:lnTo>
                <a:lnTo>
                  <a:pt x="1027" y="3850"/>
                </a:lnTo>
                <a:lnTo>
                  <a:pt x="1033" y="3875"/>
                </a:lnTo>
                <a:lnTo>
                  <a:pt x="1041" y="3899"/>
                </a:lnTo>
                <a:lnTo>
                  <a:pt x="1055" y="3921"/>
                </a:lnTo>
                <a:lnTo>
                  <a:pt x="1071" y="3942"/>
                </a:lnTo>
                <a:lnTo>
                  <a:pt x="1090" y="3959"/>
                </a:lnTo>
                <a:lnTo>
                  <a:pt x="1110" y="3975"/>
                </a:lnTo>
                <a:lnTo>
                  <a:pt x="1133" y="3987"/>
                </a:lnTo>
                <a:lnTo>
                  <a:pt x="1159" y="3995"/>
                </a:lnTo>
                <a:lnTo>
                  <a:pt x="1185" y="4002"/>
                </a:lnTo>
                <a:lnTo>
                  <a:pt x="1214" y="4004"/>
                </a:lnTo>
                <a:lnTo>
                  <a:pt x="1371" y="4004"/>
                </a:lnTo>
                <a:lnTo>
                  <a:pt x="1516" y="4166"/>
                </a:lnTo>
                <a:lnTo>
                  <a:pt x="1715" y="4401"/>
                </a:lnTo>
                <a:lnTo>
                  <a:pt x="1623" y="4503"/>
                </a:lnTo>
                <a:close/>
                <a:moveTo>
                  <a:pt x="5039" y="2830"/>
                </a:moveTo>
                <a:lnTo>
                  <a:pt x="5835" y="2504"/>
                </a:lnTo>
                <a:lnTo>
                  <a:pt x="5959" y="2752"/>
                </a:lnTo>
                <a:lnTo>
                  <a:pt x="5248" y="3044"/>
                </a:lnTo>
                <a:lnTo>
                  <a:pt x="5039" y="2830"/>
                </a:lnTo>
                <a:close/>
                <a:moveTo>
                  <a:pt x="6736" y="173"/>
                </a:moveTo>
                <a:lnTo>
                  <a:pt x="6736" y="2911"/>
                </a:lnTo>
                <a:lnTo>
                  <a:pt x="6398" y="3075"/>
                </a:lnTo>
                <a:lnTo>
                  <a:pt x="5199" y="615"/>
                </a:lnTo>
                <a:lnTo>
                  <a:pt x="6420" y="26"/>
                </a:lnTo>
                <a:lnTo>
                  <a:pt x="6437" y="19"/>
                </a:lnTo>
                <a:lnTo>
                  <a:pt x="6455" y="12"/>
                </a:lnTo>
                <a:lnTo>
                  <a:pt x="6470" y="7"/>
                </a:lnTo>
                <a:lnTo>
                  <a:pt x="6487" y="3"/>
                </a:lnTo>
                <a:lnTo>
                  <a:pt x="6503" y="2"/>
                </a:lnTo>
                <a:lnTo>
                  <a:pt x="6518" y="0"/>
                </a:lnTo>
                <a:lnTo>
                  <a:pt x="6548" y="0"/>
                </a:lnTo>
                <a:lnTo>
                  <a:pt x="6575" y="3"/>
                </a:lnTo>
                <a:lnTo>
                  <a:pt x="6601" y="12"/>
                </a:lnTo>
                <a:lnTo>
                  <a:pt x="6625" y="21"/>
                </a:lnTo>
                <a:lnTo>
                  <a:pt x="6648" y="35"/>
                </a:lnTo>
                <a:lnTo>
                  <a:pt x="6667" y="48"/>
                </a:lnTo>
                <a:lnTo>
                  <a:pt x="6684" y="66"/>
                </a:lnTo>
                <a:lnTo>
                  <a:pt x="6700" y="83"/>
                </a:lnTo>
                <a:lnTo>
                  <a:pt x="6712" y="102"/>
                </a:lnTo>
                <a:lnTo>
                  <a:pt x="6722" y="119"/>
                </a:lnTo>
                <a:lnTo>
                  <a:pt x="6729" y="138"/>
                </a:lnTo>
                <a:lnTo>
                  <a:pt x="6734" y="155"/>
                </a:lnTo>
                <a:lnTo>
                  <a:pt x="6736" y="173"/>
                </a:lnTo>
                <a:close/>
              </a:path>
            </a:pathLst>
          </a:custGeom>
          <a:solidFill>
            <a:schemeClr val="tx1">
              <a:lumMod val="75000"/>
              <a:lumOff val="25000"/>
            </a:schemeClr>
          </a:solidFill>
          <a:ln w="9525">
            <a:solidFill>
              <a:schemeClr val="bg1"/>
            </a:solid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DFE1E3">
                  <a:lumMod val="25000"/>
                </a:srgbClr>
              </a:solidFill>
              <a:effectLst/>
              <a:uLnTx/>
              <a:uFillTx/>
              <a:latin typeface="EYInterstate Light" panose="02000506000000020004" pitchFamily="2" charset="0"/>
              <a:ea typeface="Tahoma" panose="020B0604030504040204" pitchFamily="34" charset="0"/>
              <a:cs typeface="Arial" panose="020B0604020202020204" pitchFamily="34" charset="0"/>
            </a:endParaRPr>
          </a:p>
        </p:txBody>
      </p:sp>
      <p:sp>
        <p:nvSpPr>
          <p:cNvPr id="19" name="Slide Number Placeholder 13">
            <a:extLst>
              <a:ext uri="{FF2B5EF4-FFF2-40B4-BE49-F238E27FC236}">
                <a16:creationId xmlns:a16="http://schemas.microsoft.com/office/drawing/2014/main" id="{F0CD3E78-E2E9-4A5D-8CCC-A2E76724118C}"/>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140018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669C6-2353-4F85-AD96-ED30FFB2E9E9}"/>
              </a:ext>
            </a:extLst>
          </p:cNvPr>
          <p:cNvSpPr txBox="1"/>
          <p:nvPr/>
        </p:nvSpPr>
        <p:spPr>
          <a:xfrm>
            <a:off x="7202568" y="2324034"/>
            <a:ext cx="5219699" cy="61666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365760" tIns="182880" rIns="365760" bIns="182880" rtlCol="0" anchor="ctr">
            <a:no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C734B"/>
              </a:solidFill>
              <a:effectLst/>
              <a:uLnTx/>
              <a:uFillTx/>
              <a:latin typeface="Muna"/>
              <a:ea typeface="+mn-ea"/>
            </a:endParaRP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تتمثل الأهداف الرئيسية من اختبار عملية استلام المشروع فيما يلي:</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التأكد من إعداد وجمع المستندات ذات العلاقة باستلام المشروع وفقاً للمتطلبات المتبعة بواسطة الجهة الخاضعة للرقابة.</a:t>
            </a:r>
          </a:p>
          <a:p>
            <a:pPr marL="731520" marR="0" lvl="0" indent="-457200" algn="r" defTabSz="457200" rtl="1" eaLnBrk="1" fontAlgn="auto" latinLnBrk="0" hangingPunct="1">
              <a:lnSpc>
                <a:spcPct val="100000"/>
              </a:lnSpc>
              <a:spcBef>
                <a:spcPts val="300"/>
              </a:spcBef>
              <a:spcAft>
                <a:spcPts val="600"/>
              </a:spcAft>
              <a:buClrTx/>
              <a:buSzTx/>
              <a:buFont typeface="+mj-lt"/>
              <a:buAutoNum type="arabicPeriod"/>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بتنفيذ إجراءات الاختبار، يجب أن يكون فريق التدقيق قادراً على التأكد مما يلي:</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جمع كافة المستندات المطلوبة ذات العلاقة بإصدار شهادة استلام المشروع وجمع تقارير التشغيل التجريبي بالإضافة إلى حل كافة المعوقات والمشاكل القائمة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جمع خطة صيانة المشروع وأنه تم إرسالها إلى الأطراف المعنية</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أنه تم جمع أدلة التدريب</a:t>
            </a:r>
          </a:p>
          <a:p>
            <a:pPr marL="1188720" marR="0" lvl="0" indent="-457200" algn="r" defTabSz="457200" rtl="1" eaLnBrk="1" fontAlgn="auto" latinLnBrk="0" hangingPunct="1">
              <a:lnSpc>
                <a:spcPct val="100000"/>
              </a:lnSpc>
              <a:spcBef>
                <a:spcPts val="300"/>
              </a:spcBef>
              <a:spcAft>
                <a:spcPts val="600"/>
              </a:spcAft>
              <a:buClrTx/>
              <a:buSzTx/>
              <a:buFont typeface="+mj-lt"/>
              <a:buAutoNum type="alphaLcParenR"/>
              <a:tabLst/>
              <a:defRPr/>
            </a:pPr>
            <a:r>
              <a:rPr kumimoji="0" lang="ar-SA" sz="2000" b="1" i="0" u="none" strike="noStrike" kern="1200" cap="none" spc="0" normalizeH="0" baseline="0" noProof="0" dirty="0">
                <a:ln>
                  <a:noFill/>
                </a:ln>
                <a:solidFill>
                  <a:srgbClr val="8C734B"/>
                </a:solidFill>
                <a:effectLst/>
                <a:uLnTx/>
                <a:uFillTx/>
                <a:latin typeface="Muna"/>
                <a:ea typeface="+mn-ea"/>
                <a:cs typeface="Arial" panose="020B0604020202020204" pitchFamily="34" charset="0"/>
              </a:rPr>
              <a:t>قيام الجهة الخاضعة للرقابة بإصدار الدفعة النهائية</a:t>
            </a:r>
          </a:p>
          <a:p>
            <a:pPr marL="285750" marR="0" lvl="0" indent="-285750" algn="r" defTabSz="457200" rtl="1" eaLnBrk="1" fontAlgn="auto" latinLnBrk="0" hangingPunct="1">
              <a:lnSpc>
                <a:spcPct val="100000"/>
              </a:lnSpc>
              <a:spcBef>
                <a:spcPts val="30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8C734B"/>
              </a:solidFill>
              <a:effectLst/>
              <a:uLnTx/>
              <a:uFillTx/>
              <a:latin typeface="Muna"/>
              <a:ea typeface="+mn-ea"/>
            </a:endParaRPr>
          </a:p>
        </p:txBody>
      </p:sp>
      <p:sp>
        <p:nvSpPr>
          <p:cNvPr id="10" name="Rectangle 9">
            <a:extLst>
              <a:ext uri="{FF2B5EF4-FFF2-40B4-BE49-F238E27FC236}">
                <a16:creationId xmlns:a16="http://schemas.microsoft.com/office/drawing/2014/main" id="{07ED8A52-96B4-4AB7-9A8B-19F8AC2605AE}"/>
              </a:ext>
            </a:extLst>
          </p:cNvPr>
          <p:cNvSpPr/>
          <p:nvPr/>
        </p:nvSpPr>
        <p:spPr>
          <a:xfrm>
            <a:off x="0" y="1037"/>
            <a:ext cx="12801600" cy="869916"/>
          </a:xfrm>
          <a:prstGeom prst="rect">
            <a:avLst/>
          </a:prstGeom>
          <a:solidFill>
            <a:srgbClr val="ECEA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40080" marR="0" lvl="1" indent="0" algn="r" defTabSz="1280160" rtl="1" eaLnBrk="1" fontAlgn="auto" latinLnBrk="0" hangingPunct="1">
              <a:lnSpc>
                <a:spcPct val="100000"/>
              </a:lnSpc>
              <a:spcBef>
                <a:spcPts val="0"/>
              </a:spcBef>
              <a:spcAft>
                <a:spcPts val="0"/>
              </a:spcAft>
              <a:buClrTx/>
              <a:buSzTx/>
              <a:buFontTx/>
              <a:buNone/>
              <a:tabLst/>
              <a:defRPr/>
            </a:pPr>
            <a:r>
              <a:rPr kumimoji="0" lang="ar-SA" sz="3200" b="1" u="none" strike="noStrike" kern="1200" cap="none" spc="0" normalizeH="0" baseline="0" noProof="0" dirty="0">
                <a:ln>
                  <a:noFill/>
                </a:ln>
                <a:solidFill>
                  <a:srgbClr val="8E1838"/>
                </a:solidFill>
                <a:effectLst/>
                <a:uLnTx/>
                <a:uFillTx/>
                <a:latin typeface="Muna"/>
                <a:ea typeface="+mn-ea"/>
                <a:cs typeface="Arial" panose="020B0604020202020204" pitchFamily="34" charset="0"/>
              </a:rPr>
              <a:t>ما هي العناصر المدرجة في كل برنامج لمراجعة المشاريع الرأسمالية؟</a:t>
            </a:r>
          </a:p>
        </p:txBody>
      </p:sp>
      <p:sp>
        <p:nvSpPr>
          <p:cNvPr id="4" name="Rectangle 3">
            <a:extLst>
              <a:ext uri="{FF2B5EF4-FFF2-40B4-BE49-F238E27FC236}">
                <a16:creationId xmlns:a16="http://schemas.microsoft.com/office/drawing/2014/main" id="{3CE188C9-F1ED-4EE3-950C-35AC7BDC4402}"/>
              </a:ext>
            </a:extLst>
          </p:cNvPr>
          <p:cNvSpPr/>
          <p:nvPr/>
        </p:nvSpPr>
        <p:spPr>
          <a:xfrm>
            <a:off x="462169" y="2324034"/>
            <a:ext cx="6629399" cy="616665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numCol="1" rtlCol="0" anchor="ctr">
            <a:noAutofit/>
          </a:bodyPr>
          <a:lstStyle/>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الخطوات المطلوبة ذات العلاقة بشهادة استلام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الفحص النهائي للمشروع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مستندات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التشغيل التجريبي والأعمال المتبقية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شهادة إنجاز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الموافقة على الأعمال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خطة صيانة المشروع</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شهادة استلام المشروع  </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الدفعة النهائية</a:t>
            </a:r>
          </a:p>
          <a:p>
            <a:pPr marL="285750" marR="0" lvl="0" indent="-285750" algn="r" defTabSz="457200" rtl="1" eaLnBrk="1" fontAlgn="auto" latinLnBrk="0" hangingPunct="1">
              <a:lnSpc>
                <a:spcPct val="100000"/>
              </a:lnSpc>
              <a:spcBef>
                <a:spcPts val="300"/>
              </a:spcBef>
              <a:spcAft>
                <a:spcPts val="300"/>
              </a:spcAft>
              <a:buClr>
                <a:srgbClr val="8E1838"/>
              </a:buClr>
              <a:buSzTx/>
              <a:buFont typeface="Wingdings" panose="05000000000000000000" pitchFamily="2" charset="2"/>
              <a:buChar char="§"/>
              <a:tabLst/>
              <a:defRPr/>
            </a:pPr>
            <a:r>
              <a:rPr kumimoji="0" lang="ar-SA" sz="2000" b="1" i="0" u="none" strike="noStrike" kern="1200" cap="none" spc="0" normalizeH="0" baseline="0" noProof="0" dirty="0">
                <a:ln>
                  <a:noFill/>
                </a:ln>
                <a:solidFill>
                  <a:srgbClr val="8E1838"/>
                </a:solidFill>
                <a:effectLst/>
                <a:uLnTx/>
                <a:uFillTx/>
                <a:latin typeface="Calibri" panose="020F0502020204030204"/>
                <a:ea typeface="+mn-ea"/>
                <a:cs typeface="Arial" panose="020B0604020202020204" pitchFamily="34" charset="0"/>
              </a:rPr>
              <a:t>مستندات استلام المشروع - إشعار الانتهاء من أعمال المشروع </a:t>
            </a:r>
          </a:p>
        </p:txBody>
      </p:sp>
      <p:sp>
        <p:nvSpPr>
          <p:cNvPr id="11" name="Rectangle 10">
            <a:extLst>
              <a:ext uri="{FF2B5EF4-FFF2-40B4-BE49-F238E27FC236}">
                <a16:creationId xmlns:a16="http://schemas.microsoft.com/office/drawing/2014/main" id="{59E546E2-E907-4C32-845F-4C8EECB231E8}"/>
              </a:ext>
            </a:extLst>
          </p:cNvPr>
          <p:cNvSpPr/>
          <p:nvPr/>
        </p:nvSpPr>
        <p:spPr>
          <a:xfrm>
            <a:off x="874020" y="1743102"/>
            <a:ext cx="6257918"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E1838"/>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المكونات المقيّمة</a:t>
            </a:r>
          </a:p>
        </p:txBody>
      </p:sp>
      <p:sp>
        <p:nvSpPr>
          <p:cNvPr id="12" name="Rectangle 11">
            <a:extLst>
              <a:ext uri="{FF2B5EF4-FFF2-40B4-BE49-F238E27FC236}">
                <a16:creationId xmlns:a16="http://schemas.microsoft.com/office/drawing/2014/main" id="{335E5A02-106C-404E-A139-FACB12648DC4}"/>
              </a:ext>
            </a:extLst>
          </p:cNvPr>
          <p:cNvSpPr/>
          <p:nvPr/>
        </p:nvSpPr>
        <p:spPr>
          <a:xfrm>
            <a:off x="6831507" y="1743102"/>
            <a:ext cx="5386393" cy="46166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cs typeface="Arial" panose="020B0604020202020204" pitchFamily="34" charset="0"/>
              </a:rPr>
              <a:t>الأهداف</a:t>
            </a:r>
            <a:endParaRPr kumimoji="0" lang="en-US" sz="2400" b="1" i="0" u="none" strike="noStrike" kern="1200" cap="none" spc="0" normalizeH="0" baseline="0" noProof="0" dirty="0">
              <a:ln>
                <a:noFill/>
              </a:ln>
              <a:solidFill>
                <a:srgbClr val="8C734B"/>
              </a:solidFill>
              <a:effectLst>
                <a:outerShdw blurRad="50800" dist="50800" dir="5400000" algn="ctr" rotWithShape="0">
                  <a:prstClr val="black">
                    <a:lumMod val="50000"/>
                    <a:lumOff val="50000"/>
                    <a:alpha val="50000"/>
                  </a:prstClr>
                </a:outerShdw>
              </a:effectLst>
              <a:uLnTx/>
              <a:uFillTx/>
              <a:latin typeface="Muna"/>
              <a:ea typeface="+mn-ea"/>
            </a:endParaRPr>
          </a:p>
        </p:txBody>
      </p:sp>
      <p:pic>
        <p:nvPicPr>
          <p:cNvPr id="9" name="Picture 8">
            <a:extLst>
              <a:ext uri="{FF2B5EF4-FFF2-40B4-BE49-F238E27FC236}">
                <a16:creationId xmlns:a16="http://schemas.microsoft.com/office/drawing/2014/main" id="{D8F4C9F9-7D05-4B70-8885-1FB73CA02D52}"/>
              </a:ext>
            </a:extLst>
          </p:cNvPr>
          <p:cNvPicPr>
            <a:picLocks noChangeAspect="1"/>
          </p:cNvPicPr>
          <p:nvPr/>
        </p:nvPicPr>
        <p:blipFill>
          <a:blip r:embed="rId4"/>
          <a:stretch>
            <a:fillRect/>
          </a:stretch>
        </p:blipFill>
        <p:spPr>
          <a:xfrm>
            <a:off x="241064" y="139323"/>
            <a:ext cx="1631094" cy="548640"/>
          </a:xfrm>
          <a:prstGeom prst="rect">
            <a:avLst/>
          </a:prstGeom>
        </p:spPr>
      </p:pic>
      <p:sp>
        <p:nvSpPr>
          <p:cNvPr id="13" name="Slide Number Placeholder 13">
            <a:extLst>
              <a:ext uri="{FF2B5EF4-FFF2-40B4-BE49-F238E27FC236}">
                <a16:creationId xmlns:a16="http://schemas.microsoft.com/office/drawing/2014/main" id="{583660D2-6FFE-44E8-969D-E6C60BFED956}"/>
              </a:ext>
            </a:extLst>
          </p:cNvPr>
          <p:cNvSpPr txBox="1">
            <a:spLocks/>
          </p:cNvSpPr>
          <p:nvPr/>
        </p:nvSpPr>
        <p:spPr>
          <a:xfrm>
            <a:off x="9193530" y="9051292"/>
            <a:ext cx="2880360" cy="51117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316D18B-408D-134C-BC53-55545335937B}" type="slidenum">
              <a:rPr lang="en-US" smtClean="0">
                <a:solidFill>
                  <a:prstClr val="black">
                    <a:tint val="75000"/>
                  </a:prstClr>
                </a:solidFill>
                <a:latin typeface="Calibri" panose="020F0502020204030204"/>
              </a:rPr>
              <a:pPr>
                <a:defRPr/>
              </a:pPr>
              <a:t>98</a:t>
            </a:fld>
            <a:endParaRPr lang="en-US" dirty="0">
              <a:solidFill>
                <a:prstClr val="black">
                  <a:tint val="75000"/>
                </a:prstClr>
              </a:solidFill>
              <a:latin typeface="Calibri" panose="020F0502020204030204"/>
            </a:endParaRPr>
          </a:p>
        </p:txBody>
      </p:sp>
      <p:sp>
        <p:nvSpPr>
          <p:cNvPr id="6" name="Footer Placeholder 5"/>
          <p:cNvSpPr>
            <a:spLocks noGrp="1"/>
          </p:cNvSpPr>
          <p:nvPr>
            <p:ph type="ftr" sz="quarter" idx="11"/>
            <p:custDataLst>
              <p:tags r:id="rId1"/>
            </p:custDataLst>
          </p:nvPr>
        </p:nvSpPr>
        <p:spPr/>
        <p:txBody>
          <a:bodyPr/>
          <a:lstStyle/>
          <a:p>
            <a:r>
              <a:rPr lang="en-US" smtClean="0"/>
              <a:t>Public - </a:t>
            </a:r>
            <a:r>
              <a:rPr lang="ar-QA" smtClean="0"/>
              <a:t>عام</a:t>
            </a:r>
            <a:endParaRPr lang="ar-QA"/>
          </a:p>
        </p:txBody>
      </p:sp>
    </p:spTree>
    <p:extLst>
      <p:ext uri="{BB962C8B-B14F-4D97-AF65-F5344CB8AC3E}">
        <p14:creationId xmlns:p14="http://schemas.microsoft.com/office/powerpoint/2010/main" val="4000274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2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عام"/>
  <p:tag name="BJHEADERFOOTERTEXTMARKING" val="Public - عام"/>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73DC440781F9419D9D99529CBA1720" ma:contentTypeVersion="2" ma:contentTypeDescription="Create a new document." ma:contentTypeScope="" ma:versionID="556704f5e42172baf84cb3cb93167d01">
  <xsd:schema xmlns:xsd="http://www.w3.org/2001/XMLSchema" xmlns:xs="http://www.w3.org/2001/XMLSchema" xmlns:p="http://schemas.microsoft.com/office/2006/metadata/properties" xmlns:ns2="9ef4fc8b-9f84-4a1a-8623-ae959a51c4a4" targetNamespace="http://schemas.microsoft.com/office/2006/metadata/properties" ma:root="true" ma:fieldsID="0dbfb5d4ee00576f54c3f578a7645eaa" ns2:_="">
    <xsd:import namespace="9ef4fc8b-9f84-4a1a-8623-ae959a51c4a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4fc8b-9f84-4a1a-8623-ae959a51c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d="http://www.w3.org/2001/XMLSchema" xmlns:xsi="http://www.w3.org/2001/XMLSchema-instance" xmlns="http://www.boldonjames.com/2008/01/sie/internal/label" sislVersion="0" policy="9d349bc8-8eb8-4423-9c7f-caf9fa513d87" origin="userSelected">
  <element uid="b0f4afc2-a541-416e-a45c-4bc5901ebe71" value=""/>
</sisl>
</file>

<file path=customXml/itemProps1.xml><?xml version="1.0" encoding="utf-8"?>
<ds:datastoreItem xmlns:ds="http://schemas.openxmlformats.org/officeDocument/2006/customXml" ds:itemID="{69533D94-5120-4925-B5B1-263CBA35D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4fc8b-9f84-4a1a-8623-ae959a51c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C480E4-2EC5-4FAC-B920-93C0E98947C7}">
  <ds:schemaRefs>
    <ds:schemaRef ds:uri="http://schemas.microsoft.com/sharepoint/v3/contenttype/forms"/>
  </ds:schemaRefs>
</ds:datastoreItem>
</file>

<file path=customXml/itemProps3.xml><?xml version="1.0" encoding="utf-8"?>
<ds:datastoreItem xmlns:ds="http://schemas.openxmlformats.org/officeDocument/2006/customXml" ds:itemID="{64E31745-056F-4A0C-AE06-708FDD105572}">
  <ds:schemaRefs>
    <ds:schemaRef ds:uri="http://www.w3.org/XML/1998/namespace"/>
    <ds:schemaRef ds:uri="http://schemas.microsoft.com/office/2006/documentManagement/types"/>
    <ds:schemaRef ds:uri="9ef4fc8b-9f84-4a1a-8623-ae959a51c4a4"/>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8FDBE1E8-BA27-4411-A698-820131D2480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25913</TotalTime>
  <Words>14292</Words>
  <Application>Microsoft Office PowerPoint</Application>
  <PresentationFormat>A3 Paper (297x420 mm)</PresentationFormat>
  <Paragraphs>2444</Paragraphs>
  <Slides>124</Slides>
  <Notes>124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40" baseType="lpstr">
      <vt:lpstr>AdvertisingBold</vt:lpstr>
      <vt:lpstr>AdvertisingMedium</vt:lpstr>
      <vt:lpstr>Arabic Transparent</vt:lpstr>
      <vt:lpstr>Arial</vt:lpstr>
      <vt:lpstr>Calibri</vt:lpstr>
      <vt:lpstr>Calibri </vt:lpstr>
      <vt:lpstr>Calibri Light</vt:lpstr>
      <vt:lpstr>EYInterstate Light</vt:lpstr>
      <vt:lpstr>Muna</vt:lpstr>
      <vt:lpstr>Slabo 27px</vt:lpstr>
      <vt:lpstr>Symbol</vt:lpstr>
      <vt:lpstr>Tahoma</vt:lpstr>
      <vt:lpstr>Times New Roman</vt:lpstr>
      <vt:lpstr>Wingdings</vt:lpstr>
      <vt:lpstr>Office Theme</vt:lpstr>
      <vt:lpstr>Visio.Drawing.15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Eladgham;mona.shaaban@qa.ey.com</dc:creator>
  <cp:keywords>Public - عام</cp:keywords>
  <cp:lastModifiedBy>Amr Ahmed Kandil</cp:lastModifiedBy>
  <cp:revision>1358</cp:revision>
  <cp:lastPrinted>2020-01-14T13:57:48Z</cp:lastPrinted>
  <dcterms:created xsi:type="dcterms:W3CDTF">2018-03-21T11:31:16Z</dcterms:created>
  <dcterms:modified xsi:type="dcterms:W3CDTF">2022-08-23T11:24:25Z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0x010100A273DC440781F9419D9D99529CBA1720</vt:lpwstr>
  </property>
  <property fmtid="{D5CDD505-2E9C-101B-9397-08002B2CF9AE}" pid="3" name="docIndexRef">
    <vt:lpwstr>939e5db3-1404-4ad0-8da4-33671dcc2918</vt:lpwstr>
  </property>
  <property fmtid="{D5CDD505-2E9C-101B-9397-08002B2CF9AE}" pid="4" name="bjClsUserRVM">
    <vt:lpwstr>[]</vt:lpwstr>
  </property>
  <property fmtid="{D5CDD505-2E9C-101B-9397-08002B2CF9AE}" pid="5" name="bjSaver">
    <vt:lpwstr>DCl78GEcplVLOA6Zez8w0K+QtJ75jzHk</vt:lpwstr>
  </property>
  <property fmtid="{D5CDD505-2E9C-101B-9397-08002B2CF9AE}" pid="6" name="bjDocumentLabelXML">
    <vt:lpwstr>&lt;?xml version="1.0" encoding="us-ascii"?&gt;&lt;sisl xmlns:xsd="http://www.w3.org/2001/XMLSchema" xmlns:xsi="http://www.w3.org/2001/XMLSchema-instance" sislVersion="0" policy="9d349bc8-8eb8-4423-9c7f-caf9fa513d87" origin="userSelected" xmlns="http://www.boldonj</vt:lpwstr>
  </property>
  <property fmtid="{D5CDD505-2E9C-101B-9397-08002B2CF9AE}" pid="7" name="bjDocumentLabelXML-0">
    <vt:lpwstr>ames.com/2008/01/sie/internal/label"&gt;&lt;element uid="b0f4afc2-a541-416e-a45c-4bc5901ebe71" value="" /&gt;&lt;/sisl&gt;</vt:lpwstr>
  </property>
  <property fmtid="{D5CDD505-2E9C-101B-9397-08002B2CF9AE}" pid="8" name="bjDocumentSecurityLabel">
    <vt:lpwstr>Public - عام</vt:lpwstr>
  </property>
  <property fmtid="{D5CDD505-2E9C-101B-9397-08002B2CF9AE}" pid="9" name="bjSlideMasterFooterText">
    <vt:lpwstr>Public - عام</vt:lpwstr>
  </property>
</Properties>
</file>